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708" r:id="rId2"/>
    <p:sldId id="815" r:id="rId3"/>
    <p:sldId id="633" r:id="rId4"/>
    <p:sldId id="816" r:id="rId5"/>
    <p:sldId id="817" r:id="rId6"/>
    <p:sldId id="818" r:id="rId7"/>
    <p:sldId id="819" r:id="rId8"/>
    <p:sldId id="820" r:id="rId9"/>
    <p:sldId id="836" r:id="rId10"/>
    <p:sldId id="837" r:id="rId11"/>
    <p:sldId id="838" r:id="rId12"/>
    <p:sldId id="839" r:id="rId13"/>
    <p:sldId id="802" r:id="rId14"/>
    <p:sldId id="821" r:id="rId15"/>
    <p:sldId id="826" r:id="rId16"/>
    <p:sldId id="827" r:id="rId17"/>
    <p:sldId id="840" r:id="rId18"/>
    <p:sldId id="841" r:id="rId19"/>
    <p:sldId id="828" r:id="rId20"/>
    <p:sldId id="829" r:id="rId21"/>
    <p:sldId id="830" r:id="rId22"/>
    <p:sldId id="831" r:id="rId23"/>
    <p:sldId id="832" r:id="rId24"/>
    <p:sldId id="833" r:id="rId25"/>
    <p:sldId id="834" r:id="rId26"/>
    <p:sldId id="835" r:id="rId27"/>
    <p:sldId id="756" r:id="rId28"/>
    <p:sldId id="825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2E41"/>
    <a:srgbClr val="388CDA"/>
    <a:srgbClr val="FADF47"/>
    <a:srgbClr val="13BD8A"/>
    <a:srgbClr val="C73A43"/>
    <a:srgbClr val="EE7C3E"/>
    <a:srgbClr val="0CC1D9"/>
    <a:srgbClr val="ECEEF1"/>
    <a:srgbClr val="8A93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765" autoAdjust="0"/>
    <p:restoredTop sz="94660"/>
  </p:normalViewPr>
  <p:slideViewPr>
    <p:cSldViewPr snapToGrid="0">
      <p:cViewPr varScale="1">
        <p:scale>
          <a:sx n="69" d="100"/>
          <a:sy n="69" d="100"/>
        </p:scale>
        <p:origin x="96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2843D32-0863-49BB-8EDD-A0E502EB99B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234416-5008-4FB9-8BF0-360ADD80C23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E5C4BB-779D-42C1-86EC-CD9B92D998F1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B9E215-6F4E-494D-87DB-7859302B9FB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517D53-7DDC-4359-A81F-E181BECEE50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C1F055-8908-4BA5-BCA9-ECB1AB8CD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7015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D29D1C-8C3E-4310-9EF0-019410E55AD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6EE0C4-5D00-42C4-BE61-F78AE99EE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30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39F74A46-42E1-4BB1-A1E8-C8FFE2AD88E9}" type="slidenum">
              <a:rPr lang="en-US" altLang="en-US" smtClean="0"/>
              <a:pPr>
                <a:spcBef>
                  <a:spcPct val="0"/>
                </a:spcBef>
              </a:pPr>
              <a:t>17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3539631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1BB9F2AF-85A5-4D1A-B060-FFE4FCF85631}" type="slidenum">
              <a:rPr lang="en-US" altLang="en-US" smtClean="0"/>
              <a:pPr>
                <a:spcBef>
                  <a:spcPct val="0"/>
                </a:spcBef>
              </a:pPr>
              <a:t>18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81805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thirdspacelearning.com/ub-interventions-general/?utm_source=download&amp;utm_medium=resource&amp;utm_campaign=tsl_january_2019&amp;utm_content=18_01_2019_wr_ppt_year6_percentages_sp1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Number: Percentages Lesson 2    </a:t>
            </a: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        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E977A0-D59B-4127-B988-0357B17748EC}"/>
              </a:ext>
            </a:extLst>
          </p:cNvPr>
          <p:cNvSpPr/>
          <p:nvPr userDrawn="1"/>
        </p:nvSpPr>
        <p:spPr>
          <a:xfrm>
            <a:off x="-35226" y="6408064"/>
            <a:ext cx="9179226" cy="5007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BB37979D-0168-493E-96C8-3F8ECF0011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06388" y="6529811"/>
            <a:ext cx="2646941" cy="22226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336576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/>
            </a:r>
            <a:b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rgbClr val="388CDA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  <a:hlinkClick r:id="rId3"/>
              </a:rPr>
              <a:t>thirdspacelearning.com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Specialist 1-to-1 </a:t>
            </a:r>
            <a:r>
              <a:rPr lang="en-US" sz="1100" dirty="0" err="1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maths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166597" y="768298"/>
            <a:ext cx="8936577" cy="40011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To find equivalent fractions, decimals and percentages</a:t>
            </a:r>
          </a:p>
        </p:txBody>
      </p:sp>
      <p:graphicFrame>
        <p:nvGraphicFramePr>
          <p:cNvPr id="16" name="Table 6">
            <a:extLst>
              <a:ext uri="{FF2B5EF4-FFF2-40B4-BE49-F238E27FC236}">
                <a16:creationId xmlns:a16="http://schemas.microsoft.com/office/drawing/2014/main" id="{B19FE6FD-21A8-4E57-B1FA-22F555C98C6B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727620317"/>
              </p:ext>
            </p:extLst>
          </p:nvPr>
        </p:nvGraphicFramePr>
        <p:xfrm>
          <a:off x="6815667" y="1366896"/>
          <a:ext cx="2006600" cy="2621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660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1961342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400" b="1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Success Criteria:</a:t>
                      </a:r>
                    </a:p>
                    <a:p>
                      <a:pPr algn="l">
                        <a:buNone/>
                      </a:pPr>
                      <a:endParaRPr lang="en-US" sz="800" b="1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Mastery: 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find equivalent fractions, decimals and percentages and can convert between them.</a:t>
                      </a: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Greater Depth: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apply what I know about equivalent fractions, decimals and percentages when solving open-ended problems.</a:t>
                      </a:r>
                      <a:endParaRPr lang="en-US" sz="16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ECEE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18/01/2021</a:t>
            </a:fld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916254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Number: Percentages Lesson 2     </a:t>
            </a: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        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521242"/>
            <a:ext cx="8720586" cy="46166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306387" y="768298"/>
            <a:ext cx="4092229" cy="557075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At Third Space Learning we provide personalised online lessons from specialist maths tutors to support the target groups in your school.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These ready-to-go slides are designed to work alongside our interventions to supplement quality first teaching and raise attainment in maths for all pupils.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To find out more about how you could use our 1-to-1 interventions year-round to boost maths progress in your school then get in touch: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020 3771 0095 hello@thirdspacelearning.com</a:t>
            </a:r>
          </a:p>
          <a:p>
            <a:endPara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Boosting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progress through 1-to-1 conversations… </a:t>
            </a: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18/01/2021</a:t>
            </a:fld>
            <a:endParaRPr lang="en-GB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E23DD0-83B0-4B69-80F5-CF1108C23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23" r="15217" b="277"/>
          <a:stretch/>
        </p:blipFill>
        <p:spPr>
          <a:xfrm>
            <a:off x="4745385" y="509525"/>
            <a:ext cx="4398616" cy="6348475"/>
          </a:xfrm>
          <a:prstGeom prst="rect">
            <a:avLst/>
          </a:prstGeom>
        </p:spPr>
      </p:pic>
      <p:pic>
        <p:nvPicPr>
          <p:cNvPr id="10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F2139FB0-A222-4335-A10C-2ADEF832E6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41761" y="6409707"/>
            <a:ext cx="2646941" cy="22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76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7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918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4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70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18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5524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648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628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072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92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948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FA37B-D5E0-478A-B25A-3535C3D71C6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6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291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one is different?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1BA6C5-2EA5-4D32-8BE8-9AA33CD65F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114" y="2485694"/>
            <a:ext cx="1834981" cy="184725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D2BEA98-4E4E-405B-8081-F932F975E525}"/>
              </a:ext>
            </a:extLst>
          </p:cNvPr>
          <p:cNvSpPr txBox="1"/>
          <p:nvPr/>
        </p:nvSpPr>
        <p:spPr>
          <a:xfrm>
            <a:off x="3086886" y="2919503"/>
            <a:ext cx="12430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3833C4-3631-41C2-95C1-8507A4924FB7}"/>
              </a:ext>
            </a:extLst>
          </p:cNvPr>
          <p:cNvSpPr txBox="1"/>
          <p:nvPr/>
        </p:nvSpPr>
        <p:spPr>
          <a:xfrm>
            <a:off x="3621677" y="2919503"/>
            <a:ext cx="12430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 5  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FEF712A-4491-4E67-A42B-D87C708F2801}"/>
              </a:ext>
            </a:extLst>
          </p:cNvPr>
          <p:cNvSpPr txBox="1"/>
          <p:nvPr/>
        </p:nvSpPr>
        <p:spPr>
          <a:xfrm>
            <a:off x="4019186" y="3039989"/>
            <a:ext cx="12430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50%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E6BEC1F-1624-4C3C-A106-423AEB80F4D0}"/>
              </a:ext>
            </a:extLst>
          </p:cNvPr>
          <p:cNvSpPr txBox="1"/>
          <p:nvPr/>
        </p:nvSpPr>
        <p:spPr>
          <a:xfrm>
            <a:off x="4778001" y="2901489"/>
            <a:ext cx="12430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 50  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4082184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291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one is different?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1BA6C5-2EA5-4D32-8BE8-9AA33CD65F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114" y="2485694"/>
            <a:ext cx="1834981" cy="184725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D2BEA98-4E4E-405B-8081-F932F975E525}"/>
              </a:ext>
            </a:extLst>
          </p:cNvPr>
          <p:cNvSpPr txBox="1"/>
          <p:nvPr/>
        </p:nvSpPr>
        <p:spPr>
          <a:xfrm>
            <a:off x="3086886" y="2919503"/>
            <a:ext cx="12430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3833C4-3631-41C2-95C1-8507A4924FB7}"/>
              </a:ext>
            </a:extLst>
          </p:cNvPr>
          <p:cNvSpPr txBox="1"/>
          <p:nvPr/>
        </p:nvSpPr>
        <p:spPr>
          <a:xfrm>
            <a:off x="3621677" y="2919503"/>
            <a:ext cx="12430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  </a:t>
            </a:r>
          </a:p>
          <a:p>
            <a:r>
              <a:rPr lang="en-GB" sz="20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FEF712A-4491-4E67-A42B-D87C708F2801}"/>
              </a:ext>
            </a:extLst>
          </p:cNvPr>
          <p:cNvSpPr txBox="1"/>
          <p:nvPr/>
        </p:nvSpPr>
        <p:spPr>
          <a:xfrm>
            <a:off x="4019186" y="3039989"/>
            <a:ext cx="12430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50%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E6BEC1F-1624-4C3C-A106-423AEB80F4D0}"/>
              </a:ext>
            </a:extLst>
          </p:cNvPr>
          <p:cNvSpPr txBox="1"/>
          <p:nvPr/>
        </p:nvSpPr>
        <p:spPr>
          <a:xfrm>
            <a:off x="4778001" y="2901489"/>
            <a:ext cx="12430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 50  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C736140-45F0-4523-A965-6CC8FE7CCC45}"/>
              </a:ext>
            </a:extLst>
          </p:cNvPr>
          <p:cNvSpPr txBox="1"/>
          <p:nvPr/>
        </p:nvSpPr>
        <p:spPr>
          <a:xfrm>
            <a:off x="1930561" y="4483844"/>
            <a:ext cx="12430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  </a:t>
            </a:r>
          </a:p>
          <a:p>
            <a:r>
              <a:rPr lang="en-GB" sz="20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72C1B2-6553-4A36-AD2B-74F71EFF8787}"/>
              </a:ext>
            </a:extLst>
          </p:cNvPr>
          <p:cNvSpPr txBox="1"/>
          <p:nvPr/>
        </p:nvSpPr>
        <p:spPr>
          <a:xfrm>
            <a:off x="1930560" y="4640726"/>
            <a:ext cx="49274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is the odd one out.</a:t>
            </a:r>
          </a:p>
          <a:p>
            <a:endParaRPr lang="en-GB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the others are equivalent with a half. </a:t>
            </a:r>
          </a:p>
        </p:txBody>
      </p:sp>
    </p:spTree>
    <p:extLst>
      <p:ext uri="{BB962C8B-B14F-4D97-AF65-F5344CB8AC3E}">
        <p14:creationId xmlns:p14="http://schemas.microsoft.com/office/powerpoint/2010/main" val="3507670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If we know how to get from decimal to fraction…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E54028-1CBC-484D-82AF-E59677F6FFDD}"/>
              </a:ext>
            </a:extLst>
          </p:cNvPr>
          <p:cNvSpPr txBox="1"/>
          <p:nvPr/>
        </p:nvSpPr>
        <p:spPr>
          <a:xfrm>
            <a:off x="2297962" y="2485694"/>
            <a:ext cx="12430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0.65 =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88E9DD8-6FC7-4697-ADA9-DA133B388883}"/>
              </a:ext>
            </a:extLst>
          </p:cNvPr>
          <p:cNvSpPr txBox="1"/>
          <p:nvPr/>
        </p:nvSpPr>
        <p:spPr>
          <a:xfrm>
            <a:off x="3221357" y="2331806"/>
            <a:ext cx="12430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 ?  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149414-C301-45B7-9CA0-F156D8A25D24}"/>
              </a:ext>
            </a:extLst>
          </p:cNvPr>
          <p:cNvSpPr txBox="1"/>
          <p:nvPr/>
        </p:nvSpPr>
        <p:spPr>
          <a:xfrm>
            <a:off x="296574" y="3347469"/>
            <a:ext cx="6488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…and we know how to get from hundredths to percentage…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50DA52F-99A0-41F0-8F3B-B6A86D3FBD4E}"/>
              </a:ext>
            </a:extLst>
          </p:cNvPr>
          <p:cNvSpPr txBox="1"/>
          <p:nvPr/>
        </p:nvSpPr>
        <p:spPr>
          <a:xfrm>
            <a:off x="2182219" y="3855301"/>
            <a:ext cx="12430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 ?  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BE33C71-E781-487C-AF80-291B46708CE3}"/>
              </a:ext>
            </a:extLst>
          </p:cNvPr>
          <p:cNvSpPr txBox="1"/>
          <p:nvPr/>
        </p:nvSpPr>
        <p:spPr>
          <a:xfrm>
            <a:off x="2803752" y="3978411"/>
            <a:ext cx="12430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= ? %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5D54BDE-37DB-4EF8-B185-FD4F24A3C494}"/>
              </a:ext>
            </a:extLst>
          </p:cNvPr>
          <p:cNvSpPr txBox="1"/>
          <p:nvPr/>
        </p:nvSpPr>
        <p:spPr>
          <a:xfrm>
            <a:off x="296574" y="4640131"/>
            <a:ext cx="6488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…then we can get from decimal to percentage!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2C34DC2-FFA8-4134-B8C1-6831B1D5A577}"/>
              </a:ext>
            </a:extLst>
          </p:cNvPr>
          <p:cNvSpPr txBox="1"/>
          <p:nvPr/>
        </p:nvSpPr>
        <p:spPr>
          <a:xfrm>
            <a:off x="2182218" y="5271073"/>
            <a:ext cx="19594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0.65 = ? %</a:t>
            </a:r>
          </a:p>
        </p:txBody>
      </p:sp>
    </p:spTree>
    <p:extLst>
      <p:ext uri="{BB962C8B-B14F-4D97-AF65-F5344CB8AC3E}">
        <p14:creationId xmlns:p14="http://schemas.microsoft.com/office/powerpoint/2010/main" val="3519436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If we know how to get from decimal to fraction…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E54028-1CBC-484D-82AF-E59677F6FFDD}"/>
              </a:ext>
            </a:extLst>
          </p:cNvPr>
          <p:cNvSpPr txBox="1"/>
          <p:nvPr/>
        </p:nvSpPr>
        <p:spPr>
          <a:xfrm>
            <a:off x="2297962" y="2485694"/>
            <a:ext cx="12430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0.65 =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88E9DD8-6FC7-4697-ADA9-DA133B388883}"/>
              </a:ext>
            </a:extLst>
          </p:cNvPr>
          <p:cNvSpPr txBox="1"/>
          <p:nvPr/>
        </p:nvSpPr>
        <p:spPr>
          <a:xfrm>
            <a:off x="3221357" y="2331806"/>
            <a:ext cx="12430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65</a:t>
            </a:r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149414-C301-45B7-9CA0-F156D8A25D24}"/>
              </a:ext>
            </a:extLst>
          </p:cNvPr>
          <p:cNvSpPr txBox="1"/>
          <p:nvPr/>
        </p:nvSpPr>
        <p:spPr>
          <a:xfrm>
            <a:off x="296574" y="3347469"/>
            <a:ext cx="6488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…and we know how to get from hundredths to percentage…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50DA52F-99A0-41F0-8F3B-B6A86D3FBD4E}"/>
              </a:ext>
            </a:extLst>
          </p:cNvPr>
          <p:cNvSpPr txBox="1"/>
          <p:nvPr/>
        </p:nvSpPr>
        <p:spPr>
          <a:xfrm>
            <a:off x="2182219" y="3855301"/>
            <a:ext cx="12430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65</a:t>
            </a:r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BE33C71-E781-487C-AF80-291B46708CE3}"/>
              </a:ext>
            </a:extLst>
          </p:cNvPr>
          <p:cNvSpPr txBox="1"/>
          <p:nvPr/>
        </p:nvSpPr>
        <p:spPr>
          <a:xfrm>
            <a:off x="2803752" y="3978411"/>
            <a:ext cx="12430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en-GB" sz="20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65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%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5D54BDE-37DB-4EF8-B185-FD4F24A3C494}"/>
              </a:ext>
            </a:extLst>
          </p:cNvPr>
          <p:cNvSpPr txBox="1"/>
          <p:nvPr/>
        </p:nvSpPr>
        <p:spPr>
          <a:xfrm>
            <a:off x="296574" y="4640131"/>
            <a:ext cx="6488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…then we can get from decimal to percentage!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2C34DC2-FFA8-4134-B8C1-6831B1D5A577}"/>
              </a:ext>
            </a:extLst>
          </p:cNvPr>
          <p:cNvSpPr txBox="1"/>
          <p:nvPr/>
        </p:nvSpPr>
        <p:spPr>
          <a:xfrm>
            <a:off x="2182218" y="5271073"/>
            <a:ext cx="19594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0.65 = </a:t>
            </a:r>
            <a:r>
              <a:rPr lang="en-GB" sz="20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65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%</a:t>
            </a:r>
          </a:p>
        </p:txBody>
      </p:sp>
    </p:spTree>
    <p:extLst>
      <p:ext uri="{BB962C8B-B14F-4D97-AF65-F5344CB8AC3E}">
        <p14:creationId xmlns:p14="http://schemas.microsoft.com/office/powerpoint/2010/main" val="42872609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do you know what the missing number is?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E54028-1CBC-484D-82AF-E59677F6FFDD}"/>
              </a:ext>
            </a:extLst>
          </p:cNvPr>
          <p:cNvSpPr txBox="1"/>
          <p:nvPr/>
        </p:nvSpPr>
        <p:spPr>
          <a:xfrm>
            <a:off x="2297962" y="2485694"/>
            <a:ext cx="26236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0.3 = ? %</a:t>
            </a:r>
          </a:p>
        </p:txBody>
      </p:sp>
    </p:spTree>
    <p:extLst>
      <p:ext uri="{BB962C8B-B14F-4D97-AF65-F5344CB8AC3E}">
        <p14:creationId xmlns:p14="http://schemas.microsoft.com/office/powerpoint/2010/main" val="4427115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do you know what the missing number is?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0.3 is the same as 3/10, which is equivalent to 30/100.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can use this fraction in hundredths to identify that 0.3 is equal to 30%.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E54028-1CBC-484D-82AF-E59677F6FFDD}"/>
              </a:ext>
            </a:extLst>
          </p:cNvPr>
          <p:cNvSpPr txBox="1"/>
          <p:nvPr/>
        </p:nvSpPr>
        <p:spPr>
          <a:xfrm>
            <a:off x="2297962" y="2485694"/>
            <a:ext cx="26236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0.3 = ? %</a:t>
            </a:r>
          </a:p>
        </p:txBody>
      </p:sp>
    </p:spTree>
    <p:extLst>
      <p:ext uri="{BB962C8B-B14F-4D97-AF65-F5344CB8AC3E}">
        <p14:creationId xmlns:p14="http://schemas.microsoft.com/office/powerpoint/2010/main" val="1789972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Describe the steps you would use to find out what the missing percentage is worth.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E54028-1CBC-484D-82AF-E59677F6FFDD}"/>
              </a:ext>
            </a:extLst>
          </p:cNvPr>
          <p:cNvSpPr txBox="1"/>
          <p:nvPr/>
        </p:nvSpPr>
        <p:spPr>
          <a:xfrm>
            <a:off x="2297962" y="2727741"/>
            <a:ext cx="26236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0.7 = ? %</a:t>
            </a:r>
          </a:p>
        </p:txBody>
      </p:sp>
    </p:spTree>
    <p:extLst>
      <p:ext uri="{BB962C8B-B14F-4D97-AF65-F5344CB8AC3E}">
        <p14:creationId xmlns:p14="http://schemas.microsoft.com/office/powerpoint/2010/main" val="21567691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Describe the steps you would use to find out what the missing percentage is worth.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0.7 is the same as 7/10, which is equivalent to 70/100.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can use this fraction in hundredths to identify that 0.7 is equal to 70%.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E54028-1CBC-484D-82AF-E59677F6FFDD}"/>
              </a:ext>
            </a:extLst>
          </p:cNvPr>
          <p:cNvSpPr txBox="1"/>
          <p:nvPr/>
        </p:nvSpPr>
        <p:spPr>
          <a:xfrm>
            <a:off x="2297962" y="2727741"/>
            <a:ext cx="26236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0.7 = ? %</a:t>
            </a:r>
          </a:p>
        </p:txBody>
      </p:sp>
    </p:spTree>
    <p:extLst>
      <p:ext uri="{BB962C8B-B14F-4D97-AF65-F5344CB8AC3E}">
        <p14:creationId xmlns:p14="http://schemas.microsoft.com/office/powerpoint/2010/main" val="15169954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shaded part of the 100 square to write an equivalent fraction, decimal and percentage.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0111AA1-C00C-4E41-8F98-DF2E508EDA1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168924" y="1732365"/>
          <a:ext cx="2813526" cy="2583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614">
                  <a:extLst>
                    <a:ext uri="{9D8B030D-6E8A-4147-A177-3AD203B41FA5}">
                      <a16:colId xmlns:a16="http://schemas.microsoft.com/office/drawing/2014/main" val="2041351107"/>
                    </a:ext>
                  </a:extLst>
                </a:gridCol>
                <a:gridCol w="280614">
                  <a:extLst>
                    <a:ext uri="{9D8B030D-6E8A-4147-A177-3AD203B41FA5}">
                      <a16:colId xmlns:a16="http://schemas.microsoft.com/office/drawing/2014/main" val="4029751533"/>
                    </a:ext>
                  </a:extLst>
                </a:gridCol>
                <a:gridCol w="280614">
                  <a:extLst>
                    <a:ext uri="{9D8B030D-6E8A-4147-A177-3AD203B41FA5}">
                      <a16:colId xmlns:a16="http://schemas.microsoft.com/office/drawing/2014/main" val="434708260"/>
                    </a:ext>
                  </a:extLst>
                </a:gridCol>
                <a:gridCol w="280614">
                  <a:extLst>
                    <a:ext uri="{9D8B030D-6E8A-4147-A177-3AD203B41FA5}">
                      <a16:colId xmlns:a16="http://schemas.microsoft.com/office/drawing/2014/main" val="4022160142"/>
                    </a:ext>
                  </a:extLst>
                </a:gridCol>
                <a:gridCol w="280614">
                  <a:extLst>
                    <a:ext uri="{9D8B030D-6E8A-4147-A177-3AD203B41FA5}">
                      <a16:colId xmlns:a16="http://schemas.microsoft.com/office/drawing/2014/main" val="3634398063"/>
                    </a:ext>
                  </a:extLst>
                </a:gridCol>
                <a:gridCol w="280614">
                  <a:extLst>
                    <a:ext uri="{9D8B030D-6E8A-4147-A177-3AD203B41FA5}">
                      <a16:colId xmlns:a16="http://schemas.microsoft.com/office/drawing/2014/main" val="2706471282"/>
                    </a:ext>
                  </a:extLst>
                </a:gridCol>
                <a:gridCol w="280614">
                  <a:extLst>
                    <a:ext uri="{9D8B030D-6E8A-4147-A177-3AD203B41FA5}">
                      <a16:colId xmlns:a16="http://schemas.microsoft.com/office/drawing/2014/main" val="2882216909"/>
                    </a:ext>
                  </a:extLst>
                </a:gridCol>
                <a:gridCol w="280614">
                  <a:extLst>
                    <a:ext uri="{9D8B030D-6E8A-4147-A177-3AD203B41FA5}">
                      <a16:colId xmlns:a16="http://schemas.microsoft.com/office/drawing/2014/main" val="2232724397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248046720"/>
                    </a:ext>
                  </a:extLst>
                </a:gridCol>
                <a:gridCol w="280614">
                  <a:extLst>
                    <a:ext uri="{9D8B030D-6E8A-4147-A177-3AD203B41FA5}">
                      <a16:colId xmlns:a16="http://schemas.microsoft.com/office/drawing/2014/main" val="1625515320"/>
                    </a:ext>
                  </a:extLst>
                </a:gridCol>
              </a:tblGrid>
              <a:tr h="25510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426430"/>
                  </a:ext>
                </a:extLst>
              </a:tr>
              <a:tr h="25510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987322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859199"/>
                  </a:ext>
                </a:extLst>
              </a:tr>
              <a:tr h="255104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9709087"/>
                  </a:ext>
                </a:extLst>
              </a:tr>
              <a:tr h="255104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7366196"/>
                  </a:ext>
                </a:extLst>
              </a:tr>
              <a:tr h="255104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4512639"/>
                  </a:ext>
                </a:extLst>
              </a:tr>
              <a:tr h="25510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7505317"/>
                  </a:ext>
                </a:extLst>
              </a:tr>
              <a:tr h="255104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2943112"/>
                  </a:ext>
                </a:extLst>
              </a:tr>
              <a:tr h="25510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1653921"/>
                  </a:ext>
                </a:extLst>
              </a:tr>
              <a:tr h="25510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865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02521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shaded part of the 100 square to write an equivalent fraction, decimal and percentage.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Fraction:		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Decimal: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0.08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Percentage: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8%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0111AA1-C00C-4E41-8F98-DF2E508EDA1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168924" y="1732365"/>
          <a:ext cx="2813526" cy="2583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614">
                  <a:extLst>
                    <a:ext uri="{9D8B030D-6E8A-4147-A177-3AD203B41FA5}">
                      <a16:colId xmlns:a16="http://schemas.microsoft.com/office/drawing/2014/main" val="2041351107"/>
                    </a:ext>
                  </a:extLst>
                </a:gridCol>
                <a:gridCol w="280614">
                  <a:extLst>
                    <a:ext uri="{9D8B030D-6E8A-4147-A177-3AD203B41FA5}">
                      <a16:colId xmlns:a16="http://schemas.microsoft.com/office/drawing/2014/main" val="4029751533"/>
                    </a:ext>
                  </a:extLst>
                </a:gridCol>
                <a:gridCol w="280614">
                  <a:extLst>
                    <a:ext uri="{9D8B030D-6E8A-4147-A177-3AD203B41FA5}">
                      <a16:colId xmlns:a16="http://schemas.microsoft.com/office/drawing/2014/main" val="434708260"/>
                    </a:ext>
                  </a:extLst>
                </a:gridCol>
                <a:gridCol w="280614">
                  <a:extLst>
                    <a:ext uri="{9D8B030D-6E8A-4147-A177-3AD203B41FA5}">
                      <a16:colId xmlns:a16="http://schemas.microsoft.com/office/drawing/2014/main" val="4022160142"/>
                    </a:ext>
                  </a:extLst>
                </a:gridCol>
                <a:gridCol w="280614">
                  <a:extLst>
                    <a:ext uri="{9D8B030D-6E8A-4147-A177-3AD203B41FA5}">
                      <a16:colId xmlns:a16="http://schemas.microsoft.com/office/drawing/2014/main" val="3634398063"/>
                    </a:ext>
                  </a:extLst>
                </a:gridCol>
                <a:gridCol w="280614">
                  <a:extLst>
                    <a:ext uri="{9D8B030D-6E8A-4147-A177-3AD203B41FA5}">
                      <a16:colId xmlns:a16="http://schemas.microsoft.com/office/drawing/2014/main" val="2706471282"/>
                    </a:ext>
                  </a:extLst>
                </a:gridCol>
                <a:gridCol w="280614">
                  <a:extLst>
                    <a:ext uri="{9D8B030D-6E8A-4147-A177-3AD203B41FA5}">
                      <a16:colId xmlns:a16="http://schemas.microsoft.com/office/drawing/2014/main" val="2882216909"/>
                    </a:ext>
                  </a:extLst>
                </a:gridCol>
                <a:gridCol w="280614">
                  <a:extLst>
                    <a:ext uri="{9D8B030D-6E8A-4147-A177-3AD203B41FA5}">
                      <a16:colId xmlns:a16="http://schemas.microsoft.com/office/drawing/2014/main" val="2232724397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248046720"/>
                    </a:ext>
                  </a:extLst>
                </a:gridCol>
                <a:gridCol w="280614">
                  <a:extLst>
                    <a:ext uri="{9D8B030D-6E8A-4147-A177-3AD203B41FA5}">
                      <a16:colId xmlns:a16="http://schemas.microsoft.com/office/drawing/2014/main" val="1625515320"/>
                    </a:ext>
                  </a:extLst>
                </a:gridCol>
              </a:tblGrid>
              <a:tr h="25510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426430"/>
                  </a:ext>
                </a:extLst>
              </a:tr>
              <a:tr h="25510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987322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859199"/>
                  </a:ext>
                </a:extLst>
              </a:tr>
              <a:tr h="255104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9709087"/>
                  </a:ext>
                </a:extLst>
              </a:tr>
              <a:tr h="255104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7366196"/>
                  </a:ext>
                </a:extLst>
              </a:tr>
              <a:tr h="255104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4512639"/>
                  </a:ext>
                </a:extLst>
              </a:tr>
              <a:tr h="25510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7505317"/>
                  </a:ext>
                </a:extLst>
              </a:tr>
              <a:tr h="255104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2943112"/>
                  </a:ext>
                </a:extLst>
              </a:tr>
              <a:tr h="25510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1653921"/>
                  </a:ext>
                </a:extLst>
              </a:tr>
              <a:tr h="25510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86594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C5221C9-5110-4912-BDA6-068B581A7422}"/>
              </a:ext>
            </a:extLst>
          </p:cNvPr>
          <p:cNvGraphicFramePr>
            <a:graphicFrameLocks noGrp="1"/>
          </p:cNvGraphicFramePr>
          <p:nvPr/>
        </p:nvGraphicFramePr>
        <p:xfrm>
          <a:off x="4848860" y="4341701"/>
          <a:ext cx="46800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32849463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689017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228681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76126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numbers are missing?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0C29ADA-332E-41E1-BFDC-C467AE840BD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686696" y="2101201"/>
          <a:ext cx="746998" cy="1708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6998">
                  <a:extLst>
                    <a:ext uri="{9D8B030D-6E8A-4147-A177-3AD203B41FA5}">
                      <a16:colId xmlns:a16="http://schemas.microsoft.com/office/drawing/2014/main" val="3195025251"/>
                    </a:ext>
                  </a:extLst>
                </a:gridCol>
              </a:tblGrid>
              <a:tr h="746998">
                <a:tc>
                  <a:txBody>
                    <a:bodyPr/>
                    <a:lstStyle/>
                    <a:p>
                      <a:pPr algn="ctr"/>
                      <a:endParaRPr lang="en-GB" sz="20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4667107"/>
                  </a:ext>
                </a:extLst>
              </a:tr>
              <a:tr h="93377">
                <a:tc>
                  <a:txBody>
                    <a:bodyPr/>
                    <a:lstStyle/>
                    <a:p>
                      <a:pPr algn="ctr"/>
                      <a:endParaRPr lang="en-GB" sz="1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81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4175833"/>
                  </a:ext>
                </a:extLst>
              </a:tr>
              <a:tr h="868385">
                <a:tc>
                  <a:txBody>
                    <a:bodyPr/>
                    <a:lstStyle/>
                    <a:p>
                      <a:pPr algn="ctr"/>
                      <a:r>
                        <a:rPr lang="en-GB" sz="28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180000" marB="0">
                    <a:lnL w="12700" cmpd="sng">
                      <a:noFill/>
                    </a:lnL>
                    <a:lnR w="381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0236906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5A17FEC-5425-45D1-A83A-8EC7AE41EA5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360578" y="1727650"/>
          <a:ext cx="3268116" cy="2455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6998">
                  <a:extLst>
                    <a:ext uri="{9D8B030D-6E8A-4147-A177-3AD203B41FA5}">
                      <a16:colId xmlns:a16="http://schemas.microsoft.com/office/drawing/2014/main" val="1285561296"/>
                    </a:ext>
                  </a:extLst>
                </a:gridCol>
                <a:gridCol w="746998">
                  <a:extLst>
                    <a:ext uri="{9D8B030D-6E8A-4147-A177-3AD203B41FA5}">
                      <a16:colId xmlns:a16="http://schemas.microsoft.com/office/drawing/2014/main" val="3030413477"/>
                    </a:ext>
                  </a:extLst>
                </a:gridCol>
                <a:gridCol w="746998">
                  <a:extLst>
                    <a:ext uri="{9D8B030D-6E8A-4147-A177-3AD203B41FA5}">
                      <a16:colId xmlns:a16="http://schemas.microsoft.com/office/drawing/2014/main" val="1234467607"/>
                    </a:ext>
                  </a:extLst>
                </a:gridCol>
                <a:gridCol w="1027122">
                  <a:extLst>
                    <a:ext uri="{9D8B030D-6E8A-4147-A177-3AD203B41FA5}">
                      <a16:colId xmlns:a16="http://schemas.microsoft.com/office/drawing/2014/main" val="3698777386"/>
                    </a:ext>
                  </a:extLst>
                </a:gridCol>
              </a:tblGrid>
              <a:tr h="746998">
                <a:tc rowSpan="3">
                  <a:txBody>
                    <a:bodyPr/>
                    <a:lstStyle/>
                    <a:p>
                      <a:pPr algn="ctr"/>
                      <a:r>
                        <a:rPr lang="en-GB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1" i="0" dirty="0">
                        <a:latin typeface="Century Gothic" panose="020B0502020202020204" pitchFamily="34" charset="0"/>
                      </a:endParaRPr>
                    </a:p>
                  </a:txBody>
                  <a:tcPr marL="237172" marR="237172" marT="118587" marB="11858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GB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GB" sz="28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80%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7805359"/>
                  </a:ext>
                </a:extLst>
              </a:tr>
              <a:tr h="746998">
                <a:tc vMerge="1">
                  <a:txBody>
                    <a:bodyPr/>
                    <a:lstStyle/>
                    <a:p>
                      <a:endParaRPr lang="en-GB" sz="1200" b="1" i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200" b="1" i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sz="1200" b="1" i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5117641"/>
                  </a:ext>
                </a:extLst>
              </a:tr>
              <a:tr h="961864">
                <a:tc vMerge="1">
                  <a:txBody>
                    <a:bodyPr/>
                    <a:lstStyle/>
                    <a:p>
                      <a:endParaRPr lang="en-GB" sz="1200" b="1" i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1" i="0" dirty="0">
                        <a:latin typeface="Century Gothic" panose="020B0502020202020204" pitchFamily="34" charset="0"/>
                      </a:endParaRPr>
                    </a:p>
                  </a:txBody>
                  <a:tcPr marL="237172" marR="237172" marT="118587" marB="11858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sz="1200" b="1" i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sz="1200" b="1" i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72644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81898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numbers are missing?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C63200A-EF4E-4859-9FF9-2B442EDF93E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686696" y="2101201"/>
          <a:ext cx="746998" cy="1708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6998">
                  <a:extLst>
                    <a:ext uri="{9D8B030D-6E8A-4147-A177-3AD203B41FA5}">
                      <a16:colId xmlns:a16="http://schemas.microsoft.com/office/drawing/2014/main" val="3195025251"/>
                    </a:ext>
                  </a:extLst>
                </a:gridCol>
              </a:tblGrid>
              <a:tr h="746998">
                <a:tc>
                  <a:txBody>
                    <a:bodyPr/>
                    <a:lstStyle/>
                    <a:p>
                      <a:pPr algn="ctr"/>
                      <a:r>
                        <a:rPr lang="en-GB" sz="28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4667107"/>
                  </a:ext>
                </a:extLst>
              </a:tr>
              <a:tr h="93377">
                <a:tc>
                  <a:txBody>
                    <a:bodyPr/>
                    <a:lstStyle/>
                    <a:p>
                      <a:pPr algn="ctr"/>
                      <a:endParaRPr lang="en-GB" sz="1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8100" cmpd="sng">
                      <a:noFill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4175833"/>
                  </a:ext>
                </a:extLst>
              </a:tr>
              <a:tr h="868385">
                <a:tc>
                  <a:txBody>
                    <a:bodyPr/>
                    <a:lstStyle/>
                    <a:p>
                      <a:pPr algn="ctr"/>
                      <a:r>
                        <a:rPr lang="en-GB" sz="28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180000" marB="0">
                    <a:lnL w="12700" cmpd="sng">
                      <a:noFill/>
                    </a:lnL>
                    <a:lnR w="381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0236906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C87EEF2-F97C-487E-9EFD-F0E95498B07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360578" y="1727650"/>
          <a:ext cx="3268116" cy="2455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6998">
                  <a:extLst>
                    <a:ext uri="{9D8B030D-6E8A-4147-A177-3AD203B41FA5}">
                      <a16:colId xmlns:a16="http://schemas.microsoft.com/office/drawing/2014/main" val="1285561296"/>
                    </a:ext>
                  </a:extLst>
                </a:gridCol>
                <a:gridCol w="746998">
                  <a:extLst>
                    <a:ext uri="{9D8B030D-6E8A-4147-A177-3AD203B41FA5}">
                      <a16:colId xmlns:a16="http://schemas.microsoft.com/office/drawing/2014/main" val="3030413477"/>
                    </a:ext>
                  </a:extLst>
                </a:gridCol>
                <a:gridCol w="746998">
                  <a:extLst>
                    <a:ext uri="{9D8B030D-6E8A-4147-A177-3AD203B41FA5}">
                      <a16:colId xmlns:a16="http://schemas.microsoft.com/office/drawing/2014/main" val="1234467607"/>
                    </a:ext>
                  </a:extLst>
                </a:gridCol>
                <a:gridCol w="1027122">
                  <a:extLst>
                    <a:ext uri="{9D8B030D-6E8A-4147-A177-3AD203B41FA5}">
                      <a16:colId xmlns:a16="http://schemas.microsoft.com/office/drawing/2014/main" val="3698777386"/>
                    </a:ext>
                  </a:extLst>
                </a:gridCol>
              </a:tblGrid>
              <a:tr h="746998">
                <a:tc rowSpan="3">
                  <a:txBody>
                    <a:bodyPr/>
                    <a:lstStyle/>
                    <a:p>
                      <a:pPr algn="ctr"/>
                      <a:r>
                        <a:rPr lang="en-GB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1" i="0" dirty="0">
                        <a:latin typeface="Century Gothic" panose="020B0502020202020204" pitchFamily="34" charset="0"/>
                      </a:endParaRPr>
                    </a:p>
                  </a:txBody>
                  <a:tcPr marL="237172" marR="237172" marT="118587" marB="11858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GB" sz="2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GB" sz="28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80%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7805359"/>
                  </a:ext>
                </a:extLst>
              </a:tr>
              <a:tr h="746998">
                <a:tc vMerge="1">
                  <a:txBody>
                    <a:bodyPr/>
                    <a:lstStyle/>
                    <a:p>
                      <a:endParaRPr lang="en-GB" sz="1200" b="1" i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0.8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200" b="1" i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sz="1200" b="1" i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5117641"/>
                  </a:ext>
                </a:extLst>
              </a:tr>
              <a:tr h="961864">
                <a:tc vMerge="1">
                  <a:txBody>
                    <a:bodyPr/>
                    <a:lstStyle/>
                    <a:p>
                      <a:endParaRPr lang="en-GB" sz="1200" b="1" i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1" i="0" dirty="0">
                        <a:latin typeface="Century Gothic" panose="020B0502020202020204" pitchFamily="34" charset="0"/>
                      </a:endParaRPr>
                    </a:p>
                  </a:txBody>
                  <a:tcPr marL="237172" marR="237172" marT="118587" marB="11858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sz="1200" b="1" i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sz="1200" b="1" i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72644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48216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1480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the table.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774B0ED-8D92-4B44-A92D-7EFD1211C3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8336317"/>
              </p:ext>
            </p:extLst>
          </p:nvPr>
        </p:nvGraphicFramePr>
        <p:xfrm>
          <a:off x="177800" y="2266784"/>
          <a:ext cx="6096000" cy="293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68762426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15825487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6776318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Decimal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Percentage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57010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u="sng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50435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0.83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u="sng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b="1" u="sng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59571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u="sng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 </a:t>
                      </a:r>
                      <a:r>
                        <a:rPr lang="en-GB" b="1" u="non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or </a:t>
                      </a:r>
                      <a:r>
                        <a:rPr lang="en-GB" b="1" u="sng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20 </a:t>
                      </a:r>
                    </a:p>
                    <a:p>
                      <a:pPr algn="ctr"/>
                      <a:r>
                        <a:rPr lang="en-GB" b="1" u="non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10    100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9816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u="none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1069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44503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1480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the missing values.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0.2 = __ %</a:t>
            </a:r>
          </a:p>
          <a:p>
            <a:pPr marL="342900" indent="-342900">
              <a:buAutoNum type="alphaLcParenR"/>
            </a:pP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47% =  </a:t>
            </a:r>
            <a:r>
              <a:rPr lang="en-GB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  ? 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			100</a:t>
            </a:r>
          </a:p>
          <a:p>
            <a:endParaRPr lang="en-GB" sz="2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c) 90% =  </a:t>
            </a:r>
            <a:r>
              <a:rPr lang="en-GB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 ? 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			10</a:t>
            </a:r>
          </a:p>
          <a:p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d) 0.75 = </a:t>
            </a:r>
            <a:r>
              <a:rPr lang="en-GB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			?</a:t>
            </a:r>
            <a:r>
              <a:rPr lang="en-GB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99851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1480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could you complete this part-whole diagram in different ways?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5436E78-035D-4E73-9970-69AC243DB9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5058" y="2547249"/>
            <a:ext cx="3086942" cy="2019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6626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1480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7766381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could you complete this part-whole diagram in different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ways?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= 0.35, 35% or 35/100</a:t>
            </a:r>
          </a:p>
          <a:p>
            <a:r>
              <a:rPr lang="en-GB" sz="20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= 0.15, 15% or 15/100</a:t>
            </a:r>
          </a:p>
          <a:p>
            <a:r>
              <a:rPr lang="en-GB" sz="20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= 0.1, 10%, 10/100 or 1/10</a:t>
            </a:r>
          </a:p>
          <a:p>
            <a:r>
              <a:rPr lang="en-GB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 invent your own part-whole puzzle to challenge your friends with!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5436E78-035D-4E73-9970-69AC243DB9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5058" y="2547249"/>
            <a:ext cx="3086942" cy="2019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6681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538" y="1417638"/>
            <a:ext cx="5097462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4950" y="4121150"/>
            <a:ext cx="5097463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707886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19/1/21</a:t>
            </a:r>
            <a:endParaRPr lang="en-GB" altLang="en-US" sz="20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u="sng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LO: </a:t>
            </a:r>
            <a:r>
              <a:rPr lang="en-GB" altLang="en-US" sz="2000" b="1" u="sng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to find equivalent fractions decimals and percentages.</a:t>
            </a:r>
            <a:endParaRPr lang="en-GB" altLang="en-US" sz="2000" b="1" u="sng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25538"/>
            <a:ext cx="3595688" cy="409416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u="sng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Success Criteria:</a:t>
            </a:r>
            <a:endParaRPr lang="en-GB" sz="2000" dirty="0">
              <a:solidFill>
                <a:prstClr val="white"/>
              </a:solidFill>
              <a:latin typeface="Century Gothic"/>
              <a:ea typeface="MS PGothic" charset="0"/>
              <a:cs typeface="Century Gothic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I can place a percentage as a fraction over 10 or 100, or convert to a decimal;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schemeClr val="bg1"/>
                </a:solidFill>
                <a:latin typeface="Century Gothic"/>
                <a:ea typeface="MS PGothic" charset="0"/>
                <a:cs typeface="Century Gothic"/>
              </a:rPr>
              <a:t>I can divide a numerator by a denominator to convert a fraction to a decimal;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I can express and round (when needed) decimals to three decimal places.</a:t>
            </a:r>
            <a:endParaRPr lang="en-GB" sz="2000" dirty="0">
              <a:solidFill>
                <a:schemeClr val="bg1"/>
              </a:solidFill>
              <a:latin typeface="Century Gothic"/>
              <a:ea typeface="MS PGothic" charset="0"/>
              <a:cs typeface="Century Gothic"/>
            </a:endParaRPr>
          </a:p>
        </p:txBody>
      </p:sp>
      <p:sp>
        <p:nvSpPr>
          <p:cNvPr id="21510" name="TextBox 1"/>
          <p:cNvSpPr txBox="1">
            <a:spLocks noChangeArrowheads="1"/>
          </p:cNvSpPr>
          <p:nvPr/>
        </p:nvSpPr>
        <p:spPr bwMode="auto">
          <a:xfrm>
            <a:off x="4813300" y="4652963"/>
            <a:ext cx="647700" cy="8318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/>
              <a:t> </a:t>
            </a:r>
            <a:r>
              <a:rPr lang="en-GB" altLang="en-US" sz="2400" u="sng"/>
              <a:t>82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/>
              <a:t>100</a:t>
            </a:r>
          </a:p>
        </p:txBody>
      </p:sp>
      <p:sp>
        <p:nvSpPr>
          <p:cNvPr id="21511" name="TextBox 7"/>
          <p:cNvSpPr txBox="1">
            <a:spLocks noChangeArrowheads="1"/>
          </p:cNvSpPr>
          <p:nvPr/>
        </p:nvSpPr>
        <p:spPr bwMode="auto">
          <a:xfrm>
            <a:off x="5930900" y="4843463"/>
            <a:ext cx="919163" cy="460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/>
              <a:t>0.8</a:t>
            </a:r>
          </a:p>
        </p:txBody>
      </p:sp>
      <p:sp>
        <p:nvSpPr>
          <p:cNvPr id="21512" name="TextBox 8"/>
          <p:cNvSpPr txBox="1">
            <a:spLocks noChangeArrowheads="1"/>
          </p:cNvSpPr>
          <p:nvPr/>
        </p:nvSpPr>
        <p:spPr bwMode="auto">
          <a:xfrm>
            <a:off x="6880225" y="4843463"/>
            <a:ext cx="919163" cy="460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/>
              <a:t>0.801</a:t>
            </a:r>
          </a:p>
        </p:txBody>
      </p:sp>
      <p:sp>
        <p:nvSpPr>
          <p:cNvPr id="21513" name="TextBox 9"/>
          <p:cNvSpPr txBox="1">
            <a:spLocks noChangeArrowheads="1"/>
          </p:cNvSpPr>
          <p:nvPr/>
        </p:nvSpPr>
        <p:spPr bwMode="auto">
          <a:xfrm>
            <a:off x="8029575" y="4837113"/>
            <a:ext cx="919163" cy="4619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/>
              <a:t>81%</a:t>
            </a:r>
          </a:p>
        </p:txBody>
      </p:sp>
      <p:sp>
        <p:nvSpPr>
          <p:cNvPr id="21514" name="TextBox 10"/>
          <p:cNvSpPr txBox="1">
            <a:spLocks noChangeArrowheads="1"/>
          </p:cNvSpPr>
          <p:nvPr/>
        </p:nvSpPr>
        <p:spPr bwMode="auto">
          <a:xfrm>
            <a:off x="4135438" y="2106613"/>
            <a:ext cx="555625" cy="4619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/>
              <a:t>a)</a:t>
            </a:r>
          </a:p>
        </p:txBody>
      </p:sp>
      <p:sp>
        <p:nvSpPr>
          <p:cNvPr id="21515" name="TextBox 11"/>
          <p:cNvSpPr txBox="1">
            <a:spLocks noChangeArrowheads="1"/>
          </p:cNvSpPr>
          <p:nvPr/>
        </p:nvSpPr>
        <p:spPr bwMode="auto">
          <a:xfrm>
            <a:off x="4135438" y="4618038"/>
            <a:ext cx="555625" cy="4619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/>
              <a:t>b)</a:t>
            </a:r>
          </a:p>
        </p:txBody>
      </p:sp>
      <p:sp>
        <p:nvSpPr>
          <p:cNvPr id="21516" name="Rectangle 1"/>
          <p:cNvSpPr>
            <a:spLocks noChangeArrowheads="1"/>
          </p:cNvSpPr>
          <p:nvPr/>
        </p:nvSpPr>
        <p:spPr bwMode="auto">
          <a:xfrm>
            <a:off x="3595688" y="1125538"/>
            <a:ext cx="5548312" cy="400050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u="sng">
                <a:solidFill>
                  <a:schemeClr val="bg1"/>
                </a:solidFill>
                <a:latin typeface="Century Gothic" panose="020B0502020202020204" pitchFamily="34" charset="0"/>
              </a:rPr>
              <a:t>Activity 2:</a:t>
            </a:r>
          </a:p>
        </p:txBody>
      </p:sp>
    </p:spTree>
    <p:extLst>
      <p:ext uri="{BB962C8B-B14F-4D97-AF65-F5344CB8AC3E}">
        <p14:creationId xmlns:p14="http://schemas.microsoft.com/office/powerpoint/2010/main" val="2571592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713" y="1425575"/>
            <a:ext cx="5097462" cy="273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713" y="4121150"/>
            <a:ext cx="5097462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0" y="1125538"/>
            <a:ext cx="3595688" cy="409416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u="sng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Success Criteria:</a:t>
            </a:r>
            <a:endParaRPr lang="en-GB" sz="2000" dirty="0">
              <a:solidFill>
                <a:prstClr val="white"/>
              </a:solidFill>
              <a:latin typeface="Century Gothic"/>
              <a:ea typeface="MS PGothic" charset="0"/>
              <a:cs typeface="Century Gothic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I can place a percentage as a fraction over 10 or 100, or convert to a decimal;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schemeClr val="bg1"/>
                </a:solidFill>
                <a:latin typeface="Century Gothic"/>
                <a:ea typeface="MS PGothic" charset="0"/>
                <a:cs typeface="Century Gothic"/>
              </a:rPr>
              <a:t>I can divide a numerator by a denominator to convert a fraction to a decimal;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I can express and round (when needed) decimals to three decimal places.</a:t>
            </a:r>
            <a:endParaRPr lang="en-GB" sz="2000" dirty="0">
              <a:solidFill>
                <a:schemeClr val="bg1"/>
              </a:solidFill>
              <a:latin typeface="Century Gothic"/>
              <a:ea typeface="MS PGothic" charset="0"/>
              <a:cs typeface="Century Gothic"/>
            </a:endParaRPr>
          </a:p>
        </p:txBody>
      </p:sp>
      <p:sp>
        <p:nvSpPr>
          <p:cNvPr id="23558" name="TextBox 1"/>
          <p:cNvSpPr txBox="1">
            <a:spLocks noChangeArrowheads="1"/>
          </p:cNvSpPr>
          <p:nvPr/>
        </p:nvSpPr>
        <p:spPr bwMode="auto">
          <a:xfrm>
            <a:off x="4995863" y="4803775"/>
            <a:ext cx="647700" cy="830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/>
              <a:t> </a:t>
            </a:r>
            <a:r>
              <a:rPr lang="en-GB" altLang="en-US" sz="2400" u="sng"/>
              <a:t>82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/>
              <a:t>100</a:t>
            </a:r>
          </a:p>
        </p:txBody>
      </p:sp>
      <p:sp>
        <p:nvSpPr>
          <p:cNvPr id="23559" name="TextBox 7"/>
          <p:cNvSpPr txBox="1">
            <a:spLocks noChangeArrowheads="1"/>
          </p:cNvSpPr>
          <p:nvPr/>
        </p:nvSpPr>
        <p:spPr bwMode="auto">
          <a:xfrm>
            <a:off x="6113463" y="4992688"/>
            <a:ext cx="919162" cy="4619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/>
              <a:t>0.8</a:t>
            </a:r>
          </a:p>
        </p:txBody>
      </p:sp>
      <p:sp>
        <p:nvSpPr>
          <p:cNvPr id="23560" name="TextBox 8"/>
          <p:cNvSpPr txBox="1">
            <a:spLocks noChangeArrowheads="1"/>
          </p:cNvSpPr>
          <p:nvPr/>
        </p:nvSpPr>
        <p:spPr bwMode="auto">
          <a:xfrm>
            <a:off x="7061200" y="4992688"/>
            <a:ext cx="919163" cy="4619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/>
              <a:t>0.801</a:t>
            </a:r>
          </a:p>
        </p:txBody>
      </p:sp>
      <p:sp>
        <p:nvSpPr>
          <p:cNvPr id="23561" name="TextBox 9"/>
          <p:cNvSpPr txBox="1">
            <a:spLocks noChangeArrowheads="1"/>
          </p:cNvSpPr>
          <p:nvPr/>
        </p:nvSpPr>
        <p:spPr bwMode="auto">
          <a:xfrm>
            <a:off x="8210550" y="4987925"/>
            <a:ext cx="919163" cy="461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/>
              <a:t>81%</a:t>
            </a:r>
          </a:p>
        </p:txBody>
      </p:sp>
      <p:sp>
        <p:nvSpPr>
          <p:cNvPr id="23562" name="TextBox 10"/>
          <p:cNvSpPr txBox="1">
            <a:spLocks noChangeArrowheads="1"/>
          </p:cNvSpPr>
          <p:nvPr/>
        </p:nvSpPr>
        <p:spPr bwMode="auto">
          <a:xfrm>
            <a:off x="8372475" y="3017838"/>
            <a:ext cx="647700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000" u="sng">
                <a:solidFill>
                  <a:srgbClr val="FF0000"/>
                </a:solidFill>
              </a:rPr>
              <a:t>3</a:t>
            </a:r>
            <a:r>
              <a:rPr lang="en-GB" altLang="en-US" sz="2000">
                <a:solidFill>
                  <a:srgbClr val="FF0000"/>
                </a:solidFill>
              </a:rPr>
              <a:t/>
            </a:r>
            <a:br>
              <a:rPr lang="en-GB" altLang="en-US" sz="2000">
                <a:solidFill>
                  <a:srgbClr val="FF0000"/>
                </a:solidFill>
              </a:rPr>
            </a:br>
            <a:r>
              <a:rPr lang="en-GB" altLang="en-US" sz="200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23563" name="TextBox 11"/>
          <p:cNvSpPr txBox="1">
            <a:spLocks noChangeArrowheads="1"/>
          </p:cNvSpPr>
          <p:nvPr/>
        </p:nvSpPr>
        <p:spPr bwMode="auto">
          <a:xfrm>
            <a:off x="7223125" y="3171825"/>
            <a:ext cx="647700" cy="4000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FF0000"/>
                </a:solidFill>
              </a:rPr>
              <a:t>0.7</a:t>
            </a:r>
          </a:p>
        </p:txBody>
      </p:sp>
      <p:sp>
        <p:nvSpPr>
          <p:cNvPr id="23564" name="TextBox 12"/>
          <p:cNvSpPr txBox="1">
            <a:spLocks noChangeArrowheads="1"/>
          </p:cNvSpPr>
          <p:nvPr/>
        </p:nvSpPr>
        <p:spPr bwMode="auto">
          <a:xfrm>
            <a:off x="4987925" y="3171825"/>
            <a:ext cx="647700" cy="4000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FF0000"/>
                </a:solidFill>
              </a:rPr>
              <a:t>0.34</a:t>
            </a:r>
          </a:p>
        </p:txBody>
      </p:sp>
      <p:sp>
        <p:nvSpPr>
          <p:cNvPr id="23565" name="TextBox 13"/>
          <p:cNvSpPr txBox="1">
            <a:spLocks noChangeArrowheads="1"/>
          </p:cNvSpPr>
          <p:nvPr/>
        </p:nvSpPr>
        <p:spPr bwMode="auto">
          <a:xfrm>
            <a:off x="6137275" y="3171825"/>
            <a:ext cx="647700" cy="4000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FF0000"/>
                </a:solidFill>
              </a:rPr>
              <a:t>43%</a:t>
            </a:r>
          </a:p>
        </p:txBody>
      </p:sp>
      <p:sp>
        <p:nvSpPr>
          <p:cNvPr id="23566" name="TextBox 14"/>
          <p:cNvSpPr txBox="1">
            <a:spLocks noChangeArrowheads="1"/>
          </p:cNvSpPr>
          <p:nvPr/>
        </p:nvSpPr>
        <p:spPr bwMode="auto">
          <a:xfrm>
            <a:off x="8345488" y="5740400"/>
            <a:ext cx="649287" cy="7064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FF0000"/>
                </a:solidFill>
              </a:rPr>
              <a:t> </a:t>
            </a:r>
            <a:r>
              <a:rPr lang="en-GB" altLang="en-US" sz="2000" u="sng">
                <a:solidFill>
                  <a:srgbClr val="FF0000"/>
                </a:solidFill>
              </a:rPr>
              <a:t>82</a:t>
            </a:r>
            <a:r>
              <a:rPr lang="en-GB" altLang="en-US" sz="2000">
                <a:solidFill>
                  <a:srgbClr val="FF0000"/>
                </a:solidFill>
              </a:rPr>
              <a:t/>
            </a:r>
            <a:br>
              <a:rPr lang="en-GB" altLang="en-US" sz="2000">
                <a:solidFill>
                  <a:srgbClr val="FF0000"/>
                </a:solidFill>
              </a:rPr>
            </a:br>
            <a:r>
              <a:rPr lang="en-GB" altLang="en-US" sz="2000">
                <a:solidFill>
                  <a:srgbClr val="FF0000"/>
                </a:solidFill>
              </a:rPr>
              <a:t>100</a:t>
            </a:r>
          </a:p>
        </p:txBody>
      </p:sp>
      <p:sp>
        <p:nvSpPr>
          <p:cNvPr id="23567" name="TextBox 15"/>
          <p:cNvSpPr txBox="1">
            <a:spLocks noChangeArrowheads="1"/>
          </p:cNvSpPr>
          <p:nvPr/>
        </p:nvSpPr>
        <p:spPr bwMode="auto">
          <a:xfrm>
            <a:off x="4995863" y="5894388"/>
            <a:ext cx="647700" cy="4000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FF0000"/>
                </a:solidFill>
              </a:rPr>
              <a:t>0.8</a:t>
            </a:r>
          </a:p>
        </p:txBody>
      </p:sp>
      <p:sp>
        <p:nvSpPr>
          <p:cNvPr id="23568" name="TextBox 16"/>
          <p:cNvSpPr txBox="1">
            <a:spLocks noChangeArrowheads="1"/>
          </p:cNvSpPr>
          <p:nvPr/>
        </p:nvSpPr>
        <p:spPr bwMode="auto">
          <a:xfrm>
            <a:off x="6049963" y="5894388"/>
            <a:ext cx="792162" cy="4000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FF0000"/>
                </a:solidFill>
              </a:rPr>
              <a:t>0.801</a:t>
            </a:r>
          </a:p>
        </p:txBody>
      </p:sp>
      <p:sp>
        <p:nvSpPr>
          <p:cNvPr id="23569" name="TextBox 17"/>
          <p:cNvSpPr txBox="1">
            <a:spLocks noChangeArrowheads="1"/>
          </p:cNvSpPr>
          <p:nvPr/>
        </p:nvSpPr>
        <p:spPr bwMode="auto">
          <a:xfrm>
            <a:off x="7189788" y="5894388"/>
            <a:ext cx="696912" cy="4000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FF0000"/>
                </a:solidFill>
              </a:rPr>
              <a:t>81%</a:t>
            </a:r>
          </a:p>
        </p:txBody>
      </p:sp>
      <p:sp>
        <p:nvSpPr>
          <p:cNvPr id="23570" name="TextBox 18"/>
          <p:cNvSpPr txBox="1">
            <a:spLocks noChangeArrowheads="1"/>
          </p:cNvSpPr>
          <p:nvPr/>
        </p:nvSpPr>
        <p:spPr bwMode="auto">
          <a:xfrm>
            <a:off x="4125913" y="2041525"/>
            <a:ext cx="555625" cy="461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/>
              <a:t>a)</a:t>
            </a:r>
          </a:p>
        </p:txBody>
      </p:sp>
      <p:sp>
        <p:nvSpPr>
          <p:cNvPr id="23571" name="TextBox 19"/>
          <p:cNvSpPr txBox="1">
            <a:spLocks noChangeArrowheads="1"/>
          </p:cNvSpPr>
          <p:nvPr/>
        </p:nvSpPr>
        <p:spPr bwMode="auto">
          <a:xfrm>
            <a:off x="4125913" y="4759325"/>
            <a:ext cx="555625" cy="461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/>
              <a:t>b)</a:t>
            </a:r>
          </a:p>
        </p:txBody>
      </p:sp>
      <p:sp>
        <p:nvSpPr>
          <p:cNvPr id="23572" name="Rectangle 1"/>
          <p:cNvSpPr>
            <a:spLocks noChangeArrowheads="1"/>
          </p:cNvSpPr>
          <p:nvPr/>
        </p:nvSpPr>
        <p:spPr bwMode="auto">
          <a:xfrm>
            <a:off x="3595688" y="1125538"/>
            <a:ext cx="5548312" cy="400050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u="sng">
                <a:solidFill>
                  <a:schemeClr val="bg1"/>
                </a:solidFill>
                <a:latin typeface="Century Gothic" panose="020B0502020202020204" pitchFamily="34" charset="0"/>
              </a:rPr>
              <a:t>Activity 2:</a:t>
            </a:r>
          </a:p>
        </p:txBody>
      </p:sp>
      <p:sp>
        <p:nvSpPr>
          <p:cNvPr id="21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707886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19/1/21</a:t>
            </a:r>
            <a:endParaRPr lang="en-GB" altLang="en-US" sz="20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u="sng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LO: </a:t>
            </a:r>
            <a:r>
              <a:rPr lang="en-GB" altLang="en-US" sz="2000" b="1" u="sng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to find equivalent fractions decimals and percentages.</a:t>
            </a:r>
            <a:endParaRPr lang="en-GB" altLang="en-US" sz="2000" b="1" u="sng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7728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6EF7DA2-9C02-4206-BE79-CBC2BEBBA8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C2E804F2-1ABE-43A3-B674-82D29715ACE7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Jaxon says,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Do you agree? Prove it.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Speech Bubble: Rectangle with Corners Rounded 2">
            <a:extLst>
              <a:ext uri="{FF2B5EF4-FFF2-40B4-BE49-F238E27FC236}">
                <a16:creationId xmlns:a16="http://schemas.microsoft.com/office/drawing/2014/main" id="{40B15506-4C27-4932-9784-1D0C18128B99}"/>
              </a:ext>
            </a:extLst>
          </p:cNvPr>
          <p:cNvSpPr/>
          <p:nvPr/>
        </p:nvSpPr>
        <p:spPr>
          <a:xfrm>
            <a:off x="4049836" y="1565660"/>
            <a:ext cx="2922554" cy="1455833"/>
          </a:xfrm>
          <a:prstGeom prst="wedgeRoundRectCallout">
            <a:avLst>
              <a:gd name="adj1" fmla="val -66717"/>
              <a:gd name="adj2" fmla="val 3958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If I eat seven eighths of my birthday cake, there will be 0.25, or 25% left</a:t>
            </a:r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664833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6EF7DA2-9C02-4206-BE79-CBC2BEBBA8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C2E804F2-1ABE-43A3-B674-82D29715ACE7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Jaxon says,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Do you agree? Prove it.</a:t>
            </a: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do not agree because…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Speech Bubble: Rectangle with Corners Rounded 2">
            <a:extLst>
              <a:ext uri="{FF2B5EF4-FFF2-40B4-BE49-F238E27FC236}">
                <a16:creationId xmlns:a16="http://schemas.microsoft.com/office/drawing/2014/main" id="{40B15506-4C27-4932-9784-1D0C18128B99}"/>
              </a:ext>
            </a:extLst>
          </p:cNvPr>
          <p:cNvSpPr/>
          <p:nvPr/>
        </p:nvSpPr>
        <p:spPr>
          <a:xfrm>
            <a:off x="4049836" y="1565660"/>
            <a:ext cx="2922554" cy="1455833"/>
          </a:xfrm>
          <a:prstGeom prst="wedgeRoundRectCallout">
            <a:avLst>
              <a:gd name="adj1" fmla="val -66717"/>
              <a:gd name="adj2" fmla="val 3958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If I eat seven eighths of my birthday cake, there will be 0.25, or 25% left</a:t>
            </a:r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1847737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6EF7DA2-9C02-4206-BE79-CBC2BEBBA8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C2E804F2-1ABE-43A3-B674-82D29715ACE7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Jaxon says,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Do you agree? Prove it.</a:t>
            </a:r>
          </a:p>
          <a:p>
            <a:pPr lvl="0" algn="ctr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I do not agree because if Jaxon eats seven eighths there will be one eighth left. One eighth is equivalent to 0.125 and 12.5%.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Speech Bubble: Rectangle with Corners Rounded 2">
            <a:extLst>
              <a:ext uri="{FF2B5EF4-FFF2-40B4-BE49-F238E27FC236}">
                <a16:creationId xmlns:a16="http://schemas.microsoft.com/office/drawing/2014/main" id="{40B15506-4C27-4932-9784-1D0C18128B99}"/>
              </a:ext>
            </a:extLst>
          </p:cNvPr>
          <p:cNvSpPr/>
          <p:nvPr/>
        </p:nvSpPr>
        <p:spPr>
          <a:xfrm>
            <a:off x="4049836" y="1565660"/>
            <a:ext cx="2922554" cy="1455833"/>
          </a:xfrm>
          <a:prstGeom prst="wedgeRoundRectCallout">
            <a:avLst>
              <a:gd name="adj1" fmla="val -66717"/>
              <a:gd name="adj2" fmla="val 3958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If I eat seven eighths of my birthday cake, there will be 0.25, or 25% left</a:t>
            </a:r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0360396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Ethan scored 62.5% on his Science test.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Felix got      of his answers correct.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Jaiden expresses her result as a decimal, which is 0.75.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Who scored the highest?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Show your working.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DCAFB9E-EFB4-49CE-AE80-AAD4077DFAA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455448" y="1266307"/>
          <a:ext cx="32400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32849463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689017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228681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88594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Ethan scored 62.5% on his Science test.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Felix got      of his answers correct.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Jaiden expresses her result as a decimal, which is 0.75.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Who scored the highest?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Show your working.</a:t>
            </a: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Ethan: 62.5% = 0.625 =</a:t>
            </a: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Felix:      = 0.875 = 87.5%</a:t>
            </a: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Jaiden: 0.75 = 75% =  </a:t>
            </a: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Felix scored the highest.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DCAFB9E-EFB4-49CE-AE80-AAD4077DFAAA}"/>
              </a:ext>
            </a:extLst>
          </p:cNvPr>
          <p:cNvGraphicFramePr>
            <a:graphicFrameLocks noGrp="1"/>
          </p:cNvGraphicFramePr>
          <p:nvPr/>
        </p:nvGraphicFramePr>
        <p:xfrm>
          <a:off x="1455448" y="1266307"/>
          <a:ext cx="32400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32849463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689017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22868139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2C3EF3EF-6401-4B2B-B741-F1B51BC2B63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185325" y="3734246"/>
          <a:ext cx="32400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32849463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689017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22868139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D3ECDBD9-45A9-4DFC-AED0-AA2700DE2F3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39188" y="4342721"/>
          <a:ext cx="32400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32849463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689017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2286813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5B95AA33-80C0-46FA-9BD5-007942F3495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961867" y="4934162"/>
          <a:ext cx="32400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32849463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689017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228681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81991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May thinks that     of the squares are shaded.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Iqra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thinks that 30% of the squares are shaded.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India thinks that 0.2 of the squares are shaded.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is correct? Explain your answer.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5E4F4D3-1A92-4425-95B1-276C102DBC9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675983" y="2569398"/>
          <a:ext cx="3600000" cy="18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04135110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02975153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3470826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02216014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6343980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70647128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8221690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23272439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24804672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625515320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42643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987322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85919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970908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86594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CF17B5F-BBBA-454C-A5A5-BB0AABD526C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715412" y="679213"/>
          <a:ext cx="28800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32849463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689017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228681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58497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May thinks that     of the squares are shaded.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Iqra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thinks that 30% of the squares are shaded.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India thinks that 0.2 of the squares are shaded.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is correct? Explain your answer.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India is correct because…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5E4F4D3-1A92-4425-95B1-276C102DBC9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675983" y="2569398"/>
          <a:ext cx="3600000" cy="18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04135110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02975153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3470826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02216014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6343980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70647128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8221690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23272439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24804672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625515320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42643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987322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85919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970908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86594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CF17B5F-BBBA-454C-A5A5-BB0AABD526CC}"/>
              </a:ext>
            </a:extLst>
          </p:cNvPr>
          <p:cNvGraphicFramePr>
            <a:graphicFrameLocks noGrp="1"/>
          </p:cNvGraphicFramePr>
          <p:nvPr/>
        </p:nvGraphicFramePr>
        <p:xfrm>
          <a:off x="3715412" y="679213"/>
          <a:ext cx="28800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32849463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689017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228681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99065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May thinks that     of the squares are shaded.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Iqra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thinks that 30% of the squares are shaded.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India thinks that 0.2 of the squares are shaded.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is correct? Explain your answer.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India is correct because ten out of fifty squares are shaded which is 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equivalent to     , 0.2 and 20%.  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5E4F4D3-1A92-4425-95B1-276C102DBC9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675983" y="2569398"/>
          <a:ext cx="3600000" cy="18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04135110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02975153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3470826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02216014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6343980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70647128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8221690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23272439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24804672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625515320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42643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987322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85919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970908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86594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CF17B5F-BBBA-454C-A5A5-BB0AABD526CC}"/>
              </a:ext>
            </a:extLst>
          </p:cNvPr>
          <p:cNvGraphicFramePr>
            <a:graphicFrameLocks noGrp="1"/>
          </p:cNvGraphicFramePr>
          <p:nvPr/>
        </p:nvGraphicFramePr>
        <p:xfrm>
          <a:off x="3715412" y="679213"/>
          <a:ext cx="28800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32849463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689017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22868139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B39E6B1-058E-46B4-9290-7813EDFF921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53417" y="5186930"/>
          <a:ext cx="28800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32849463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689017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228681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39056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50905" y="1836259"/>
            <a:ext cx="896620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100% = 0.100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b)	1/5 is the same as 0.2.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3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65% = 65/100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>
              <a:buAutoNum type="alphaLcParenR" startAt="3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d)	0.4 = 4%	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>
              <a:buAutoNum type="alphaLcParenR" startAt="3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5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7% = 7/100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>
              <a:buAutoNum type="alphaLcParenR" startAt="5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5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a cake is split into four equal parts and one of them is eaten,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0.25 of the cake is left. 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20057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50905" y="1836259"/>
            <a:ext cx="896620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100% = 0.100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b)	1/5 is the same as 0.2.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3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65% = 65/100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>
              <a:buAutoNum type="alphaLcParenR" startAt="3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d)	0.4 = 4%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>
              <a:buAutoNum type="alphaLcParenR" startAt="3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5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7% = 7/100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</a:p>
          <a:p>
            <a:pPr marL="457200" indent="-457200">
              <a:buAutoNum type="alphaLcParenR" startAt="5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5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a cake is split into four equal parts and one of them is eaten,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0.25 of the cake is left. 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9007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20874</TotalTime>
  <Words>1097</Words>
  <Application>Microsoft Office PowerPoint</Application>
  <PresentationFormat>On-screen Show (4:3)</PresentationFormat>
  <Paragraphs>401</Paragraphs>
  <Slides>28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8" baseType="lpstr">
      <vt:lpstr>MS PGothic</vt:lpstr>
      <vt:lpstr>Arial</vt:lpstr>
      <vt:lpstr>Calibri</vt:lpstr>
      <vt:lpstr>Calibri Light</vt:lpstr>
      <vt:lpstr>Century Gothic</vt:lpstr>
      <vt:lpstr>Open Sans</vt:lpstr>
      <vt:lpstr>Source Sans Pro</vt:lpstr>
      <vt:lpstr>Tahoma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Sparky Teaching</dc:creator>
  <cp:lastModifiedBy>Nicholas Hubbard</cp:lastModifiedBy>
  <cp:revision>474</cp:revision>
  <dcterms:created xsi:type="dcterms:W3CDTF">2018-09-08T23:27:11Z</dcterms:created>
  <dcterms:modified xsi:type="dcterms:W3CDTF">2021-01-18T14:10:11Z</dcterms:modified>
</cp:coreProperties>
</file>