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82" r:id="rId3"/>
    <p:sldId id="269" r:id="rId4"/>
    <p:sldId id="280" r:id="rId5"/>
    <p:sldId id="268" r:id="rId6"/>
    <p:sldId id="277" r:id="rId7"/>
    <p:sldId id="284" r:id="rId8"/>
    <p:sldId id="283" r:id="rId9"/>
    <p:sldId id="285" r:id="rId10"/>
    <p:sldId id="257" r:id="rId11"/>
    <p:sldId id="267" r:id="rId12"/>
    <p:sldId id="262" r:id="rId13"/>
    <p:sldId id="27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69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7B3D0D-9536-E3C8-93E6-22C8E8859AF0}" v="49" dt="2021-03-15T17:58:01.187"/>
    <p1510:client id="{81EC61E3-B42E-9B59-9D5D-C81AF4E99719}" v="231" dt="2021-03-13T08:06:29.400"/>
    <p1510:client id="{EB25CC59-2C9D-5981-BF7F-DE7A1F62CA02}" v="15" dt="2021-03-13T07:46:47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6592" autoAdjust="0"/>
  </p:normalViewPr>
  <p:slideViewPr>
    <p:cSldViewPr snapToGrid="0" showGuides="1">
      <p:cViewPr varScale="1">
        <p:scale>
          <a:sx n="52" d="100"/>
          <a:sy n="52" d="100"/>
        </p:scale>
        <p:origin x="1724" y="60"/>
      </p:cViewPr>
      <p:guideLst>
        <p:guide orient="horz" pos="2069"/>
        <p:guide pos="2880"/>
      </p:guideLst>
    </p:cSldViewPr>
  </p:slideViewPr>
  <p:outlineViewPr>
    <p:cViewPr>
      <p:scale>
        <a:sx n="33" d="100"/>
        <a:sy n="33" d="100"/>
      </p:scale>
      <p:origin x="0" y="-1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81EC61E3-B42E-9B59-9D5D-C81AF4E99719}"/>
    <pc:docChg chg="modSld">
      <pc:chgData name="Ang Batten" userId="S::abatten@brixington.devon.sch.uk::59d8e321-2820-4e9e-ba33-4b0c5b77c093" providerId="AD" clId="Web-{81EC61E3-B42E-9B59-9D5D-C81AF4E99719}" dt="2021-03-13T08:06:29.400" v="117" actId="1076"/>
      <pc:docMkLst>
        <pc:docMk/>
      </pc:docMkLst>
      <pc:sldChg chg="modSp">
        <pc:chgData name="Ang Batten" userId="S::abatten@brixington.devon.sch.uk::59d8e321-2820-4e9e-ba33-4b0c5b77c093" providerId="AD" clId="Web-{81EC61E3-B42E-9B59-9D5D-C81AF4E99719}" dt="2021-03-13T08:06:29.400" v="117" actId="1076"/>
        <pc:sldMkLst>
          <pc:docMk/>
          <pc:sldMk cId="654151414" sldId="282"/>
        </pc:sldMkLst>
        <pc:spChg chg="mod">
          <ac:chgData name="Ang Batten" userId="S::abatten@brixington.devon.sch.uk::59d8e321-2820-4e9e-ba33-4b0c5b77c093" providerId="AD" clId="Web-{81EC61E3-B42E-9B59-9D5D-C81AF4E99719}" dt="2021-03-13T08:05:43.696" v="89" actId="14100"/>
          <ac:spMkLst>
            <pc:docMk/>
            <pc:sldMk cId="654151414" sldId="282"/>
            <ac:spMk id="2" creationId="{00000000-0000-0000-0000-000000000000}"/>
          </ac:spMkLst>
        </pc:spChg>
        <pc:spChg chg="mod">
          <ac:chgData name="Ang Batten" userId="S::abatten@brixington.devon.sch.uk::59d8e321-2820-4e9e-ba33-4b0c5b77c093" providerId="AD" clId="Web-{81EC61E3-B42E-9B59-9D5D-C81AF4E99719}" dt="2021-03-13T08:06:29.400" v="117" actId="1076"/>
          <ac:spMkLst>
            <pc:docMk/>
            <pc:sldMk cId="654151414" sldId="282"/>
            <ac:spMk id="3" creationId="{00000000-0000-0000-0000-000000000000}"/>
          </ac:spMkLst>
        </pc:spChg>
        <pc:picChg chg="mod">
          <ac:chgData name="Ang Batten" userId="S::abatten@brixington.devon.sch.uk::59d8e321-2820-4e9e-ba33-4b0c5b77c093" providerId="AD" clId="Web-{81EC61E3-B42E-9B59-9D5D-C81AF4E99719}" dt="2021-03-13T08:05:58.133" v="93" actId="1076"/>
          <ac:picMkLst>
            <pc:docMk/>
            <pc:sldMk cId="654151414" sldId="282"/>
            <ac:picMk id="6" creationId="{2F782621-D97B-4CD7-9551-4B2FC52D9EF0}"/>
          </ac:picMkLst>
        </pc:picChg>
        <pc:picChg chg="mod">
          <ac:chgData name="Ang Batten" userId="S::abatten@brixington.devon.sch.uk::59d8e321-2820-4e9e-ba33-4b0c5b77c093" providerId="AD" clId="Web-{81EC61E3-B42E-9B59-9D5D-C81AF4E99719}" dt="2021-03-13T08:05:51.493" v="92" actId="1076"/>
          <ac:picMkLst>
            <pc:docMk/>
            <pc:sldMk cId="654151414" sldId="282"/>
            <ac:picMk id="7" creationId="{96053E80-D803-4FDD-A6A3-21E3B008A310}"/>
          </ac:picMkLst>
        </pc:picChg>
      </pc:sldChg>
    </pc:docChg>
  </pc:docChgLst>
  <pc:docChgLst>
    <pc:chgData name="Ang Batten" userId="S::abatten@brixington.devon.sch.uk::59d8e321-2820-4e9e-ba33-4b0c5b77c093" providerId="AD" clId="Web-{6C7B3D0D-9536-E3C8-93E6-22C8E8859AF0}"/>
    <pc:docChg chg="delSld modSld">
      <pc:chgData name="Ang Batten" userId="S::abatten@brixington.devon.sch.uk::59d8e321-2820-4e9e-ba33-4b0c5b77c093" providerId="AD" clId="Web-{6C7B3D0D-9536-E3C8-93E6-22C8E8859AF0}" dt="2021-03-15T17:58:01.187" v="24"/>
      <pc:docMkLst>
        <pc:docMk/>
      </pc:docMkLst>
      <pc:sldChg chg="modSp">
        <pc:chgData name="Ang Batten" userId="S::abatten@brixington.devon.sch.uk::59d8e321-2820-4e9e-ba33-4b0c5b77c093" providerId="AD" clId="Web-{6C7B3D0D-9536-E3C8-93E6-22C8E8859AF0}" dt="2021-03-15T17:57:49.187" v="23" actId="20577"/>
        <pc:sldMkLst>
          <pc:docMk/>
          <pc:sldMk cId="2050000135" sldId="269"/>
        </pc:sldMkLst>
        <pc:spChg chg="mod">
          <ac:chgData name="Ang Batten" userId="S::abatten@brixington.devon.sch.uk::59d8e321-2820-4e9e-ba33-4b0c5b77c093" providerId="AD" clId="Web-{6C7B3D0D-9536-E3C8-93E6-22C8E8859AF0}" dt="2021-03-15T17:57:49.187" v="23" actId="20577"/>
          <ac:spMkLst>
            <pc:docMk/>
            <pc:sldMk cId="2050000135" sldId="269"/>
            <ac:spMk id="2" creationId="{00000000-0000-0000-0000-000000000000}"/>
          </ac:spMkLst>
        </pc:spChg>
        <pc:spChg chg="mod">
          <ac:chgData name="Ang Batten" userId="S::abatten@brixington.devon.sch.uk::59d8e321-2820-4e9e-ba33-4b0c5b77c093" providerId="AD" clId="Web-{6C7B3D0D-9536-E3C8-93E6-22C8E8859AF0}" dt="2021-03-15T17:57:25.233" v="0" actId="20577"/>
          <ac:spMkLst>
            <pc:docMk/>
            <pc:sldMk cId="2050000135" sldId="269"/>
            <ac:spMk id="3" creationId="{00000000-0000-0000-0000-000000000000}"/>
          </ac:spMkLst>
        </pc:spChg>
      </pc:sldChg>
      <pc:sldChg chg="del">
        <pc:chgData name="Ang Batten" userId="S::abatten@brixington.devon.sch.uk::59d8e321-2820-4e9e-ba33-4b0c5b77c093" providerId="AD" clId="Web-{6C7B3D0D-9536-E3C8-93E6-22C8E8859AF0}" dt="2021-03-15T17:58:01.187" v="24"/>
        <pc:sldMkLst>
          <pc:docMk/>
          <pc:sldMk cId="947168857" sldId="286"/>
        </pc:sldMkLst>
      </pc:sldChg>
    </pc:docChg>
  </pc:docChgLst>
  <pc:docChgLst>
    <pc:chgData name="Ang Batten" userId="S::abatten@brixington.devon.sch.uk::59d8e321-2820-4e9e-ba33-4b0c5b77c093" providerId="AD" clId="Web-{EB25CC59-2C9D-5981-BF7F-DE7A1F62CA02}"/>
    <pc:docChg chg="modSld">
      <pc:chgData name="Ang Batten" userId="S::abatten@brixington.devon.sch.uk::59d8e321-2820-4e9e-ba33-4b0c5b77c093" providerId="AD" clId="Web-{EB25CC59-2C9D-5981-BF7F-DE7A1F62CA02}" dt="2021-03-13T07:46:46.151" v="7" actId="20577"/>
      <pc:docMkLst>
        <pc:docMk/>
      </pc:docMkLst>
      <pc:sldChg chg="modSp">
        <pc:chgData name="Ang Batten" userId="S::abatten@brixington.devon.sch.uk::59d8e321-2820-4e9e-ba33-4b0c5b77c093" providerId="AD" clId="Web-{EB25CC59-2C9D-5981-BF7F-DE7A1F62CA02}" dt="2021-03-13T07:46:46.151" v="7" actId="20577"/>
        <pc:sldMkLst>
          <pc:docMk/>
          <pc:sldMk cId="1519725347" sldId="267"/>
        </pc:sldMkLst>
        <pc:spChg chg="mod">
          <ac:chgData name="Ang Batten" userId="S::abatten@brixington.devon.sch.uk::59d8e321-2820-4e9e-ba33-4b0c5b77c093" providerId="AD" clId="Web-{EB25CC59-2C9D-5981-BF7F-DE7A1F62CA02}" dt="2021-03-13T07:46:46.151" v="7" actId="20577"/>
          <ac:spMkLst>
            <pc:docMk/>
            <pc:sldMk cId="1519725347" sldId="267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54E40F-9829-4D96-973D-881A62DC858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DD303-979F-4722-AA49-E97BD9CEE5B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093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For the teacher! The message says Good Afternoon </a:t>
            </a:r>
            <a:r>
              <a:rPr lang="en-GB" dirty="0"/>
              <a:t>using the Caesar Cipher!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0747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1435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with the class.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0694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848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Hand out the </a:t>
            </a:r>
            <a:r>
              <a:rPr lang="en-GB" b="1" dirty="0"/>
              <a:t>Key Word Cipher Template PDF </a:t>
            </a:r>
            <a:r>
              <a:rPr lang="en-GB" dirty="0"/>
              <a:t>to students to complete.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397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Stop</a:t>
            </a:r>
            <a:r>
              <a:rPr lang="en-GB" baseline="0" dirty="0"/>
              <a:t> at </a:t>
            </a:r>
            <a:r>
              <a:rPr lang="en-GB" dirty="0"/>
              <a:t>1.45 mins</a:t>
            </a:r>
            <a:r>
              <a:rPr lang="en-GB" baseline="0" dirty="0"/>
              <a:t> – students to write their name and a fact about themselves using the Caesar Cipher, key = shift 7. Pass encrypted message to partner to decrypt.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277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Click on the </a:t>
            </a:r>
            <a:r>
              <a:rPr lang="en-GB" b="1" dirty="0"/>
              <a:t>Desert Oasis image </a:t>
            </a:r>
            <a:r>
              <a:rPr lang="en-GB" dirty="0"/>
              <a:t>when viewing the slideshow in full screen – the image has the hyperlink to the online Desert Oasis game for the students to play.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389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35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75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4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00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13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48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8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58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394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94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465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hyperlink" Target="https://www.youtube.com/watch?v=sMOZf4GN3oc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-JjHa-qLP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tmp"/><Relationship Id="rId4" Type="http://schemas.openxmlformats.org/officeDocument/2006/relationships/image" Target="../media/image11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tmp"/><Relationship Id="rId5" Type="http://schemas.openxmlformats.org/officeDocument/2006/relationships/image" Target="../media/image13.tmp"/><Relationship Id="rId4" Type="http://schemas.openxmlformats.org/officeDocument/2006/relationships/hyperlink" Target="http://www.cryptoclub.org/games/desert_oasis.php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hyperlink" Target="http://www.cryptoclub.org/games/rogue_computer.php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26247"/>
            <a:ext cx="7772400" cy="1077863"/>
          </a:xfrm>
        </p:spPr>
        <p:txBody>
          <a:bodyPr>
            <a:normAutofit/>
          </a:bodyPr>
          <a:lstStyle/>
          <a:p>
            <a:r>
              <a:rPr lang="en-GB" dirty="0"/>
              <a:t>Encryption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844281"/>
            <a:ext cx="6858000" cy="1139478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An Introduction to Encryption</a:t>
            </a: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B9F68792-326C-4AD5-99E8-E5B10AC031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5468293" y="3631844"/>
            <a:ext cx="2632518" cy="21256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A06B580B-E3DD-4CCB-A18F-DAD7F809A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0001">
            <a:off x="4336358" y="3200397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46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26547"/>
            <a:ext cx="7772400" cy="456978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cs typeface="Calibri Light"/>
              </a:rPr>
              <a:t>IYE RKFO LBKSXC SX IYEB ROKN. IYE RKFO POOD SX IYEB CRYOC. IYE MKX CDOOB IYEBCOVP SX KXI NSBOMDSYX IYE MRYYCO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1419" y="5505290"/>
            <a:ext cx="8496720" cy="96367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i="1" dirty="0">
                <a:solidFill>
                  <a:srgbClr val="0070C0"/>
                </a:solidFill>
              </a:rPr>
              <a:t>Can you work out the message?</a:t>
            </a:r>
          </a:p>
          <a:p>
            <a:r>
              <a:rPr lang="en-GB" i="1" dirty="0">
                <a:solidFill>
                  <a:srgbClr val="0070C0"/>
                </a:solidFill>
              </a:rPr>
              <a:t>Clue: the key is 10</a:t>
            </a:r>
            <a:endParaRPr lang="en-GB" i="1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2F782621-D97B-4CD7-9551-4B2FC52D9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7282412" y="118954"/>
            <a:ext cx="1552436" cy="12447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96053E80-D803-4FDD-A6A3-21E3B008A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2" y="316681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415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344" y="-20387"/>
            <a:ext cx="7886700" cy="1325563"/>
          </a:xfrm>
        </p:spPr>
        <p:txBody>
          <a:bodyPr/>
          <a:lstStyle/>
          <a:p>
            <a:r>
              <a:rPr lang="en-GB" dirty="0"/>
              <a:t>LO: To understand encryption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384" y="1423759"/>
            <a:ext cx="8733692" cy="1731565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dirty="0"/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5468293" y="3631844"/>
            <a:ext cx="2632518" cy="21256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8" t="2468" r="6973" b="2969"/>
          <a:stretch/>
        </p:blipFill>
        <p:spPr>
          <a:xfrm>
            <a:off x="1493949" y="3512399"/>
            <a:ext cx="2343955" cy="2364516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0001">
            <a:off x="4336358" y="3200397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5000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344" y="-20387"/>
            <a:ext cx="7886700" cy="1325563"/>
          </a:xfrm>
        </p:spPr>
        <p:txBody>
          <a:bodyPr/>
          <a:lstStyle/>
          <a:p>
            <a:r>
              <a:rPr lang="en-GB" dirty="0"/>
              <a:t>Encryption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384" y="1423759"/>
            <a:ext cx="8733692" cy="1731565"/>
          </a:xfrm>
        </p:spPr>
        <p:txBody>
          <a:bodyPr>
            <a:noAutofit/>
          </a:bodyPr>
          <a:lstStyle/>
          <a:p>
            <a:r>
              <a:rPr lang="en-GB" dirty="0"/>
              <a:t>Encryption is a process that changes information (</a:t>
            </a:r>
            <a:r>
              <a:rPr lang="en-GB" dirty="0">
                <a:solidFill>
                  <a:srgbClr val="0070C0"/>
                </a:solidFill>
              </a:rPr>
              <a:t>plaintext</a:t>
            </a:r>
            <a:r>
              <a:rPr lang="en-GB" dirty="0"/>
              <a:t>) into unfamiliar information (</a:t>
            </a:r>
            <a:r>
              <a:rPr lang="en-GB" dirty="0">
                <a:solidFill>
                  <a:srgbClr val="0070C0"/>
                </a:solidFill>
              </a:rPr>
              <a:t>ciphertext</a:t>
            </a:r>
            <a:r>
              <a:rPr lang="en-GB" dirty="0"/>
              <a:t>).</a:t>
            </a:r>
          </a:p>
          <a:p>
            <a:r>
              <a:rPr lang="en-GB" dirty="0"/>
              <a:t>Encryption uses a mathematical rule and some secret information. This is called </a:t>
            </a:r>
            <a:r>
              <a:rPr lang="en-GB" dirty="0">
                <a:solidFill>
                  <a:srgbClr val="0070C0"/>
                </a:solidFill>
              </a:rPr>
              <a:t>the encryption key.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u="sng" dirty="0"/>
              <a:t>Example: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0" y="4305069"/>
            <a:ext cx="304182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0070C0"/>
                </a:solidFill>
              </a:rPr>
              <a:t>Plaintext</a:t>
            </a:r>
          </a:p>
          <a:p>
            <a:r>
              <a:rPr lang="en-GB" sz="2600" dirty="0"/>
              <a:t>Can you work out what this message says?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9230" y="4305069"/>
            <a:ext cx="262597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0070C0"/>
                </a:solidFill>
              </a:rPr>
              <a:t>Ciphertext</a:t>
            </a:r>
          </a:p>
          <a:p>
            <a:r>
              <a:rPr lang="en-GB" sz="2600" dirty="0"/>
              <a:t>Zxk vlr tloh lrq texq qefp jbppxdb pxvp?</a:t>
            </a:r>
          </a:p>
        </p:txBody>
      </p:sp>
      <p:sp>
        <p:nvSpPr>
          <p:cNvPr id="7" name="Curved Down Arrow 6"/>
          <p:cNvSpPr/>
          <p:nvPr/>
        </p:nvSpPr>
        <p:spPr>
          <a:xfrm>
            <a:off x="3335628" y="3273906"/>
            <a:ext cx="2253803" cy="1031163"/>
          </a:xfrm>
          <a:prstGeom prst="curvedDownArrow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7315200" y="5408260"/>
            <a:ext cx="1619853" cy="1307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13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720" y="0"/>
            <a:ext cx="7886700" cy="1325563"/>
          </a:xfrm>
        </p:spPr>
        <p:txBody>
          <a:bodyPr/>
          <a:lstStyle/>
          <a:p>
            <a:r>
              <a:rPr lang="en-GB" dirty="0"/>
              <a:t>Caesar Cipher</a:t>
            </a:r>
          </a:p>
        </p:txBody>
      </p:sp>
      <p:pic>
        <p:nvPicPr>
          <p:cNvPr id="8" name="Picture 7" descr="Screen Clipping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" b="1"/>
          <a:stretch/>
        </p:blipFill>
        <p:spPr>
          <a:xfrm>
            <a:off x="628649" y="2180492"/>
            <a:ext cx="7916843" cy="429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The Caesar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308" y="1325563"/>
            <a:ext cx="8733692" cy="4774467"/>
          </a:xfrm>
        </p:spPr>
        <p:txBody>
          <a:bodyPr>
            <a:noAutofit/>
          </a:bodyPr>
          <a:lstStyle/>
          <a:p>
            <a:r>
              <a:rPr lang="en-GB" dirty="0"/>
              <a:t>One of the oldest methods of encryption is the Caesar Cipher. The cipher works by moving each letter in a message forward a specific number of places in the alphabet. To decrypt the message, you need to know how many places each letter was moved (this is called the key). 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0" y="4776804"/>
            <a:ext cx="4253020" cy="1833547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987" y="4556623"/>
            <a:ext cx="2464255" cy="2246286"/>
          </a:xfrm>
          <a:prstGeom prst="rect">
            <a:avLst/>
          </a:prstGeom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2056" y="4415675"/>
            <a:ext cx="2253434" cy="238723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Also known as the </a:t>
            </a:r>
            <a:r>
              <a:rPr lang="en-GB" sz="2000" b="1" dirty="0">
                <a:solidFill>
                  <a:srgbClr val="0070C0"/>
                </a:solidFill>
              </a:rPr>
              <a:t>shift cipher</a:t>
            </a:r>
            <a:r>
              <a:rPr lang="en-GB" sz="2000" dirty="0"/>
              <a:t>, </a:t>
            </a:r>
            <a:r>
              <a:rPr lang="en-GB" sz="2000" b="1" dirty="0">
                <a:solidFill>
                  <a:srgbClr val="0070C0"/>
                </a:solidFill>
              </a:rPr>
              <a:t>Caesar's code </a:t>
            </a:r>
            <a:r>
              <a:rPr lang="en-GB" sz="2000" dirty="0"/>
              <a:t>or </a:t>
            </a:r>
            <a:r>
              <a:rPr lang="en-GB" sz="2000" b="1" dirty="0">
                <a:solidFill>
                  <a:srgbClr val="0070C0"/>
                </a:solidFill>
              </a:rPr>
              <a:t>Caesar shift – </a:t>
            </a:r>
            <a:r>
              <a:rPr lang="en-GB" sz="2000" dirty="0"/>
              <a:t>it is one of the simplest and most widely known encryption techniques.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89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Improving the Caesar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7841"/>
            <a:ext cx="3943350" cy="1458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i="1" dirty="0"/>
              <a:t>How could you improve the Caesar Cipher?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7"/>
          <a:stretch/>
        </p:blipFill>
        <p:spPr>
          <a:xfrm>
            <a:off x="4342200" y="1325563"/>
            <a:ext cx="4801799" cy="4701296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86" y="3151996"/>
            <a:ext cx="3163878" cy="370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8296408" cy="1325563"/>
          </a:xfrm>
        </p:spPr>
        <p:txBody>
          <a:bodyPr/>
          <a:lstStyle/>
          <a:p>
            <a:r>
              <a:rPr lang="en-GB" dirty="0"/>
              <a:t>The Keyword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975" y="1331249"/>
            <a:ext cx="8618083" cy="338241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28649" y="1459359"/>
            <a:ext cx="767822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Keyword Cipher uses a Keyword to rearrange the letters in the alphabet. These different letters are then substituted for the letters in the message to create a secret message. That Keyword is needed to decipher the secret message. 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i="1" dirty="0"/>
              <a:t>Can you spot the keyword in the ciphertext?</a:t>
            </a:r>
          </a:p>
          <a:p>
            <a:endParaRPr lang="en-GB" sz="2800" i="1" dirty="0"/>
          </a:p>
          <a:p>
            <a:endParaRPr lang="en-GB" sz="2800" i="1" dirty="0"/>
          </a:p>
          <a:p>
            <a:r>
              <a:rPr lang="en-GB" sz="2800" i="1" dirty="0"/>
              <a:t>Can you work out how to use the Keyword Cipher?</a:t>
            </a:r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3" y="5467354"/>
            <a:ext cx="7325747" cy="6763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36383" y="5795493"/>
            <a:ext cx="2086378" cy="2318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37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8296408" cy="1325563"/>
          </a:xfrm>
        </p:spPr>
        <p:txBody>
          <a:bodyPr/>
          <a:lstStyle/>
          <a:p>
            <a:r>
              <a:rPr lang="en-GB" dirty="0"/>
              <a:t>Instructions for the Keyword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975" y="1331249"/>
            <a:ext cx="8618083" cy="338241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7932" y="1159099"/>
            <a:ext cx="7344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Begin by choosing a </a:t>
            </a:r>
            <a:r>
              <a:rPr lang="en-GB" sz="2800" b="1" dirty="0">
                <a:solidFill>
                  <a:srgbClr val="0070C0"/>
                </a:solidFill>
              </a:rPr>
              <a:t>keyword </a:t>
            </a:r>
            <a:r>
              <a:rPr lang="en-GB" sz="2800" dirty="0"/>
              <a:t>and a </a:t>
            </a:r>
            <a:r>
              <a:rPr lang="en-GB" sz="2800" b="1" dirty="0">
                <a:solidFill>
                  <a:srgbClr val="0070C0"/>
                </a:solidFill>
              </a:rPr>
              <a:t>key letter; </a:t>
            </a:r>
            <a:r>
              <a:rPr lang="en-GB" sz="2800" dirty="0"/>
              <a:t>for example:</a:t>
            </a:r>
          </a:p>
          <a:p>
            <a:r>
              <a:rPr lang="en-GB" sz="2800" dirty="0"/>
              <a:t>	</a:t>
            </a:r>
            <a:r>
              <a:rPr lang="en-GB" sz="2800" i="1" dirty="0"/>
              <a:t>keyword</a:t>
            </a:r>
            <a:r>
              <a:rPr lang="en-GB" sz="2800" dirty="0"/>
              <a:t> = </a:t>
            </a:r>
            <a:r>
              <a:rPr lang="en-GB" sz="2800" b="1" dirty="0">
                <a:solidFill>
                  <a:srgbClr val="0070C0"/>
                </a:solidFill>
              </a:rPr>
              <a:t>computing </a:t>
            </a:r>
            <a:r>
              <a:rPr lang="en-GB" sz="2800" dirty="0"/>
              <a:t>and</a:t>
            </a:r>
            <a:r>
              <a:rPr lang="en-GB" sz="2800" b="1" dirty="0">
                <a:solidFill>
                  <a:srgbClr val="0070C0"/>
                </a:solidFill>
              </a:rPr>
              <a:t> </a:t>
            </a:r>
            <a:r>
              <a:rPr lang="en-GB" sz="2800" i="1" dirty="0"/>
              <a:t>key letter </a:t>
            </a:r>
            <a:r>
              <a:rPr lang="en-GB" sz="2800" dirty="0"/>
              <a:t>= </a:t>
            </a:r>
            <a:r>
              <a:rPr lang="en-GB" sz="2800" b="1" dirty="0">
                <a:solidFill>
                  <a:srgbClr val="0070C0"/>
                </a:solidFill>
              </a:rPr>
              <a:t>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7932" y="2479905"/>
            <a:ext cx="7344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Write out the alphabet – this is your </a:t>
            </a:r>
            <a:r>
              <a:rPr lang="en-GB" sz="2800" b="1" dirty="0">
                <a:solidFill>
                  <a:srgbClr val="0070C0"/>
                </a:solidFill>
              </a:rPr>
              <a:t>plaintext.</a:t>
            </a:r>
          </a:p>
          <a:p>
            <a:r>
              <a:rPr lang="en-GB" sz="2800" dirty="0"/>
              <a:t>3) Write your keyword underneath the </a:t>
            </a:r>
            <a:r>
              <a:rPr lang="en-GB" sz="2800" b="1" dirty="0">
                <a:solidFill>
                  <a:srgbClr val="0070C0"/>
                </a:solidFill>
              </a:rPr>
              <a:t>plaintext,     	</a:t>
            </a:r>
            <a:r>
              <a:rPr lang="en-GB" sz="2800" dirty="0"/>
              <a:t>starting with the </a:t>
            </a:r>
            <a:r>
              <a:rPr lang="en-GB" sz="2800" b="1" dirty="0">
                <a:solidFill>
                  <a:srgbClr val="0070C0"/>
                </a:solidFill>
              </a:rPr>
              <a:t>key letter.</a:t>
            </a:r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1"/>
          <a:stretch/>
        </p:blipFill>
        <p:spPr>
          <a:xfrm>
            <a:off x="757932" y="3982187"/>
            <a:ext cx="7344800" cy="656996"/>
          </a:xfrm>
          <a:prstGeom prst="rect">
            <a:avLst/>
          </a:prstGeom>
        </p:spPr>
      </p:pic>
      <p:sp>
        <p:nvSpPr>
          <p:cNvPr id="12" name="Right Arrow 11"/>
          <p:cNvSpPr/>
          <p:nvPr/>
        </p:nvSpPr>
        <p:spPr>
          <a:xfrm rot="8898731">
            <a:off x="3199189" y="3914191"/>
            <a:ext cx="743948" cy="27155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749752" y="4693263"/>
            <a:ext cx="7344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4) Write the remaining alphabet underneath the plaintext – this is your </a:t>
            </a:r>
            <a:r>
              <a:rPr lang="en-GB" sz="2600" b="1" dirty="0">
                <a:solidFill>
                  <a:srgbClr val="FF0000"/>
                </a:solidFill>
              </a:rPr>
              <a:t>ciphertext.</a:t>
            </a:r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52" y="5737809"/>
            <a:ext cx="7325747" cy="67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4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>
            <a:hlinkClick r:id="rId3"/>
          </p:cNvPr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850339"/>
            <a:ext cx="7747000" cy="4351338"/>
          </a:xfr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629" y="232506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022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>Desert Oasis Game </a:t>
            </a:r>
            <a:r>
              <a:rPr lang="en-GB" sz="2000" dirty="0">
                <a:ea typeface="+mj-lt"/>
                <a:cs typeface="+mj-lt"/>
              </a:rPr>
              <a:t/>
            </a:r>
            <a:br>
              <a:rPr lang="en-GB" sz="2000" dirty="0">
                <a:ea typeface="+mj-lt"/>
                <a:cs typeface="+mj-lt"/>
              </a:rPr>
            </a:br>
            <a:r>
              <a:rPr lang="en-GB" sz="2000" dirty="0">
                <a:ea typeface="+mj-lt"/>
                <a:cs typeface="+mj-lt"/>
              </a:rPr>
              <a:t>Group Id: 1856</a:t>
            </a:r>
            <a:endParaRPr lang="en-GB" sz="2000" dirty="0">
              <a:cs typeface="Calibri Light"/>
            </a:endParaRPr>
          </a:p>
          <a:p>
            <a:pPr algn="ctr"/>
            <a:r>
              <a:rPr lang="en-GB" sz="2000" dirty="0">
                <a:ea typeface="+mj-lt"/>
                <a:cs typeface="+mj-lt"/>
              </a:rPr>
              <a:t>Group Password: computing</a:t>
            </a:r>
            <a:endParaRPr lang="en-GB" sz="2000" dirty="0">
              <a:cs typeface="Calibri Light"/>
            </a:endParaRPr>
          </a:p>
          <a:p>
            <a:endParaRPr lang="en-GB" dirty="0">
              <a:cs typeface="Calibri Light"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96"/>
          <a:stretch/>
        </p:blipFill>
        <p:spPr>
          <a:xfrm>
            <a:off x="1928544" y="2197031"/>
            <a:ext cx="5286911" cy="33989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Screen Clippi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35" y="1042651"/>
            <a:ext cx="3145457" cy="34285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330" y="1068678"/>
            <a:ext cx="2517134" cy="34025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1534" y="5729037"/>
            <a:ext cx="8992465" cy="11051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i="1" dirty="0">
                <a:solidFill>
                  <a:srgbClr val="0070C0"/>
                </a:solidFill>
              </a:rPr>
              <a:t>Set the Djinni free!</a:t>
            </a:r>
          </a:p>
        </p:txBody>
      </p:sp>
    </p:spTree>
    <p:extLst>
      <p:ext uri="{BB962C8B-B14F-4D97-AF65-F5344CB8AC3E}">
        <p14:creationId xmlns:p14="http://schemas.microsoft.com/office/powerpoint/2010/main" val="151972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Rogue Computer Game: </a:t>
            </a:r>
            <a:br>
              <a:rPr lang="en-GB" dirty="0"/>
            </a:br>
            <a:endParaRPr lang="en-GB" b="1" i="1" dirty="0">
              <a:solidFill>
                <a:srgbClr val="0070C0"/>
              </a:solidFill>
            </a:endParaRPr>
          </a:p>
        </p:txBody>
      </p:sp>
      <p:pic>
        <p:nvPicPr>
          <p:cNvPr id="3" name="Picture 2" descr="Screen Clippin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160" y="1458870"/>
            <a:ext cx="4699680" cy="51258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949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Plenary Questions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8650" y="1120462"/>
            <a:ext cx="7886700" cy="5056501"/>
          </a:xfrm>
        </p:spPr>
        <p:txBody>
          <a:bodyPr/>
          <a:lstStyle/>
          <a:p>
            <a:r>
              <a:rPr lang="en-GB" dirty="0"/>
              <a:t>What does encrypt mean?</a:t>
            </a:r>
          </a:p>
          <a:p>
            <a:r>
              <a:rPr lang="en-GB" dirty="0">
                <a:solidFill>
                  <a:srgbClr val="0070C0"/>
                </a:solidFill>
              </a:rPr>
              <a:t>What does decrypt mean?</a:t>
            </a:r>
          </a:p>
          <a:p>
            <a:r>
              <a:rPr lang="en-GB" dirty="0"/>
              <a:t>What is the Caesar Cipher?</a:t>
            </a:r>
          </a:p>
          <a:p>
            <a:r>
              <a:rPr lang="en-GB" dirty="0">
                <a:solidFill>
                  <a:srgbClr val="0070C0"/>
                </a:solidFill>
              </a:rPr>
              <a:t>What are the advantages of encryption?</a:t>
            </a:r>
          </a:p>
          <a:p>
            <a:r>
              <a:rPr lang="en-GB" dirty="0"/>
              <a:t>What are the disadvantages of encryption?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0" y="4762992"/>
            <a:ext cx="4253020" cy="1833547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987" y="4556623"/>
            <a:ext cx="2464255" cy="2246286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657" y="179803"/>
            <a:ext cx="2032676" cy="2380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933</TotalTime>
  <Words>467</Words>
  <Application>Microsoft Office PowerPoint</Application>
  <PresentationFormat>On-screen Show (4:3)</PresentationFormat>
  <Paragraphs>58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Encryption</vt:lpstr>
      <vt:lpstr>IYE RKFO LBKSXC SX IYEB ROKN. IYE RKFO POOD SX IYEB CRYOC. IYE MKX CDOOB IYEBCOVP SX KXI NSBOMDSYX IYE MRYYCO </vt:lpstr>
      <vt:lpstr>LO: To understand encryption</vt:lpstr>
      <vt:lpstr>Encryption</vt:lpstr>
      <vt:lpstr>Caesar Cipher</vt:lpstr>
      <vt:lpstr>The Caesar Cipher</vt:lpstr>
      <vt:lpstr>Improving the Caesar Cipher</vt:lpstr>
      <vt:lpstr>The Keyword Cipher</vt:lpstr>
      <vt:lpstr>Instructions for the Keyword Cipher</vt:lpstr>
      <vt:lpstr>PowerPoint Presentation</vt:lpstr>
      <vt:lpstr> Desert Oasis Game  Group Id: 1856 Group Password: computing </vt:lpstr>
      <vt:lpstr>Rogue Computer Game:  </vt:lpstr>
      <vt:lpstr>Plenary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Encryption</dc:title>
  <dc:creator>S Miller</dc:creator>
  <cp:lastModifiedBy>Ang Batten</cp:lastModifiedBy>
  <cp:revision>102</cp:revision>
  <dcterms:created xsi:type="dcterms:W3CDTF">2016-02-18T16:48:10Z</dcterms:created>
  <dcterms:modified xsi:type="dcterms:W3CDTF">2021-03-15T18:03:34Z</dcterms:modified>
</cp:coreProperties>
</file>