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937" r:id="rId2"/>
    <p:sldId id="938" r:id="rId3"/>
    <p:sldId id="894" r:id="rId4"/>
    <p:sldId id="926" r:id="rId5"/>
    <p:sldId id="633" r:id="rId6"/>
    <p:sldId id="927" r:id="rId7"/>
    <p:sldId id="939" r:id="rId8"/>
    <p:sldId id="940" r:id="rId9"/>
    <p:sldId id="912" r:id="rId10"/>
    <p:sldId id="928" r:id="rId11"/>
    <p:sldId id="929" r:id="rId12"/>
    <p:sldId id="930" r:id="rId13"/>
    <p:sldId id="941" r:id="rId14"/>
    <p:sldId id="942" r:id="rId15"/>
    <p:sldId id="943" r:id="rId16"/>
    <p:sldId id="944" r:id="rId17"/>
    <p:sldId id="914" r:id="rId18"/>
    <p:sldId id="931" r:id="rId19"/>
    <p:sldId id="895" r:id="rId20"/>
    <p:sldId id="932" r:id="rId21"/>
    <p:sldId id="916" r:id="rId22"/>
    <p:sldId id="933" r:id="rId23"/>
    <p:sldId id="934" r:id="rId24"/>
    <p:sldId id="935" r:id="rId25"/>
    <p:sldId id="945" r:id="rId26"/>
    <p:sldId id="946" r:id="rId27"/>
    <p:sldId id="947" r:id="rId28"/>
    <p:sldId id="948" r:id="rId29"/>
    <p:sldId id="949" r:id="rId30"/>
    <p:sldId id="950" r:id="rId31"/>
    <p:sldId id="951" r:id="rId32"/>
    <p:sldId id="952" r:id="rId33"/>
    <p:sldId id="953" r:id="rId34"/>
    <p:sldId id="954" r:id="rId35"/>
    <p:sldId id="909" r:id="rId36"/>
    <p:sldId id="936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FADF47"/>
    <a:srgbClr val="0CC1D9"/>
    <a:srgbClr val="388CDA"/>
    <a:srgbClr val="C73A43"/>
    <a:srgbClr val="EE7C3E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04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9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167DF0-1BCC-40BF-B5BA-539A68C8BF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EE6077-A1BB-407B-ADDC-369F2F81DD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4CDF9-7ABE-4BCD-B4CC-B0166E15BB4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62BBC-D0E8-4272-BD05-48F792BE60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63DD9D-0927-47B0-A012-C344A4A7E7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70215-6F31-48B9-A2F5-458AD1151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778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01_02_2019_wr_ppt_year6_algebra_sp3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5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use simple formulae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74769656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61221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substitute values into simple formulae and use these to work out unknown values.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using simple formulae when identifying and correcting wrong answers.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03/02/2019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5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03/02/2019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24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9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          = 20 and       = 2.5, calculate: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0981ED79-A15B-4A33-B20B-AA4B86DA205B}"/>
              </a:ext>
            </a:extLst>
          </p:cNvPr>
          <p:cNvSpPr/>
          <p:nvPr/>
        </p:nvSpPr>
        <p:spPr>
          <a:xfrm>
            <a:off x="2625865" y="780221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oon 3">
            <a:extLst>
              <a:ext uri="{FF2B5EF4-FFF2-40B4-BE49-F238E27FC236}">
                <a16:creationId xmlns:a16="http://schemas.microsoft.com/office/drawing/2014/main" id="{E7543543-8DFA-4989-AC04-5733E98D5FD4}"/>
              </a:ext>
            </a:extLst>
          </p:cNvPr>
          <p:cNvSpPr/>
          <p:nvPr/>
        </p:nvSpPr>
        <p:spPr>
          <a:xfrm>
            <a:off x="4495228" y="723890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6BD17F93-61A6-4162-A923-D89F81877922}"/>
              </a:ext>
            </a:extLst>
          </p:cNvPr>
          <p:cNvSpPr/>
          <p:nvPr/>
        </p:nvSpPr>
        <p:spPr>
          <a:xfrm>
            <a:off x="478150" y="2359809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Moon 13">
            <a:extLst>
              <a:ext uri="{FF2B5EF4-FFF2-40B4-BE49-F238E27FC236}">
                <a16:creationId xmlns:a16="http://schemas.microsoft.com/office/drawing/2014/main" id="{20142A3A-DB06-47FC-8EF8-90801480BE8F}"/>
              </a:ext>
            </a:extLst>
          </p:cNvPr>
          <p:cNvSpPr/>
          <p:nvPr/>
        </p:nvSpPr>
        <p:spPr>
          <a:xfrm>
            <a:off x="1653651" y="2304119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7F7E88-675E-4F8C-9CAB-AD7220AEEF27}"/>
              </a:ext>
            </a:extLst>
          </p:cNvPr>
          <p:cNvSpPr txBox="1"/>
          <p:nvPr/>
        </p:nvSpPr>
        <p:spPr>
          <a:xfrm>
            <a:off x="1019314" y="2190152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16" name="Moon 15">
            <a:extLst>
              <a:ext uri="{FF2B5EF4-FFF2-40B4-BE49-F238E27FC236}">
                <a16:creationId xmlns:a16="http://schemas.microsoft.com/office/drawing/2014/main" id="{6367AED0-03E3-49EF-81EE-AFD352254E23}"/>
              </a:ext>
            </a:extLst>
          </p:cNvPr>
          <p:cNvSpPr/>
          <p:nvPr/>
        </p:nvSpPr>
        <p:spPr>
          <a:xfrm>
            <a:off x="2629028" y="2304119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C00C3B-A793-4800-8ECD-8B541E02989E}"/>
              </a:ext>
            </a:extLst>
          </p:cNvPr>
          <p:cNvSpPr txBox="1"/>
          <p:nvPr/>
        </p:nvSpPr>
        <p:spPr>
          <a:xfrm>
            <a:off x="1994691" y="2190152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4064B1B3-046E-4963-91E2-C06390A259E0}"/>
              </a:ext>
            </a:extLst>
          </p:cNvPr>
          <p:cNvSpPr/>
          <p:nvPr/>
        </p:nvSpPr>
        <p:spPr>
          <a:xfrm>
            <a:off x="475308" y="3698593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9E3C474-A7E1-44E5-978C-20E361CBF848}"/>
              </a:ext>
            </a:extLst>
          </p:cNvPr>
          <p:cNvSpPr txBox="1"/>
          <p:nvPr/>
        </p:nvSpPr>
        <p:spPr>
          <a:xfrm>
            <a:off x="1016472" y="3528936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x (</a:t>
            </a:r>
          </a:p>
        </p:txBody>
      </p:sp>
      <p:sp>
        <p:nvSpPr>
          <p:cNvPr id="22" name="Moon 21">
            <a:extLst>
              <a:ext uri="{FF2B5EF4-FFF2-40B4-BE49-F238E27FC236}">
                <a16:creationId xmlns:a16="http://schemas.microsoft.com/office/drawing/2014/main" id="{27A9F634-273E-485E-BB41-2D9CAE9B0D93}"/>
              </a:ext>
            </a:extLst>
          </p:cNvPr>
          <p:cNvSpPr/>
          <p:nvPr/>
        </p:nvSpPr>
        <p:spPr>
          <a:xfrm>
            <a:off x="1923422" y="3710581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Moon 22">
            <a:extLst>
              <a:ext uri="{FF2B5EF4-FFF2-40B4-BE49-F238E27FC236}">
                <a16:creationId xmlns:a16="http://schemas.microsoft.com/office/drawing/2014/main" id="{E5FEDAD9-106A-4517-B4FB-738CB23FB413}"/>
              </a:ext>
            </a:extLst>
          </p:cNvPr>
          <p:cNvSpPr/>
          <p:nvPr/>
        </p:nvSpPr>
        <p:spPr>
          <a:xfrm>
            <a:off x="2763106" y="3671378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E667E3-D4F3-4F29-81EF-5C8E1E2FF987}"/>
              </a:ext>
            </a:extLst>
          </p:cNvPr>
          <p:cNvSpPr txBox="1"/>
          <p:nvPr/>
        </p:nvSpPr>
        <p:spPr>
          <a:xfrm>
            <a:off x="2278132" y="3528936"/>
            <a:ext cx="1256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   )</a:t>
            </a:r>
          </a:p>
        </p:txBody>
      </p:sp>
      <p:sp>
        <p:nvSpPr>
          <p:cNvPr id="25" name="Moon 24">
            <a:extLst>
              <a:ext uri="{FF2B5EF4-FFF2-40B4-BE49-F238E27FC236}">
                <a16:creationId xmlns:a16="http://schemas.microsoft.com/office/drawing/2014/main" id="{F7A99638-8F5A-4B74-ABF1-994877801D9B}"/>
              </a:ext>
            </a:extLst>
          </p:cNvPr>
          <p:cNvSpPr/>
          <p:nvPr/>
        </p:nvSpPr>
        <p:spPr>
          <a:xfrm>
            <a:off x="932513" y="5019442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006189C-6A76-4005-8CBE-AAC12DC59C0E}"/>
              </a:ext>
            </a:extLst>
          </p:cNvPr>
          <p:cNvSpPr txBox="1"/>
          <p:nvPr/>
        </p:nvSpPr>
        <p:spPr>
          <a:xfrm>
            <a:off x="465484" y="4889588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7296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9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          = 20 and       = 2.5, calculate: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0981ED79-A15B-4A33-B20B-AA4B86DA205B}"/>
              </a:ext>
            </a:extLst>
          </p:cNvPr>
          <p:cNvSpPr/>
          <p:nvPr/>
        </p:nvSpPr>
        <p:spPr>
          <a:xfrm>
            <a:off x="2625865" y="780221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oon 3">
            <a:extLst>
              <a:ext uri="{FF2B5EF4-FFF2-40B4-BE49-F238E27FC236}">
                <a16:creationId xmlns:a16="http://schemas.microsoft.com/office/drawing/2014/main" id="{E7543543-8DFA-4989-AC04-5733E98D5FD4}"/>
              </a:ext>
            </a:extLst>
          </p:cNvPr>
          <p:cNvSpPr/>
          <p:nvPr/>
        </p:nvSpPr>
        <p:spPr>
          <a:xfrm>
            <a:off x="4495228" y="723890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6BD17F93-61A6-4162-A923-D89F81877922}"/>
              </a:ext>
            </a:extLst>
          </p:cNvPr>
          <p:cNvSpPr/>
          <p:nvPr/>
        </p:nvSpPr>
        <p:spPr>
          <a:xfrm>
            <a:off x="478150" y="2359809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Moon 13">
            <a:extLst>
              <a:ext uri="{FF2B5EF4-FFF2-40B4-BE49-F238E27FC236}">
                <a16:creationId xmlns:a16="http://schemas.microsoft.com/office/drawing/2014/main" id="{20142A3A-DB06-47FC-8EF8-90801480BE8F}"/>
              </a:ext>
            </a:extLst>
          </p:cNvPr>
          <p:cNvSpPr/>
          <p:nvPr/>
        </p:nvSpPr>
        <p:spPr>
          <a:xfrm>
            <a:off x="1653651" y="2304119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7F7E88-675E-4F8C-9CAB-AD7220AEEF27}"/>
              </a:ext>
            </a:extLst>
          </p:cNvPr>
          <p:cNvSpPr txBox="1"/>
          <p:nvPr/>
        </p:nvSpPr>
        <p:spPr>
          <a:xfrm>
            <a:off x="1019314" y="2190152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16" name="Moon 15">
            <a:extLst>
              <a:ext uri="{FF2B5EF4-FFF2-40B4-BE49-F238E27FC236}">
                <a16:creationId xmlns:a16="http://schemas.microsoft.com/office/drawing/2014/main" id="{6367AED0-03E3-49EF-81EE-AFD352254E23}"/>
              </a:ext>
            </a:extLst>
          </p:cNvPr>
          <p:cNvSpPr/>
          <p:nvPr/>
        </p:nvSpPr>
        <p:spPr>
          <a:xfrm>
            <a:off x="2629028" y="2304119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C00C3B-A793-4800-8ECD-8B541E02989E}"/>
              </a:ext>
            </a:extLst>
          </p:cNvPr>
          <p:cNvSpPr txBox="1"/>
          <p:nvPr/>
        </p:nvSpPr>
        <p:spPr>
          <a:xfrm>
            <a:off x="1994691" y="2190152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4064B1B3-046E-4963-91E2-C06390A259E0}"/>
              </a:ext>
            </a:extLst>
          </p:cNvPr>
          <p:cNvSpPr/>
          <p:nvPr/>
        </p:nvSpPr>
        <p:spPr>
          <a:xfrm>
            <a:off x="475308" y="3698593"/>
            <a:ext cx="479286" cy="43012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9E3C474-A7E1-44E5-978C-20E361CBF848}"/>
              </a:ext>
            </a:extLst>
          </p:cNvPr>
          <p:cNvSpPr txBox="1"/>
          <p:nvPr/>
        </p:nvSpPr>
        <p:spPr>
          <a:xfrm>
            <a:off x="1016472" y="3528936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x (</a:t>
            </a:r>
          </a:p>
        </p:txBody>
      </p:sp>
      <p:sp>
        <p:nvSpPr>
          <p:cNvPr id="22" name="Moon 21">
            <a:extLst>
              <a:ext uri="{FF2B5EF4-FFF2-40B4-BE49-F238E27FC236}">
                <a16:creationId xmlns:a16="http://schemas.microsoft.com/office/drawing/2014/main" id="{27A9F634-273E-485E-BB41-2D9CAE9B0D93}"/>
              </a:ext>
            </a:extLst>
          </p:cNvPr>
          <p:cNvSpPr/>
          <p:nvPr/>
        </p:nvSpPr>
        <p:spPr>
          <a:xfrm>
            <a:off x="1923422" y="3710581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Moon 22">
            <a:extLst>
              <a:ext uri="{FF2B5EF4-FFF2-40B4-BE49-F238E27FC236}">
                <a16:creationId xmlns:a16="http://schemas.microsoft.com/office/drawing/2014/main" id="{E5FEDAD9-106A-4517-B4FB-738CB23FB413}"/>
              </a:ext>
            </a:extLst>
          </p:cNvPr>
          <p:cNvSpPr/>
          <p:nvPr/>
        </p:nvSpPr>
        <p:spPr>
          <a:xfrm>
            <a:off x="2763106" y="3671378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E667E3-D4F3-4F29-81EF-5C8E1E2FF987}"/>
              </a:ext>
            </a:extLst>
          </p:cNvPr>
          <p:cNvSpPr txBox="1"/>
          <p:nvPr/>
        </p:nvSpPr>
        <p:spPr>
          <a:xfrm>
            <a:off x="2278132" y="3528936"/>
            <a:ext cx="1256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+   )</a:t>
            </a:r>
          </a:p>
        </p:txBody>
      </p:sp>
      <p:sp>
        <p:nvSpPr>
          <p:cNvPr id="25" name="Moon 24">
            <a:extLst>
              <a:ext uri="{FF2B5EF4-FFF2-40B4-BE49-F238E27FC236}">
                <a16:creationId xmlns:a16="http://schemas.microsoft.com/office/drawing/2014/main" id="{F7A99638-8F5A-4B74-ABF1-994877801D9B}"/>
              </a:ext>
            </a:extLst>
          </p:cNvPr>
          <p:cNvSpPr/>
          <p:nvPr/>
        </p:nvSpPr>
        <p:spPr>
          <a:xfrm>
            <a:off x="932513" y="5019442"/>
            <a:ext cx="277069" cy="554138"/>
          </a:xfrm>
          <a:prstGeom prst="mo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006189C-6A76-4005-8CBE-AAC12DC59C0E}"/>
              </a:ext>
            </a:extLst>
          </p:cNvPr>
          <p:cNvSpPr txBox="1"/>
          <p:nvPr/>
        </p:nvSpPr>
        <p:spPr>
          <a:xfrm>
            <a:off x="465484" y="4889588"/>
            <a:ext cx="97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5EE0A0-EC6C-47C9-8FB1-177630FEDF1B}"/>
              </a:ext>
            </a:extLst>
          </p:cNvPr>
          <p:cNvSpPr txBox="1"/>
          <p:nvPr/>
        </p:nvSpPr>
        <p:spPr>
          <a:xfrm>
            <a:off x="4772297" y="2304119"/>
            <a:ext cx="376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 + 2.5 + 2.5 = 25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8BA4B16-8E47-4140-A79C-4B0ACA153E4B}"/>
              </a:ext>
            </a:extLst>
          </p:cNvPr>
          <p:cNvSpPr txBox="1"/>
          <p:nvPr/>
        </p:nvSpPr>
        <p:spPr>
          <a:xfrm>
            <a:off x="4772297" y="3615948"/>
            <a:ext cx="376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 x (2.5 + 2.5) = 100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17CAC7-4AF1-4596-9E33-B62C0B9B7BC8}"/>
              </a:ext>
            </a:extLst>
          </p:cNvPr>
          <p:cNvSpPr txBox="1"/>
          <p:nvPr/>
        </p:nvSpPr>
        <p:spPr>
          <a:xfrm>
            <a:off x="4772297" y="4949325"/>
            <a:ext cx="376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 x 2.5 = 7.5</a:t>
            </a:r>
          </a:p>
        </p:txBody>
      </p:sp>
    </p:spTree>
    <p:extLst>
      <p:ext uri="{BB962C8B-B14F-4D97-AF65-F5344CB8AC3E}">
        <p14:creationId xmlns:p14="http://schemas.microsoft.com/office/powerpoint/2010/main" val="2682451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ED2A5C-4F63-4945-9B26-57975ACD5ABB}"/>
              </a:ext>
            </a:extLst>
          </p:cNvPr>
          <p:cNvSpPr txBox="1"/>
          <p:nvPr/>
        </p:nvSpPr>
        <p:spPr>
          <a:xfrm>
            <a:off x="2531970" y="2197388"/>
            <a:ext cx="1205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5a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+ 5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7FD739-7F5E-4B98-A8BB-C6A36302B0C7}"/>
              </a:ext>
            </a:extLst>
          </p:cNvPr>
          <p:cNvSpPr txBox="1"/>
          <p:nvPr/>
        </p:nvSpPr>
        <p:spPr>
          <a:xfrm>
            <a:off x="2531969" y="2872054"/>
            <a:ext cx="3904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+ b + b + b + b + 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E60028-D528-470C-AE60-1C14DCFDB677}"/>
              </a:ext>
            </a:extLst>
          </p:cNvPr>
          <p:cNvSpPr txBox="1"/>
          <p:nvPr/>
        </p:nvSpPr>
        <p:spPr>
          <a:xfrm>
            <a:off x="2531969" y="4142819"/>
            <a:ext cx="3904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 + (5 x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F79AFB-7118-489A-A6D7-3477BF167364}"/>
              </a:ext>
            </a:extLst>
          </p:cNvPr>
          <p:cNvSpPr txBox="1"/>
          <p:nvPr/>
        </p:nvSpPr>
        <p:spPr>
          <a:xfrm>
            <a:off x="2531970" y="3480313"/>
            <a:ext cx="39046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+ 5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0512E3-4AB2-4E5A-93B6-D6FC20CE3D5C}"/>
              </a:ext>
            </a:extLst>
          </p:cNvPr>
          <p:cNvSpPr txBox="1"/>
          <p:nvPr/>
        </p:nvSpPr>
        <p:spPr>
          <a:xfrm>
            <a:off x="2568876" y="4786716"/>
            <a:ext cx="3904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 x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    + 5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337569-CE5D-4340-B770-B30495C9CED7}"/>
              </a:ext>
            </a:extLst>
          </p:cNvPr>
          <p:cNvSpPr/>
          <p:nvPr/>
        </p:nvSpPr>
        <p:spPr>
          <a:xfrm>
            <a:off x="3268476" y="4835315"/>
            <a:ext cx="401730" cy="46282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3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ED2A5C-4F63-4945-9B26-57975ACD5ABB}"/>
              </a:ext>
            </a:extLst>
          </p:cNvPr>
          <p:cNvSpPr txBox="1"/>
          <p:nvPr/>
        </p:nvSpPr>
        <p:spPr>
          <a:xfrm>
            <a:off x="2531970" y="2197388"/>
            <a:ext cx="1205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5a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+ 5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7FD739-7F5E-4B98-A8BB-C6A36302B0C7}"/>
              </a:ext>
            </a:extLst>
          </p:cNvPr>
          <p:cNvSpPr txBox="1"/>
          <p:nvPr/>
        </p:nvSpPr>
        <p:spPr>
          <a:xfrm>
            <a:off x="2531969" y="2872054"/>
            <a:ext cx="3904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+ b + b + b + b + 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E60028-D528-470C-AE60-1C14DCFDB677}"/>
              </a:ext>
            </a:extLst>
          </p:cNvPr>
          <p:cNvSpPr txBox="1"/>
          <p:nvPr/>
        </p:nvSpPr>
        <p:spPr>
          <a:xfrm>
            <a:off x="2531969" y="4142819"/>
            <a:ext cx="3904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 + (5 x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F79AFB-7118-489A-A6D7-3477BF167364}"/>
              </a:ext>
            </a:extLst>
          </p:cNvPr>
          <p:cNvSpPr txBox="1"/>
          <p:nvPr/>
        </p:nvSpPr>
        <p:spPr>
          <a:xfrm>
            <a:off x="2531970" y="3480313"/>
            <a:ext cx="39046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+ 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+ 5</a:t>
            </a:r>
            <a:endParaRPr lang="en-GB" sz="2800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0512E3-4AB2-4E5A-93B6-D6FC20CE3D5C}"/>
              </a:ext>
            </a:extLst>
          </p:cNvPr>
          <p:cNvSpPr txBox="1"/>
          <p:nvPr/>
        </p:nvSpPr>
        <p:spPr>
          <a:xfrm>
            <a:off x="2568876" y="4786716"/>
            <a:ext cx="3904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 x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    + 5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337569-CE5D-4340-B770-B30495C9CED7}"/>
              </a:ext>
            </a:extLst>
          </p:cNvPr>
          <p:cNvSpPr/>
          <p:nvPr/>
        </p:nvSpPr>
        <p:spPr>
          <a:xfrm>
            <a:off x="3268476" y="4835315"/>
            <a:ext cx="401730" cy="46282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B74A2F0-D1F4-497A-BD11-70EA8FC4DE1F}"/>
              </a:ext>
            </a:extLst>
          </p:cNvPr>
          <p:cNvSpPr/>
          <p:nvPr/>
        </p:nvSpPr>
        <p:spPr>
          <a:xfrm>
            <a:off x="2272553" y="3345739"/>
            <a:ext cx="2084294" cy="742119"/>
          </a:xfrm>
          <a:prstGeom prst="ellipse">
            <a:avLst/>
          </a:prstGeom>
          <a:noFill/>
          <a:ln w="38100"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432521-42A2-48D6-849B-C8043A8E6590}"/>
              </a:ext>
            </a:extLst>
          </p:cNvPr>
          <p:cNvSpPr txBox="1"/>
          <p:nvPr/>
        </p:nvSpPr>
        <p:spPr>
          <a:xfrm>
            <a:off x="143922" y="5413195"/>
            <a:ext cx="87176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Although the last expression is the only one without a letter, the third expression is the odd one out. All the other expressions show 5 lots of an unknown number plus 5.</a:t>
            </a:r>
          </a:p>
        </p:txBody>
      </p:sp>
    </p:spTree>
    <p:extLst>
      <p:ext uri="{BB962C8B-B14F-4D97-AF65-F5344CB8AC3E}">
        <p14:creationId xmlns:p14="http://schemas.microsoft.com/office/powerpoint/2010/main" val="58408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two of these are not formulae?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why not.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60B660-DB66-4B2D-AF4B-579555C37C19}"/>
              </a:ext>
            </a:extLst>
          </p:cNvPr>
          <p:cNvSpPr/>
          <p:nvPr/>
        </p:nvSpPr>
        <p:spPr>
          <a:xfrm>
            <a:off x="308386" y="3814520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0CFCD0-C96D-489E-A423-EBF3888B8F1C}"/>
              </a:ext>
            </a:extLst>
          </p:cNvPr>
          <p:cNvSpPr/>
          <p:nvPr/>
        </p:nvSpPr>
        <p:spPr>
          <a:xfrm>
            <a:off x="308385" y="2642709"/>
            <a:ext cx="2507877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= 3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+ 6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C0103BF-D572-4441-B8CD-C3593492CC33}"/>
              </a:ext>
            </a:extLst>
          </p:cNvPr>
          <p:cNvSpPr/>
          <p:nvPr/>
        </p:nvSpPr>
        <p:spPr>
          <a:xfrm>
            <a:off x="308385" y="4986331"/>
            <a:ext cx="2507877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– 3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two of these are not formulae?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why not.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60B660-DB66-4B2D-AF4B-579555C37C19}"/>
              </a:ext>
            </a:extLst>
          </p:cNvPr>
          <p:cNvSpPr/>
          <p:nvPr/>
        </p:nvSpPr>
        <p:spPr>
          <a:xfrm>
            <a:off x="308386" y="3814520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0CFCD0-C96D-489E-A423-EBF3888B8F1C}"/>
              </a:ext>
            </a:extLst>
          </p:cNvPr>
          <p:cNvSpPr/>
          <p:nvPr/>
        </p:nvSpPr>
        <p:spPr>
          <a:xfrm>
            <a:off x="308385" y="2642709"/>
            <a:ext cx="2507877" cy="739588"/>
          </a:xfrm>
          <a:prstGeom prst="roundRect">
            <a:avLst/>
          </a:prstGeom>
          <a:solidFill>
            <a:srgbClr val="DA2E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40 = 3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+ 6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C0103BF-D572-4441-B8CD-C3593492CC33}"/>
              </a:ext>
            </a:extLst>
          </p:cNvPr>
          <p:cNvSpPr/>
          <p:nvPr/>
        </p:nvSpPr>
        <p:spPr>
          <a:xfrm>
            <a:off x="308385" y="4986331"/>
            <a:ext cx="2507877" cy="739588"/>
          </a:xfrm>
          <a:prstGeom prst="roundRect">
            <a:avLst/>
          </a:prstGeom>
          <a:solidFill>
            <a:srgbClr val="DA2E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15 – 3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089304-29E3-468A-963B-DBA0326B2C8D}"/>
              </a:ext>
            </a:extLst>
          </p:cNvPr>
          <p:cNvSpPr txBox="1"/>
          <p:nvPr/>
        </p:nvSpPr>
        <p:spPr>
          <a:xfrm>
            <a:off x="2816262" y="2624529"/>
            <a:ext cx="4926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an equation, but not a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formula. The expression is equal to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and only has one solution.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4E02BA-9E81-4DFA-9EDA-98E0FC67BA17}"/>
              </a:ext>
            </a:extLst>
          </p:cNvPr>
          <p:cNvSpPr txBox="1"/>
          <p:nvPr/>
        </p:nvSpPr>
        <p:spPr>
          <a:xfrm>
            <a:off x="2229072" y="3847701"/>
            <a:ext cx="4588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formula because it shows a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rule for working out an unknown variable.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2253F1-CCBC-4CF2-B5D1-D82C7A10F29F}"/>
              </a:ext>
            </a:extLst>
          </p:cNvPr>
          <p:cNvSpPr txBox="1"/>
          <p:nvPr/>
        </p:nvSpPr>
        <p:spPr>
          <a:xfrm>
            <a:off x="2928321" y="4940644"/>
            <a:ext cx="3889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an expression, but we do not know what it is equal to, so it is not a formula.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C02B5C-6E97-4FD9-9E8C-DA4E950E30E1}"/>
              </a:ext>
            </a:extLst>
          </p:cNvPr>
          <p:cNvSpPr/>
          <p:nvPr/>
        </p:nvSpPr>
        <p:spPr>
          <a:xfrm>
            <a:off x="6817659" y="4061012"/>
            <a:ext cx="2017954" cy="1200329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could you alter these two so that they do become formulae? </a:t>
            </a:r>
          </a:p>
        </p:txBody>
      </p:sp>
    </p:spTree>
    <p:extLst>
      <p:ext uri="{BB962C8B-B14F-4D97-AF65-F5344CB8AC3E}">
        <p14:creationId xmlns:p14="http://schemas.microsoft.com/office/powerpoint/2010/main" val="511313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box on the left to the correct label.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279CA2F-F8F8-4042-9016-7D32A7F08734}"/>
              </a:ext>
            </a:extLst>
          </p:cNvPr>
          <p:cNvSpPr/>
          <p:nvPr/>
        </p:nvSpPr>
        <p:spPr>
          <a:xfrm>
            <a:off x="6005920" y="1641040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formula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D3F4EC9-0A76-3543-A40C-C92928F95FC8}"/>
              </a:ext>
            </a:extLst>
          </p:cNvPr>
          <p:cNvSpPr/>
          <p:nvPr/>
        </p:nvSpPr>
        <p:spPr>
          <a:xfrm>
            <a:off x="6005920" y="2957135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calculation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4566EB4-5FD5-FB49-9ED9-BAE7B6D0FE96}"/>
              </a:ext>
            </a:extLst>
          </p:cNvPr>
          <p:cNvSpPr/>
          <p:nvPr/>
        </p:nvSpPr>
        <p:spPr>
          <a:xfrm>
            <a:off x="6005920" y="4273229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expression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934D18-4E26-F644-8B23-6CE27A87A200}"/>
              </a:ext>
            </a:extLst>
          </p:cNvPr>
          <p:cNvSpPr txBox="1"/>
          <p:nvPr/>
        </p:nvSpPr>
        <p:spPr>
          <a:xfrm>
            <a:off x="1006569" y="1641040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R = 2</a:t>
            </a:r>
            <a:r>
              <a:rPr lang="en-US" sz="3200" b="1" i="1" dirty="0">
                <a:latin typeface="Century Gothic" panose="020B0502020202020204" pitchFamily="34" charset="0"/>
              </a:rPr>
              <a:t>x</a:t>
            </a:r>
            <a:r>
              <a:rPr lang="en-US" sz="3200" b="1" dirty="0">
                <a:latin typeface="Century Gothic" panose="020B0502020202020204" pitchFamily="34" charset="0"/>
              </a:rPr>
              <a:t> + </a:t>
            </a:r>
            <a:r>
              <a:rPr lang="en-US" sz="3200" b="1" i="1" dirty="0"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E52DB-8630-D442-99E3-C2DC0C8AEF6D}"/>
              </a:ext>
            </a:extLst>
          </p:cNvPr>
          <p:cNvSpPr txBox="1"/>
          <p:nvPr/>
        </p:nvSpPr>
        <p:spPr>
          <a:xfrm>
            <a:off x="1006569" y="2957135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7 + 2f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14C848-6BBB-434F-ADAC-D7B77449F6DD}"/>
              </a:ext>
            </a:extLst>
          </p:cNvPr>
          <p:cNvSpPr txBox="1"/>
          <p:nvPr/>
        </p:nvSpPr>
        <p:spPr>
          <a:xfrm>
            <a:off x="1006569" y="4273229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10 = 100 ÷ 10</a:t>
            </a:r>
          </a:p>
        </p:txBody>
      </p:sp>
    </p:spTree>
    <p:extLst>
      <p:ext uri="{BB962C8B-B14F-4D97-AF65-F5344CB8AC3E}">
        <p14:creationId xmlns:p14="http://schemas.microsoft.com/office/powerpoint/2010/main" val="2996268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box on the left to the correct label.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279CA2F-F8F8-4042-9016-7D32A7F08734}"/>
              </a:ext>
            </a:extLst>
          </p:cNvPr>
          <p:cNvSpPr/>
          <p:nvPr/>
        </p:nvSpPr>
        <p:spPr>
          <a:xfrm>
            <a:off x="6005920" y="1641040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formula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D3F4EC9-0A76-3543-A40C-C92928F95FC8}"/>
              </a:ext>
            </a:extLst>
          </p:cNvPr>
          <p:cNvSpPr/>
          <p:nvPr/>
        </p:nvSpPr>
        <p:spPr>
          <a:xfrm>
            <a:off x="6005920" y="2957135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calculation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4566EB4-5FD5-FB49-9ED9-BAE7B6D0FE96}"/>
              </a:ext>
            </a:extLst>
          </p:cNvPr>
          <p:cNvSpPr/>
          <p:nvPr/>
        </p:nvSpPr>
        <p:spPr>
          <a:xfrm>
            <a:off x="6005920" y="4273229"/>
            <a:ext cx="2000285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expression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934D18-4E26-F644-8B23-6CE27A87A200}"/>
              </a:ext>
            </a:extLst>
          </p:cNvPr>
          <p:cNvSpPr txBox="1"/>
          <p:nvPr/>
        </p:nvSpPr>
        <p:spPr>
          <a:xfrm>
            <a:off x="1006569" y="1641040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R = 2</a:t>
            </a:r>
            <a:r>
              <a:rPr lang="en-US" sz="3200" b="1" i="1" dirty="0">
                <a:latin typeface="Century Gothic" panose="020B0502020202020204" pitchFamily="34" charset="0"/>
              </a:rPr>
              <a:t>x</a:t>
            </a:r>
            <a:r>
              <a:rPr lang="en-US" sz="3200" b="1" dirty="0">
                <a:latin typeface="Century Gothic" panose="020B0502020202020204" pitchFamily="34" charset="0"/>
              </a:rPr>
              <a:t> + </a:t>
            </a:r>
            <a:r>
              <a:rPr lang="en-US" sz="3200" b="1" i="1" dirty="0"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E52DB-8630-D442-99E3-C2DC0C8AEF6D}"/>
              </a:ext>
            </a:extLst>
          </p:cNvPr>
          <p:cNvSpPr txBox="1"/>
          <p:nvPr/>
        </p:nvSpPr>
        <p:spPr>
          <a:xfrm>
            <a:off x="1006569" y="2957135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7 + 2f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14C848-6BBB-434F-ADAC-D7B77449F6DD}"/>
              </a:ext>
            </a:extLst>
          </p:cNvPr>
          <p:cNvSpPr txBox="1"/>
          <p:nvPr/>
        </p:nvSpPr>
        <p:spPr>
          <a:xfrm>
            <a:off x="1006569" y="4273229"/>
            <a:ext cx="3417356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3200" b="1" dirty="0">
                <a:latin typeface="Century Gothic" panose="020B0502020202020204" pitchFamily="34" charset="0"/>
              </a:rPr>
              <a:t>10 = 100 ÷ 10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82A2BF9-5B85-4209-A484-A58F18DE299F}"/>
              </a:ext>
            </a:extLst>
          </p:cNvPr>
          <p:cNvCxnSpPr>
            <a:cxnSpLocks/>
          </p:cNvCxnSpPr>
          <p:nvPr/>
        </p:nvCxnSpPr>
        <p:spPr>
          <a:xfrm>
            <a:off x="4472051" y="1965158"/>
            <a:ext cx="1433920" cy="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457DC1E-C186-447B-96E4-0A6EFE0AD69F}"/>
              </a:ext>
            </a:extLst>
          </p:cNvPr>
          <p:cNvCxnSpPr>
            <a:cxnSpLocks/>
          </p:cNvCxnSpPr>
          <p:nvPr/>
        </p:nvCxnSpPr>
        <p:spPr>
          <a:xfrm>
            <a:off x="4472051" y="3333675"/>
            <a:ext cx="1433920" cy="1299554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FB3004-AE51-41F9-ACF9-EF66BE98AD56}"/>
              </a:ext>
            </a:extLst>
          </p:cNvPr>
          <p:cNvCxnSpPr>
            <a:cxnSpLocks/>
          </p:cNvCxnSpPr>
          <p:nvPr/>
        </p:nvCxnSpPr>
        <p:spPr>
          <a:xfrm flipV="1">
            <a:off x="4493767" y="3301009"/>
            <a:ext cx="1412204" cy="131043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3778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formula is a way to calculate the area of a rectangle: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each of the three letters stand for?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substitute the measurements of a rectangle into this formula to find its area.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E85ACBD-6240-4523-90B0-E068FA144AF2}"/>
              </a:ext>
            </a:extLst>
          </p:cNvPr>
          <p:cNvSpPr/>
          <p:nvPr/>
        </p:nvSpPr>
        <p:spPr>
          <a:xfrm>
            <a:off x="2244763" y="2335932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1168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formula is a way to calculate the area of a rectangle: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each of the three letters stand for?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letter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stands for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stands for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length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stands for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width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substitute the measurements of a rectangle into this formula to find its area.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the area of a rectangle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we need to find its length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and multiply this by its width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For example, if the length of a rectangle is 10cm and its width is 2cm:			  A =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  = 10 x 2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  = 20cm²</a:t>
            </a:r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E85ACBD-6240-4523-90B0-E068FA144AF2}"/>
              </a:ext>
            </a:extLst>
          </p:cNvPr>
          <p:cNvSpPr/>
          <p:nvPr/>
        </p:nvSpPr>
        <p:spPr>
          <a:xfrm>
            <a:off x="2244763" y="2335932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8411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formula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find the area of these shapes.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CF0A55-4408-488E-98BA-9F5C19716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758" y="2896316"/>
            <a:ext cx="2151457" cy="10712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663FEC-8C3E-4D95-97F6-3905072F7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5157" y="2270250"/>
            <a:ext cx="1637756" cy="17244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E00033-E743-4BAC-ADB0-803A2C3A3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520" y="2731914"/>
            <a:ext cx="1161149" cy="130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13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formula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find the area of these shapes.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CF0A55-4408-488E-98BA-9F5C19716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758" y="2896316"/>
            <a:ext cx="2151457" cy="10712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663FEC-8C3E-4D95-97F6-3905072F7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5157" y="2270250"/>
            <a:ext cx="1637756" cy="17244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E00033-E743-4BAC-ADB0-803A2C3A3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520" y="2731914"/>
            <a:ext cx="1161149" cy="13008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4DB6C86-A4D7-4A60-8F2F-C8789E4FDE2E}"/>
              </a:ext>
            </a:extLst>
          </p:cNvPr>
          <p:cNvSpPr/>
          <p:nvPr/>
        </p:nvSpPr>
        <p:spPr>
          <a:xfrm>
            <a:off x="671112" y="4148217"/>
            <a:ext cx="1755609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 200cm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200 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=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x 200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40,000 cm²</a:t>
            </a:r>
            <a:endParaRPr lang="en-GB" b="1" dirty="0">
              <a:solidFill>
                <a:srgbClr val="DA2E4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B24475-0720-4681-A985-AA8714B50C21}"/>
              </a:ext>
            </a:extLst>
          </p:cNvPr>
          <p:cNvSpPr/>
          <p:nvPr/>
        </p:nvSpPr>
        <p:spPr>
          <a:xfrm>
            <a:off x="2724681" y="4148217"/>
            <a:ext cx="149912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 10.5 cm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 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=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10.5 x 5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52.5 cm²</a:t>
            </a:r>
            <a:endParaRPr lang="en-GB" b="1" dirty="0">
              <a:solidFill>
                <a:srgbClr val="DA2E4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E81B1D8-8401-4FC5-B374-0EC32A51A959}"/>
              </a:ext>
            </a:extLst>
          </p:cNvPr>
          <p:cNvSpPr/>
          <p:nvPr/>
        </p:nvSpPr>
        <p:spPr>
          <a:xfrm>
            <a:off x="4920193" y="4148217"/>
            <a:ext cx="149912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 72 m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55 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=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x 55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= 3,960 m²</a:t>
            </a:r>
            <a:endParaRPr lang="en-GB" b="1" dirty="0">
              <a:solidFill>
                <a:srgbClr val="DA2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589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the perimeter (P) of this shape using the formula P = 2a + 2b, if a = 2.5cm and b = 3.5cm.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10AA63F-53A9-4522-BFA7-CECAF891940A}"/>
              </a:ext>
            </a:extLst>
          </p:cNvPr>
          <p:cNvGrpSpPr/>
          <p:nvPr/>
        </p:nvGrpSpPr>
        <p:grpSpPr>
          <a:xfrm>
            <a:off x="3391579" y="1959843"/>
            <a:ext cx="2360843" cy="3227982"/>
            <a:chOff x="3387355" y="1959843"/>
            <a:chExt cx="2360843" cy="322798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8318B47-B694-4AE5-A2DF-ECAC86446274}"/>
                </a:ext>
              </a:extLst>
            </p:cNvPr>
            <p:cNvGrpSpPr/>
            <p:nvPr/>
          </p:nvGrpSpPr>
          <p:grpSpPr>
            <a:xfrm>
              <a:off x="3939781" y="1959843"/>
              <a:ext cx="1808417" cy="2671409"/>
              <a:chOff x="1709928" y="1478579"/>
              <a:chExt cx="1808417" cy="2671409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AD4C332C-8B0E-42E7-92C8-03D8563D2D79}"/>
                  </a:ext>
                </a:extLst>
              </p:cNvPr>
              <p:cNvSpPr/>
              <p:nvPr/>
            </p:nvSpPr>
            <p:spPr>
              <a:xfrm rot="16200000">
                <a:off x="1450474" y="1929718"/>
                <a:ext cx="2519008" cy="1616732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43F06ADF-7437-4FC3-B58A-A6A061C850D2}"/>
                  </a:ext>
                </a:extLst>
              </p:cNvPr>
              <p:cNvCxnSpPr/>
              <p:nvPr/>
            </p:nvCxnSpPr>
            <p:spPr>
              <a:xfrm>
                <a:off x="1709928" y="1478579"/>
                <a:ext cx="0" cy="2519009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89E08D20-3C5E-4623-980C-D35580B335C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1611" y="4149988"/>
                <a:ext cx="1616734" cy="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D7D2E43-810F-4F7C-A50D-7CA7EE94ECA1}"/>
                </a:ext>
              </a:extLst>
            </p:cNvPr>
            <p:cNvSpPr txBox="1"/>
            <p:nvPr/>
          </p:nvSpPr>
          <p:spPr>
            <a:xfrm>
              <a:off x="3387355" y="2914987"/>
              <a:ext cx="4555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latin typeface="Century Gothic" panose="020B0502020202020204" pitchFamily="34" charset="0"/>
                </a:rPr>
                <a:t>a</a:t>
              </a:r>
              <a:endParaRPr lang="en-US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6AE4BC4-AF00-427A-B44F-759D2D5E6EB4}"/>
                </a:ext>
              </a:extLst>
            </p:cNvPr>
            <p:cNvSpPr txBox="1"/>
            <p:nvPr/>
          </p:nvSpPr>
          <p:spPr>
            <a:xfrm>
              <a:off x="4712043" y="4603050"/>
              <a:ext cx="4555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latin typeface="Century Gothic" panose="020B0502020202020204" pitchFamily="34" charset="0"/>
                </a:rPr>
                <a:t>b</a:t>
              </a:r>
              <a:endParaRPr lang="en-US" b="1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108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the perimeter (P) of this shape using the formula P = 2a + 2b, if a = 2.5cm and b = 3.5cm.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12cm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994D891-736A-4EC6-B8CE-3ADEDA2600FC}"/>
              </a:ext>
            </a:extLst>
          </p:cNvPr>
          <p:cNvGrpSpPr/>
          <p:nvPr/>
        </p:nvGrpSpPr>
        <p:grpSpPr>
          <a:xfrm>
            <a:off x="3391579" y="1959843"/>
            <a:ext cx="2360843" cy="3227982"/>
            <a:chOff x="3387355" y="1959843"/>
            <a:chExt cx="2360843" cy="3227982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5D24210-AD5E-364E-A377-5CE99828FAD2}"/>
                </a:ext>
              </a:extLst>
            </p:cNvPr>
            <p:cNvGrpSpPr/>
            <p:nvPr/>
          </p:nvGrpSpPr>
          <p:grpSpPr>
            <a:xfrm>
              <a:off x="3939781" y="1959843"/>
              <a:ext cx="1808417" cy="2671409"/>
              <a:chOff x="1709928" y="1478579"/>
              <a:chExt cx="1808417" cy="2671409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FD94A044-07E2-0B4F-B984-DEF0A58C6E64}"/>
                  </a:ext>
                </a:extLst>
              </p:cNvPr>
              <p:cNvSpPr/>
              <p:nvPr/>
            </p:nvSpPr>
            <p:spPr>
              <a:xfrm rot="16200000">
                <a:off x="1450474" y="1929718"/>
                <a:ext cx="2519008" cy="1616732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" name="Straight Arrow Connector 4">
                <a:extLst>
                  <a:ext uri="{FF2B5EF4-FFF2-40B4-BE49-F238E27FC236}">
                    <a16:creationId xmlns:a16="http://schemas.microsoft.com/office/drawing/2014/main" id="{F3BEDD35-72F9-4244-A94C-35DE42B9F0FD}"/>
                  </a:ext>
                </a:extLst>
              </p:cNvPr>
              <p:cNvCxnSpPr/>
              <p:nvPr/>
            </p:nvCxnSpPr>
            <p:spPr>
              <a:xfrm>
                <a:off x="1709928" y="1478579"/>
                <a:ext cx="0" cy="2519009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DDB2E798-6B5A-7644-8EFC-38992F7F2CD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1611" y="4149988"/>
                <a:ext cx="1616734" cy="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C60559-1854-2349-95BC-51E3265DA949}"/>
                </a:ext>
              </a:extLst>
            </p:cNvPr>
            <p:cNvSpPr txBox="1"/>
            <p:nvPr/>
          </p:nvSpPr>
          <p:spPr>
            <a:xfrm>
              <a:off x="3387355" y="2914987"/>
              <a:ext cx="4555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latin typeface="Century Gothic" panose="020B0502020202020204" pitchFamily="34" charset="0"/>
                </a:rPr>
                <a:t>a</a:t>
              </a:r>
              <a:endParaRPr lang="en-US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5715735-01F8-014D-A96E-F25D9ABEF85E}"/>
                </a:ext>
              </a:extLst>
            </p:cNvPr>
            <p:cNvSpPr txBox="1"/>
            <p:nvPr/>
          </p:nvSpPr>
          <p:spPr>
            <a:xfrm>
              <a:off x="4712043" y="4603050"/>
              <a:ext cx="4555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latin typeface="Century Gothic" panose="020B0502020202020204" pitchFamily="34" charset="0"/>
                </a:rPr>
                <a:t>b</a:t>
              </a:r>
              <a:endParaRPr lang="en-US" b="1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9442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formula for finding the area of a shape (A).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b x c</a:t>
            </a:r>
          </a:p>
          <a:p>
            <a:pPr lvl="0" algn="ctr"/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b + b + c + c</a:t>
            </a:r>
          </a:p>
          <a:p>
            <a:pPr lvl="0" algn="ctr"/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b ÷ c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051470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formula for finding the area of a shape (A).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b x c</a:t>
            </a:r>
          </a:p>
          <a:p>
            <a:pPr lvl="0" algn="ctr"/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 = b + b + c + c</a:t>
            </a: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 = b ÷ c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81E4E23-DE74-4872-B624-C9740110E1B4}"/>
              </a:ext>
            </a:extLst>
          </p:cNvPr>
          <p:cNvSpPr/>
          <p:nvPr/>
        </p:nvSpPr>
        <p:spPr>
          <a:xfrm>
            <a:off x="2997284" y="1860884"/>
            <a:ext cx="3128210" cy="10427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7829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1808585"/>
            <a:ext cx="878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Six friends go out for a curry.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decide to split the bill equally so that they all pay the same.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of these formulae should they use to calculate how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much they owe?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4AD406-9DDA-4ED2-94CB-8A7DAAF2AE8C}"/>
              </a:ext>
            </a:extLst>
          </p:cNvPr>
          <p:cNvSpPr txBox="1"/>
          <p:nvPr/>
        </p:nvSpPr>
        <p:spPr>
          <a:xfrm>
            <a:off x="177800" y="3202756"/>
            <a:ext cx="469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total amount of the bill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individual cost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7F50E32-29D6-48AE-8B8E-C12595AF2A35}"/>
              </a:ext>
            </a:extLst>
          </p:cNvPr>
          <p:cNvSpPr/>
          <p:nvPr/>
        </p:nvSpPr>
        <p:spPr>
          <a:xfrm>
            <a:off x="362174" y="4079414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 ÷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D4C13BD-A40A-45D9-8FC3-063651A8CE22}"/>
              </a:ext>
            </a:extLst>
          </p:cNvPr>
          <p:cNvSpPr/>
          <p:nvPr/>
        </p:nvSpPr>
        <p:spPr>
          <a:xfrm>
            <a:off x="2442135" y="4102452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616426F-7584-49A3-886D-A6648B8EC18B}"/>
              </a:ext>
            </a:extLst>
          </p:cNvPr>
          <p:cNvSpPr/>
          <p:nvPr/>
        </p:nvSpPr>
        <p:spPr>
          <a:xfrm>
            <a:off x="4522096" y="4102452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÷ 6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6B9CCF-CA56-434B-A8B9-DD5BC98358F0}"/>
              </a:ext>
            </a:extLst>
          </p:cNvPr>
          <p:cNvSpPr/>
          <p:nvPr/>
        </p:nvSpPr>
        <p:spPr>
          <a:xfrm>
            <a:off x="6602057" y="4136901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+ 6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8155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1808585"/>
            <a:ext cx="878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Six friends go out for a curry.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decide to split the bill equally so that they all pay the same.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of these formulae should they use to calculate how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much they owe?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4AD406-9DDA-4ED2-94CB-8A7DAAF2AE8C}"/>
              </a:ext>
            </a:extLst>
          </p:cNvPr>
          <p:cNvSpPr txBox="1"/>
          <p:nvPr/>
        </p:nvSpPr>
        <p:spPr>
          <a:xfrm>
            <a:off x="177800" y="3202756"/>
            <a:ext cx="8785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total amount of the bill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individual cost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person will pay one sixth of the total amount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can be found by dividing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6, so the formula is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 6.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7F50E32-29D6-48AE-8B8E-C12595AF2A35}"/>
              </a:ext>
            </a:extLst>
          </p:cNvPr>
          <p:cNvSpPr/>
          <p:nvPr/>
        </p:nvSpPr>
        <p:spPr>
          <a:xfrm>
            <a:off x="362174" y="4079414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 ÷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D4C13BD-A40A-45D9-8FC3-063651A8CE22}"/>
              </a:ext>
            </a:extLst>
          </p:cNvPr>
          <p:cNvSpPr/>
          <p:nvPr/>
        </p:nvSpPr>
        <p:spPr>
          <a:xfrm>
            <a:off x="2442135" y="4102452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616426F-7584-49A3-886D-A6648B8EC18B}"/>
              </a:ext>
            </a:extLst>
          </p:cNvPr>
          <p:cNvSpPr/>
          <p:nvPr/>
        </p:nvSpPr>
        <p:spPr>
          <a:xfrm>
            <a:off x="4522096" y="4102452"/>
            <a:ext cx="1815353" cy="739588"/>
          </a:xfrm>
          <a:prstGeom prst="roundRect">
            <a:avLst/>
          </a:prstGeom>
          <a:solidFill>
            <a:srgbClr val="DA2E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÷ 6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6B9CCF-CA56-434B-A8B9-DD5BC98358F0}"/>
              </a:ext>
            </a:extLst>
          </p:cNvPr>
          <p:cNvSpPr/>
          <p:nvPr/>
        </p:nvSpPr>
        <p:spPr>
          <a:xfrm>
            <a:off x="6602057" y="4136901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+ 6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1052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2581247"/>
            <a:ext cx="878537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formula introduced on the previous slide to work out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much each person should pay if the total bill equals…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…£54?		</a:t>
            </a:r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…£72.60?	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…£108? 	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600D82-67BE-4A61-929C-1B8E19F9F600}"/>
              </a:ext>
            </a:extLst>
          </p:cNvPr>
          <p:cNvSpPr/>
          <p:nvPr/>
        </p:nvSpPr>
        <p:spPr>
          <a:xfrm>
            <a:off x="177800" y="4058575"/>
            <a:ext cx="8585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73CC8D9-16C3-44E2-AEE3-AFD19A994503}"/>
              </a:ext>
            </a:extLst>
          </p:cNvPr>
          <p:cNvSpPr/>
          <p:nvPr/>
        </p:nvSpPr>
        <p:spPr>
          <a:xfrm>
            <a:off x="2756647" y="1824198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÷ 6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4750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2581247"/>
            <a:ext cx="878537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formula introduced on the previous slide to work out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much each person should pay if the total bill equals…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…£54?	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54, so 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 ÷ 6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= 9		Each person pays £9.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…£72.60?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72.60, so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72.60 ÷ 6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 = 12.1		Each person pays £12.10.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…£108? 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108, so 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108 ÷ 6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= 18		Each person pays £18.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600D82-67BE-4A61-929C-1B8E19F9F600}"/>
              </a:ext>
            </a:extLst>
          </p:cNvPr>
          <p:cNvSpPr/>
          <p:nvPr/>
        </p:nvSpPr>
        <p:spPr>
          <a:xfrm>
            <a:off x="177800" y="4058575"/>
            <a:ext cx="8585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73CC8D9-16C3-44E2-AEE3-AFD19A994503}"/>
              </a:ext>
            </a:extLst>
          </p:cNvPr>
          <p:cNvSpPr/>
          <p:nvPr/>
        </p:nvSpPr>
        <p:spPr>
          <a:xfrm>
            <a:off x="2756647" y="1824198"/>
            <a:ext cx="181535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÷ 6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6388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plumber charges his customers £40 for calling him out and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then an extra £25 per hour for every hour that he works on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of these formulae should he use to calculate the cost of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job?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85AEE2-6285-4723-A3A0-203E77C264DB}"/>
              </a:ext>
            </a:extLst>
          </p:cNvPr>
          <p:cNvSpPr txBox="1"/>
          <p:nvPr/>
        </p:nvSpPr>
        <p:spPr>
          <a:xfrm>
            <a:off x="177800" y="3683459"/>
            <a:ext cx="469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total cost of the job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number of hours worked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5FF970C-A94B-48DB-B2BD-1D899832E7F8}"/>
              </a:ext>
            </a:extLst>
          </p:cNvPr>
          <p:cNvSpPr/>
          <p:nvPr/>
        </p:nvSpPr>
        <p:spPr>
          <a:xfrm>
            <a:off x="362174" y="4560117"/>
            <a:ext cx="193727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+ 40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F811E95-61AC-4A11-8F44-4BEF1C66193B}"/>
              </a:ext>
            </a:extLst>
          </p:cNvPr>
          <p:cNvSpPr/>
          <p:nvPr/>
        </p:nvSpPr>
        <p:spPr>
          <a:xfrm>
            <a:off x="2442135" y="4583155"/>
            <a:ext cx="2434665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25h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+ 40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AD9EE60-2EBB-4452-BA74-6E5E17DFC58A}"/>
              </a:ext>
            </a:extLst>
          </p:cNvPr>
          <p:cNvSpPr/>
          <p:nvPr/>
        </p:nvSpPr>
        <p:spPr>
          <a:xfrm>
            <a:off x="5106146" y="4583155"/>
            <a:ext cx="2599019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25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–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0064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plumber charges his customers £40 for calling him out and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then an extra £25 per hour for every hour that he works on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of these formulae should he use to calculate the cost of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job?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85AEE2-6285-4723-A3A0-203E77C264DB}"/>
              </a:ext>
            </a:extLst>
          </p:cNvPr>
          <p:cNvSpPr txBox="1"/>
          <p:nvPr/>
        </p:nvSpPr>
        <p:spPr>
          <a:xfrm>
            <a:off x="177800" y="3683459"/>
            <a:ext cx="8785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total cost of the job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number of hours worked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total cost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is found by adding £40 and the cost of the number of hours worked (£25 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25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So, the correct formula is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25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+ 40.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5FF970C-A94B-48DB-B2BD-1D899832E7F8}"/>
              </a:ext>
            </a:extLst>
          </p:cNvPr>
          <p:cNvSpPr/>
          <p:nvPr/>
        </p:nvSpPr>
        <p:spPr>
          <a:xfrm>
            <a:off x="362174" y="4560117"/>
            <a:ext cx="1937273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+ 40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F811E95-61AC-4A11-8F44-4BEF1C66193B}"/>
              </a:ext>
            </a:extLst>
          </p:cNvPr>
          <p:cNvSpPr/>
          <p:nvPr/>
        </p:nvSpPr>
        <p:spPr>
          <a:xfrm>
            <a:off x="2442135" y="4583155"/>
            <a:ext cx="2434665" cy="739588"/>
          </a:xfrm>
          <a:prstGeom prst="roundRect">
            <a:avLst/>
          </a:prstGeom>
          <a:solidFill>
            <a:srgbClr val="DA2E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25h 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+ 40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AD9EE60-2EBB-4452-BA74-6E5E17DFC58A}"/>
              </a:ext>
            </a:extLst>
          </p:cNvPr>
          <p:cNvSpPr/>
          <p:nvPr/>
        </p:nvSpPr>
        <p:spPr>
          <a:xfrm>
            <a:off x="5106146" y="4583155"/>
            <a:ext cx="2599019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25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–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32664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2581247"/>
            <a:ext cx="878537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formula introduced on the previous slide to work out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cost that a plumber should charge if he works on a job for…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…2 hours?		</a:t>
            </a:r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…1/2 an hour?	</a:t>
            </a:r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…5 hours? 	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6CF78C4-54EF-4824-9497-1694D0AD95C5}"/>
              </a:ext>
            </a:extLst>
          </p:cNvPr>
          <p:cNvSpPr/>
          <p:nvPr/>
        </p:nvSpPr>
        <p:spPr>
          <a:xfrm>
            <a:off x="2135820" y="1808585"/>
            <a:ext cx="2434665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25h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+ 40 </a:t>
            </a:r>
          </a:p>
        </p:txBody>
      </p:sp>
    </p:spTree>
    <p:extLst>
      <p:ext uri="{BB962C8B-B14F-4D97-AF65-F5344CB8AC3E}">
        <p14:creationId xmlns:p14="http://schemas.microsoft.com/office/powerpoint/2010/main" val="1196522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77800" y="2581247"/>
            <a:ext cx="878537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formula introduced on the previous slide to work out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cost that a plumber should charge if he works on a job for…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…2 hours?	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2, so 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(25 x 2) + 40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   = 50 + 40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	   = 90		He should charge £90.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…1/2 an hour?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0.5, so   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(25 x 0.5) + 40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   = 12.5 + 40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 	   = 52.5		He should charge £52.50.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…5 hours? 	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5, so 	      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(25 x 5) + 40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   = 125 + 40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   	   = 165		He should charge £165.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6CF78C4-54EF-4824-9497-1694D0AD95C5}"/>
              </a:ext>
            </a:extLst>
          </p:cNvPr>
          <p:cNvSpPr/>
          <p:nvPr/>
        </p:nvSpPr>
        <p:spPr>
          <a:xfrm>
            <a:off x="2135820" y="1808585"/>
            <a:ext cx="2434665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25h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+ 40 </a:t>
            </a:r>
          </a:p>
        </p:txBody>
      </p:sp>
    </p:spTree>
    <p:extLst>
      <p:ext uri="{BB962C8B-B14F-4D97-AF65-F5344CB8AC3E}">
        <p14:creationId xmlns:p14="http://schemas.microsoft.com/office/powerpoint/2010/main" val="2434501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window cleaner  is deciding how to charge for their services. They decide the price should be set at £1.20 per window (</a:t>
            </a:r>
            <a:r>
              <a:rPr lang="en-GB" sz="20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 and £0.40 per mile (</a:t>
            </a:r>
            <a:r>
              <a:rPr lang="en-GB" sz="20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m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 travelled.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Expressed as the formula: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house has 10 windows and involves 5 miles travel. How much should the company charge?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8711D5-21D0-5343-81F5-B7BAFB8208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52345" y="3139955"/>
          <a:ext cx="6239310" cy="7793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262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70217262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2077877944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705423074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2804300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55163789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1354931048"/>
                    </a:ext>
                  </a:extLst>
                </a:gridCol>
              </a:tblGrid>
              <a:tr h="779311">
                <a:tc>
                  <a:txBody>
                    <a:bodyPr/>
                    <a:lstStyle/>
                    <a:p>
                      <a:pPr algn="ctr"/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US" sz="3400" b="1" i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(1.20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(0.4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3400" b="1" i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6313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window cleaner  is deciding how to charge for their services. They decide the price should be set at £1.20 per window (</a:t>
            </a:r>
            <a:r>
              <a:rPr lang="en-GB" sz="20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 and £0.40 per mile (</a:t>
            </a:r>
            <a:r>
              <a:rPr lang="en-GB" sz="20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m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 travelled.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Expressed as the formula: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house has 10 windows and involves 5 miles travel. How much should the company charge?</a:t>
            </a:r>
          </a:p>
          <a:p>
            <a:pPr lvl="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= (1.20 x 10) + (0.4 x 5) = 12 + 2 = £14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8711D5-21D0-5343-81F5-B7BAFB8208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52345" y="3139955"/>
          <a:ext cx="6239310" cy="7793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262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70217262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2077877944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705423074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2804300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55163789"/>
                    </a:ext>
                  </a:extLst>
                </a:gridCol>
                <a:gridCol w="650262">
                  <a:extLst>
                    <a:ext uri="{9D8B030D-6E8A-4147-A177-3AD203B41FA5}">
                      <a16:colId xmlns:a16="http://schemas.microsoft.com/office/drawing/2014/main" val="1354931048"/>
                    </a:ext>
                  </a:extLst>
                </a:gridCol>
              </a:tblGrid>
              <a:tr h="779311">
                <a:tc>
                  <a:txBody>
                    <a:bodyPr/>
                    <a:lstStyle/>
                    <a:p>
                      <a:pPr algn="ctr"/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US" sz="3400" b="1" i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(1.20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(0.4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4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  <a:r>
                        <a:rPr lang="en-US" sz="3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3400" b="1" i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355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formula for the area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your formula to work out the area if s = 3.5cm and t = 4cm.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  <a:endParaRPr lang="en-GB" sz="2000" b="1" baseline="30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022BF6-DFE7-9042-8F4B-783EA1A1F831}"/>
              </a:ext>
            </a:extLst>
          </p:cNvPr>
          <p:cNvSpPr/>
          <p:nvPr/>
        </p:nvSpPr>
        <p:spPr>
          <a:xfrm>
            <a:off x="3493439" y="1925990"/>
            <a:ext cx="2067930" cy="17258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B7B33A-D765-7544-B2E7-0566A453EBC1}"/>
              </a:ext>
            </a:extLst>
          </p:cNvPr>
          <p:cNvSpPr txBox="1"/>
          <p:nvPr/>
        </p:nvSpPr>
        <p:spPr>
          <a:xfrm>
            <a:off x="4342672" y="5418746"/>
            <a:ext cx="184732" cy="379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b="1" baseline="30000" dirty="0">
              <a:highlight>
                <a:srgbClr val="FFFF00"/>
              </a:highlight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FB932-C42C-A642-AF10-F97FB8A57EDE}"/>
              </a:ext>
            </a:extLst>
          </p:cNvPr>
          <p:cNvSpPr txBox="1"/>
          <p:nvPr/>
        </p:nvSpPr>
        <p:spPr>
          <a:xfrm>
            <a:off x="4344500" y="3736223"/>
            <a:ext cx="36580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>
                <a:latin typeface="Century Gothic" panose="020B0502020202020204" pitchFamily="34" charset="0"/>
              </a:rPr>
              <a:t>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A25ADE9-3377-9844-B8C2-456D9AC3F2C3}"/>
              </a:ext>
            </a:extLst>
          </p:cNvPr>
          <p:cNvCxnSpPr>
            <a:cxnSpLocks/>
          </p:cNvCxnSpPr>
          <p:nvPr/>
        </p:nvCxnSpPr>
        <p:spPr>
          <a:xfrm flipV="1">
            <a:off x="5679513" y="1925990"/>
            <a:ext cx="0" cy="1728068"/>
          </a:xfrm>
          <a:prstGeom prst="straightConnector1">
            <a:avLst/>
          </a:prstGeom>
          <a:ln w="381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1CDD4A4-9DD3-FE45-BE61-F7E4C6999F52}"/>
              </a:ext>
            </a:extLst>
          </p:cNvPr>
          <p:cNvCxnSpPr>
            <a:cxnSpLocks/>
          </p:cNvCxnSpPr>
          <p:nvPr/>
        </p:nvCxnSpPr>
        <p:spPr>
          <a:xfrm flipH="1">
            <a:off x="3493439" y="3808027"/>
            <a:ext cx="2067931" cy="0"/>
          </a:xfrm>
          <a:prstGeom prst="straightConnector1">
            <a:avLst/>
          </a:prstGeom>
          <a:ln w="381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98CC66B-AA0B-4B60-96E6-0BEFAB839053}"/>
              </a:ext>
            </a:extLst>
          </p:cNvPr>
          <p:cNvSpPr txBox="1"/>
          <p:nvPr/>
        </p:nvSpPr>
        <p:spPr>
          <a:xfrm>
            <a:off x="5797658" y="2496520"/>
            <a:ext cx="308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>
                <a:latin typeface="Century Gothic" panose="020B0502020202020204" pitchFamily="34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250988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formula for the area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your formula to work out the area if s = 3.5cm and t = 4cm.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s x t = 3.5cm x 4cm = 14cm</a:t>
            </a:r>
            <a:r>
              <a:rPr lang="en-GB" sz="28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  <a:endParaRPr lang="en-GB" sz="2000" b="1" baseline="30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022BF6-DFE7-9042-8F4B-783EA1A1F831}"/>
              </a:ext>
            </a:extLst>
          </p:cNvPr>
          <p:cNvSpPr/>
          <p:nvPr/>
        </p:nvSpPr>
        <p:spPr>
          <a:xfrm>
            <a:off x="3493439" y="1925990"/>
            <a:ext cx="2067930" cy="17258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B7B33A-D765-7544-B2E7-0566A453EBC1}"/>
              </a:ext>
            </a:extLst>
          </p:cNvPr>
          <p:cNvSpPr txBox="1"/>
          <p:nvPr/>
        </p:nvSpPr>
        <p:spPr>
          <a:xfrm>
            <a:off x="4342672" y="5418746"/>
            <a:ext cx="184732" cy="379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b="1" baseline="30000" dirty="0">
              <a:highlight>
                <a:srgbClr val="FFFF00"/>
              </a:highlight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FB932-C42C-A642-AF10-F97FB8A57EDE}"/>
              </a:ext>
            </a:extLst>
          </p:cNvPr>
          <p:cNvSpPr txBox="1"/>
          <p:nvPr/>
        </p:nvSpPr>
        <p:spPr>
          <a:xfrm>
            <a:off x="4344500" y="3736223"/>
            <a:ext cx="36580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>
                <a:latin typeface="Century Gothic" panose="020B0502020202020204" pitchFamily="34" charset="0"/>
              </a:rPr>
              <a:t>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A25ADE9-3377-9844-B8C2-456D9AC3F2C3}"/>
              </a:ext>
            </a:extLst>
          </p:cNvPr>
          <p:cNvCxnSpPr>
            <a:cxnSpLocks/>
          </p:cNvCxnSpPr>
          <p:nvPr/>
        </p:nvCxnSpPr>
        <p:spPr>
          <a:xfrm flipV="1">
            <a:off x="5679513" y="1925990"/>
            <a:ext cx="0" cy="1728068"/>
          </a:xfrm>
          <a:prstGeom prst="straightConnector1">
            <a:avLst/>
          </a:prstGeom>
          <a:ln w="381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1CDD4A4-9DD3-FE45-BE61-F7E4C6999F52}"/>
              </a:ext>
            </a:extLst>
          </p:cNvPr>
          <p:cNvCxnSpPr>
            <a:cxnSpLocks/>
          </p:cNvCxnSpPr>
          <p:nvPr/>
        </p:nvCxnSpPr>
        <p:spPr>
          <a:xfrm flipH="1">
            <a:off x="3493439" y="3808027"/>
            <a:ext cx="2067931" cy="0"/>
          </a:xfrm>
          <a:prstGeom prst="straightConnector1">
            <a:avLst/>
          </a:prstGeom>
          <a:ln w="381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98CC66B-AA0B-4B60-96E6-0BEFAB839053}"/>
              </a:ext>
            </a:extLst>
          </p:cNvPr>
          <p:cNvSpPr txBox="1"/>
          <p:nvPr/>
        </p:nvSpPr>
        <p:spPr>
          <a:xfrm>
            <a:off x="5797658" y="2496520"/>
            <a:ext cx="308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>
                <a:latin typeface="Century Gothic" panose="020B0502020202020204" pitchFamily="34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798649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a formula for amount of fabric needed (F) to make a pair of curtains.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A window is 5.4 metres wide (w) and 1 metre high (h). Jamie has 4m</a:t>
            </a:r>
            <a:r>
              <a:rPr lang="en-GB" sz="2000" b="1" baseline="300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2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of fabric.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Does Jamie have enough fabric? Convince me!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1988462-A27B-B34E-BE6E-43E0117FE4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4827" y="1878058"/>
          <a:ext cx="2854344" cy="738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72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437172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77623646"/>
                    </a:ext>
                  </a:extLst>
                </a:gridCol>
              </a:tblGrid>
              <a:tr h="738929"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2w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15232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a formula for amount of fabric needed (F) to make a pair of curtains.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A window is 5.4 metres wide (w) and 1 metre high (h). Jamie has 4m</a:t>
            </a:r>
            <a:r>
              <a:rPr lang="en-GB" sz="2000" b="1" baseline="300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2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of fabric.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Does Jamie have enough fabric? Convince me!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Jamie does not have enough fabric because…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1988462-A27B-B34E-BE6E-43E0117FE4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4827" y="1878058"/>
          <a:ext cx="2854344" cy="738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72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437172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77623646"/>
                    </a:ext>
                  </a:extLst>
                </a:gridCol>
              </a:tblGrid>
              <a:tr h="738929"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2w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13688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a formula for amount of fabric needed (F) to make a pair of curtains.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A window is 5.4 metres wide (w) and 1 metre high (h). Jamie has 4m</a:t>
            </a:r>
            <a:r>
              <a:rPr lang="en-GB" sz="2000" b="1" baseline="300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2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of fabric.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Does Jamie have enough fabric? Convince me!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Jamie does not have enough fabric because: </a:t>
            </a:r>
          </a:p>
          <a:p>
            <a:pPr lvl="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 = (2 x 5.4) x 1 = 10.8 x 1 = 10.8m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1988462-A27B-B34E-BE6E-43E0117FE4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4827" y="1878058"/>
          <a:ext cx="2854344" cy="738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72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437172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77623646"/>
                    </a:ext>
                  </a:extLst>
                </a:gridCol>
              </a:tblGrid>
              <a:tr h="738929"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2w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9463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children’s pocket money (p) is calculated by halving their age (a) and adding 10.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two formulae represent this?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EE3B586-D06C-4410-AE9A-B0E02A4B8F2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2584199"/>
          <a:ext cx="3528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8738271-66FA-4509-9BFE-664CF95522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816462"/>
          <a:ext cx="3708000" cy="73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367200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  <a:tr h="367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29713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CF7C866-96E0-4156-A6CF-F1B070286D2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213473"/>
          <a:ext cx="3600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2493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children’s pocket money (p) is calculated by halving their age (a) and adding 10.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two formulae represent this?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and C because…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EE3B586-D06C-4410-AE9A-B0E02A4B8F2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2584199"/>
          <a:ext cx="3528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8738271-66FA-4509-9BFE-664CF95522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816462"/>
          <a:ext cx="3708000" cy="73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367200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  <a:tr h="367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29713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CF7C866-96E0-4156-A6CF-F1B070286D2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213473"/>
          <a:ext cx="3600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022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children’s pocket money (p) is calculated by halving their age (a) and adding 10.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two formulae represent this?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and C because finding a half can be achieved by multiplying by 0.5 or dividing by 2.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EE3B586-D06C-4410-AE9A-B0E02A4B8F2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2584199"/>
          <a:ext cx="3528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8738271-66FA-4509-9BFE-664CF95522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816462"/>
          <a:ext cx="3708000" cy="73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367200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  <a:tr h="367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29713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CF7C866-96E0-4156-A6CF-F1B070286D2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81088" y="3213473"/>
          <a:ext cx="3600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6812437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793164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629583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361081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838944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7312676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29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0017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formula:	8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– 12 		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length,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width and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perimeter, then the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formula for finding the perimeter of a rectangle can be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written as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	.				</a:t>
            </a: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making orange squash, it is important to use 6 times as much water (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as orange squash (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The formula that can be used to show this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relationship is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=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formula for finding the area of a triangle is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w.	</a:t>
            </a: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formula: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400 – 2 x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	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2553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formula:	8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– 12 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length,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width and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perimeter, then the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formula for finding the perimeter of a rectangle can be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written as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	.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making orange squash, it is important to use 6 times as much water (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as orange squash (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The formula that can be used to show this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relationship is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=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formula for finding the area of a triangle is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w.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formula: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400 – 2 x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63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22961</TotalTime>
  <Words>2012</Words>
  <Application>Microsoft Office PowerPoint</Application>
  <PresentationFormat>On-screen Show (4:3)</PresentationFormat>
  <Paragraphs>720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Open Sans</vt:lpstr>
      <vt:lpstr>Source Sans Pro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Jason Stephens</cp:lastModifiedBy>
  <cp:revision>589</cp:revision>
  <dcterms:created xsi:type="dcterms:W3CDTF">2018-09-08T23:27:11Z</dcterms:created>
  <dcterms:modified xsi:type="dcterms:W3CDTF">2019-02-03T20:03:33Z</dcterms:modified>
</cp:coreProperties>
</file>