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70" r:id="rId13"/>
    <p:sldId id="267" r:id="rId14"/>
    <p:sldId id="268" r:id="rId15"/>
    <p:sldId id="269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251B0-EC3A-440B-AC91-41C35C7C5826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16588E-E009-4722-9B80-9CE5443312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91866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251B0-EC3A-440B-AC91-41C35C7C5826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16588E-E009-4722-9B80-9CE5443312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68151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251B0-EC3A-440B-AC91-41C35C7C5826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16588E-E009-4722-9B80-9CE5443312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32474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251B0-EC3A-440B-AC91-41C35C7C5826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16588E-E009-4722-9B80-9CE5443312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3973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251B0-EC3A-440B-AC91-41C35C7C5826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16588E-E009-4722-9B80-9CE5443312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62010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251B0-EC3A-440B-AC91-41C35C7C5826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16588E-E009-4722-9B80-9CE5443312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63708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251B0-EC3A-440B-AC91-41C35C7C5826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16588E-E009-4722-9B80-9CE5443312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96770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251B0-EC3A-440B-AC91-41C35C7C5826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16588E-E009-4722-9B80-9CE5443312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64006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251B0-EC3A-440B-AC91-41C35C7C5826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16588E-E009-4722-9B80-9CE5443312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35803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251B0-EC3A-440B-AC91-41C35C7C5826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16588E-E009-4722-9B80-9CE5443312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73109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251B0-EC3A-440B-AC91-41C35C7C5826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16588E-E009-4722-9B80-9CE54433128F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83241928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251B0-EC3A-440B-AC91-41C35C7C5826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16588E-E009-4722-9B80-9CE5443312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997174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251B0-EC3A-440B-AC91-41C35C7C5826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16588E-E009-4722-9B80-9CE54433128F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11255846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251B0-EC3A-440B-AC91-41C35C7C5826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16588E-E009-4722-9B80-9CE5443312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401033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251B0-EC3A-440B-AC91-41C35C7C5826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16588E-E009-4722-9B80-9CE5443312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261644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251B0-EC3A-440B-AC91-41C35C7C5826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16588E-E009-4722-9B80-9CE5443312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66197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C251B0-EC3A-440B-AC91-41C35C7C5826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FD16588E-E009-4722-9B80-9CE5443312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22613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://ed.ted.com/on/90vRVJZ6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image" Target="../media/image19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12" Type="http://schemas.openxmlformats.org/officeDocument/2006/relationships/image" Target="../media/image18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11" Type="http://schemas.openxmlformats.org/officeDocument/2006/relationships/image" Target="../media/image17.png"/><Relationship Id="rId5" Type="http://schemas.openxmlformats.org/officeDocument/2006/relationships/image" Target="../media/image11.png"/><Relationship Id="rId10" Type="http://schemas.openxmlformats.org/officeDocument/2006/relationships/image" Target="../media/image16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LO: to understand who Carl Linnaeus is and to classify plants and animals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0928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Success criteria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To know who Carl Linnaeus is and understand his importance to science</a:t>
            </a:r>
          </a:p>
          <a:p>
            <a:r>
              <a:rPr lang="en-GB" dirty="0" smtClean="0"/>
              <a:t>We will be able to classify plants and animals </a:t>
            </a:r>
          </a:p>
          <a:p>
            <a:r>
              <a:rPr lang="en-GB" dirty="0" smtClean="0"/>
              <a:t>Understand how we classify plants and animals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53398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Who is Carl Linnaeus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Watch this video on to learn more about Carl Linnaeus </a:t>
            </a:r>
          </a:p>
          <a:p>
            <a:r>
              <a:rPr lang="en-GB" dirty="0">
                <a:hlinkClick r:id="rId2"/>
              </a:rPr>
              <a:t>http://</a:t>
            </a:r>
            <a:r>
              <a:rPr lang="en-GB" dirty="0" smtClean="0">
                <a:hlinkClick r:id="rId2"/>
              </a:rPr>
              <a:t>ed.ted.com/on/90vRVJZ6</a:t>
            </a:r>
            <a:r>
              <a:rPr lang="en-GB" dirty="0" smtClean="0"/>
              <a:t> </a:t>
            </a:r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68324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Carl Linnaeus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A Swedish scientist that created the </a:t>
            </a:r>
            <a:r>
              <a:rPr lang="en-GB" dirty="0" err="1"/>
              <a:t>S</a:t>
            </a:r>
            <a:r>
              <a:rPr lang="en-GB" dirty="0" err="1" smtClean="0"/>
              <a:t>ystema</a:t>
            </a:r>
            <a:r>
              <a:rPr lang="en-GB" dirty="0" smtClean="0"/>
              <a:t> </a:t>
            </a:r>
            <a:r>
              <a:rPr lang="en-GB" dirty="0" err="1" smtClean="0"/>
              <a:t>Naturae</a:t>
            </a:r>
            <a:r>
              <a:rPr lang="en-GB" dirty="0" smtClean="0"/>
              <a:t>.</a:t>
            </a:r>
          </a:p>
          <a:p>
            <a:r>
              <a:rPr lang="en-GB" dirty="0" smtClean="0"/>
              <a:t>This book looks at ways in which we can pick out key characteristics and then begin to sort them into different groups.</a:t>
            </a:r>
          </a:p>
          <a:p>
            <a:r>
              <a:rPr lang="en-GB" dirty="0" smtClean="0"/>
              <a:t>We call this </a:t>
            </a:r>
            <a:r>
              <a:rPr lang="en-GB" b="1" dirty="0" smtClean="0"/>
              <a:t>classification</a:t>
            </a:r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58511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Kingdoms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Kingdom: Most scientists now list 5 </a:t>
            </a:r>
            <a:r>
              <a:rPr lang="en-GB" dirty="0" smtClean="0"/>
              <a:t>kingdoms</a:t>
            </a:r>
          </a:p>
          <a:p>
            <a:r>
              <a:rPr lang="en-GB" dirty="0" smtClean="0"/>
              <a:t>Animal</a:t>
            </a:r>
            <a:r>
              <a:rPr lang="en-GB" dirty="0"/>
              <a:t>, </a:t>
            </a:r>
            <a:endParaRPr lang="en-GB" dirty="0" smtClean="0"/>
          </a:p>
          <a:p>
            <a:r>
              <a:rPr lang="en-GB" dirty="0" smtClean="0"/>
              <a:t>Plant</a:t>
            </a:r>
            <a:r>
              <a:rPr lang="en-GB" dirty="0"/>
              <a:t>, </a:t>
            </a:r>
            <a:endParaRPr lang="en-GB" dirty="0" smtClean="0"/>
          </a:p>
          <a:p>
            <a:r>
              <a:rPr lang="en-GB" dirty="0" err="1" smtClean="0"/>
              <a:t>Protists</a:t>
            </a:r>
            <a:r>
              <a:rPr lang="en-GB" dirty="0" smtClean="0"/>
              <a:t> </a:t>
            </a:r>
            <a:r>
              <a:rPr lang="en-GB" dirty="0"/>
              <a:t>(amoebas and such), </a:t>
            </a:r>
            <a:endParaRPr lang="en-GB" dirty="0" smtClean="0"/>
          </a:p>
          <a:p>
            <a:r>
              <a:rPr lang="en-GB" dirty="0" smtClean="0"/>
              <a:t>Fungi </a:t>
            </a:r>
            <a:r>
              <a:rPr lang="en-GB" dirty="0"/>
              <a:t>and </a:t>
            </a:r>
            <a:endParaRPr lang="en-GB" dirty="0" smtClean="0"/>
          </a:p>
          <a:p>
            <a:r>
              <a:rPr lang="en-GB" dirty="0" err="1" smtClean="0"/>
              <a:t>Montera</a:t>
            </a:r>
            <a:r>
              <a:rPr lang="en-GB" dirty="0" smtClean="0"/>
              <a:t> </a:t>
            </a:r>
            <a:r>
              <a:rPr lang="en-GB" dirty="0"/>
              <a:t>(bacteria).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5772728" y="1167679"/>
            <a:ext cx="4267200" cy="4467225"/>
            <a:chOff x="2650837" y="1056842"/>
            <a:chExt cx="4267200" cy="4467225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 rot="10800000">
              <a:off x="2650837" y="1056842"/>
              <a:ext cx="4267200" cy="4467225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2807855" y="1376218"/>
              <a:ext cx="3713018" cy="508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bg1"/>
                </a:solidFill>
              </a:endParaRPr>
            </a:p>
          </p:txBody>
        </p:sp>
      </p:grpSp>
      <p:sp>
        <p:nvSpPr>
          <p:cNvPr id="14" name="Freeform 13"/>
          <p:cNvSpPr/>
          <p:nvPr/>
        </p:nvSpPr>
        <p:spPr>
          <a:xfrm>
            <a:off x="6206836" y="2004291"/>
            <a:ext cx="3195782" cy="471054"/>
          </a:xfrm>
          <a:custGeom>
            <a:avLst/>
            <a:gdLst>
              <a:gd name="connsiteX0" fmla="*/ 0 w 3195782"/>
              <a:gd name="connsiteY0" fmla="*/ 18473 h 471054"/>
              <a:gd name="connsiteX1" fmla="*/ 230909 w 3195782"/>
              <a:gd name="connsiteY1" fmla="*/ 471054 h 471054"/>
              <a:gd name="connsiteX2" fmla="*/ 2992582 w 3195782"/>
              <a:gd name="connsiteY2" fmla="*/ 471054 h 471054"/>
              <a:gd name="connsiteX3" fmla="*/ 3195782 w 3195782"/>
              <a:gd name="connsiteY3" fmla="*/ 0 h 471054"/>
              <a:gd name="connsiteX4" fmla="*/ 0 w 3195782"/>
              <a:gd name="connsiteY4" fmla="*/ 18473 h 4710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95782" h="471054">
                <a:moveTo>
                  <a:pt x="0" y="18473"/>
                </a:moveTo>
                <a:lnTo>
                  <a:pt x="230909" y="471054"/>
                </a:lnTo>
                <a:lnTo>
                  <a:pt x="2992582" y="471054"/>
                </a:lnTo>
                <a:lnTo>
                  <a:pt x="3195782" y="0"/>
                </a:lnTo>
                <a:lnTo>
                  <a:pt x="0" y="18473"/>
                </a:ln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9925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Phylum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There are more than 30 Phyla in the</a:t>
            </a:r>
            <a:br>
              <a:rPr lang="en-GB" dirty="0" smtClean="0"/>
            </a:br>
            <a:r>
              <a:rPr lang="en-GB" dirty="0" smtClean="0"/>
              <a:t> animal kingdom and around 10 in the</a:t>
            </a:r>
            <a:br>
              <a:rPr lang="en-GB" dirty="0" smtClean="0"/>
            </a:br>
            <a:r>
              <a:rPr lang="en-GB" dirty="0" smtClean="0"/>
              <a:t> plant kingdom</a:t>
            </a:r>
          </a:p>
          <a:p>
            <a:endParaRPr lang="en-GB" dirty="0"/>
          </a:p>
        </p:txBody>
      </p:sp>
      <p:grpSp>
        <p:nvGrpSpPr>
          <p:cNvPr id="4" name="Group 3"/>
          <p:cNvGrpSpPr/>
          <p:nvPr/>
        </p:nvGrpSpPr>
        <p:grpSpPr>
          <a:xfrm>
            <a:off x="5200073" y="687446"/>
            <a:ext cx="4267200" cy="4467225"/>
            <a:chOff x="2650837" y="1056842"/>
            <a:chExt cx="4267200" cy="4467225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 rot="10800000">
              <a:off x="2650837" y="1056842"/>
              <a:ext cx="4267200" cy="4467225"/>
            </a:xfrm>
            <a:prstGeom prst="rect">
              <a:avLst/>
            </a:prstGeom>
          </p:spPr>
        </p:pic>
        <p:sp>
          <p:nvSpPr>
            <p:cNvPr id="6" name="Rectangle 5"/>
            <p:cNvSpPr/>
            <p:nvPr/>
          </p:nvSpPr>
          <p:spPr>
            <a:xfrm>
              <a:off x="2807855" y="1376218"/>
              <a:ext cx="3713018" cy="508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bg1"/>
                </a:solidFill>
              </a:endParaRPr>
            </a:p>
          </p:txBody>
        </p:sp>
      </p:grpSp>
      <p:sp>
        <p:nvSpPr>
          <p:cNvPr id="7" name="Freeform 6"/>
          <p:cNvSpPr/>
          <p:nvPr/>
        </p:nvSpPr>
        <p:spPr>
          <a:xfrm>
            <a:off x="5874327" y="2013527"/>
            <a:ext cx="2733964" cy="508000"/>
          </a:xfrm>
          <a:custGeom>
            <a:avLst/>
            <a:gdLst>
              <a:gd name="connsiteX0" fmla="*/ 0 w 2733964"/>
              <a:gd name="connsiteY0" fmla="*/ 0 h 508000"/>
              <a:gd name="connsiteX1" fmla="*/ 240146 w 2733964"/>
              <a:gd name="connsiteY1" fmla="*/ 489528 h 508000"/>
              <a:gd name="connsiteX2" fmla="*/ 2512291 w 2733964"/>
              <a:gd name="connsiteY2" fmla="*/ 508000 h 508000"/>
              <a:gd name="connsiteX3" fmla="*/ 2733964 w 2733964"/>
              <a:gd name="connsiteY3" fmla="*/ 0 h 508000"/>
              <a:gd name="connsiteX4" fmla="*/ 0 w 2733964"/>
              <a:gd name="connsiteY4" fmla="*/ 0 h 50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733964" h="508000">
                <a:moveTo>
                  <a:pt x="0" y="0"/>
                </a:moveTo>
                <a:lnTo>
                  <a:pt x="240146" y="489528"/>
                </a:lnTo>
                <a:lnTo>
                  <a:pt x="2512291" y="508000"/>
                </a:lnTo>
                <a:lnTo>
                  <a:pt x="2733964" y="0"/>
                </a:lnTo>
                <a:lnTo>
                  <a:pt x="0" y="0"/>
                </a:ln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4363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Class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Phyla are divided into classes</a:t>
            </a:r>
          </a:p>
          <a:p>
            <a:r>
              <a:rPr lang="en-GB" dirty="0" smtClean="0"/>
              <a:t>Most common classes are:</a:t>
            </a:r>
          </a:p>
          <a:p>
            <a:r>
              <a:rPr lang="en-GB" dirty="0" smtClean="0"/>
              <a:t>Mammals </a:t>
            </a:r>
          </a:p>
          <a:p>
            <a:r>
              <a:rPr lang="en-GB" dirty="0" smtClean="0"/>
              <a:t>Birds</a:t>
            </a:r>
          </a:p>
          <a:p>
            <a:r>
              <a:rPr lang="en-GB" dirty="0" smtClean="0"/>
              <a:t>Fish</a:t>
            </a:r>
          </a:p>
          <a:p>
            <a:r>
              <a:rPr lang="en-GB" dirty="0" smtClean="0"/>
              <a:t>Amphibians</a:t>
            </a:r>
          </a:p>
          <a:p>
            <a:r>
              <a:rPr lang="en-GB" dirty="0" smtClean="0"/>
              <a:t>Reptiles</a:t>
            </a:r>
          </a:p>
          <a:p>
            <a:endParaRPr lang="en-GB" dirty="0"/>
          </a:p>
        </p:txBody>
      </p:sp>
      <p:grpSp>
        <p:nvGrpSpPr>
          <p:cNvPr id="4" name="Group 3"/>
          <p:cNvGrpSpPr/>
          <p:nvPr/>
        </p:nvGrpSpPr>
        <p:grpSpPr>
          <a:xfrm>
            <a:off x="5163128" y="1056842"/>
            <a:ext cx="4267200" cy="4467225"/>
            <a:chOff x="2650837" y="1056842"/>
            <a:chExt cx="4267200" cy="4467225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 rot="10800000">
              <a:off x="2650837" y="1056842"/>
              <a:ext cx="4267200" cy="4467225"/>
            </a:xfrm>
            <a:prstGeom prst="rect">
              <a:avLst/>
            </a:prstGeom>
          </p:spPr>
        </p:pic>
        <p:sp>
          <p:nvSpPr>
            <p:cNvPr id="6" name="Rectangle 5"/>
            <p:cNvSpPr/>
            <p:nvPr/>
          </p:nvSpPr>
          <p:spPr>
            <a:xfrm>
              <a:off x="2807855" y="1376218"/>
              <a:ext cx="3713018" cy="508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bg1"/>
                </a:solidFill>
              </a:endParaRPr>
            </a:p>
          </p:txBody>
        </p:sp>
      </p:grpSp>
      <p:sp>
        <p:nvSpPr>
          <p:cNvPr id="7" name="Freeform 6"/>
          <p:cNvSpPr/>
          <p:nvPr/>
        </p:nvSpPr>
        <p:spPr>
          <a:xfrm>
            <a:off x="6068291" y="2863273"/>
            <a:ext cx="2272145" cy="508000"/>
          </a:xfrm>
          <a:custGeom>
            <a:avLst/>
            <a:gdLst>
              <a:gd name="connsiteX0" fmla="*/ 0 w 2272145"/>
              <a:gd name="connsiteY0" fmla="*/ 27709 h 508000"/>
              <a:gd name="connsiteX1" fmla="*/ 221673 w 2272145"/>
              <a:gd name="connsiteY1" fmla="*/ 508000 h 508000"/>
              <a:gd name="connsiteX2" fmla="*/ 2050473 w 2272145"/>
              <a:gd name="connsiteY2" fmla="*/ 498763 h 508000"/>
              <a:gd name="connsiteX3" fmla="*/ 2272145 w 2272145"/>
              <a:gd name="connsiteY3" fmla="*/ 0 h 508000"/>
              <a:gd name="connsiteX4" fmla="*/ 0 w 2272145"/>
              <a:gd name="connsiteY4" fmla="*/ 27709 h 50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72145" h="508000">
                <a:moveTo>
                  <a:pt x="0" y="27709"/>
                </a:moveTo>
                <a:lnTo>
                  <a:pt x="221673" y="508000"/>
                </a:lnTo>
                <a:lnTo>
                  <a:pt x="2050473" y="498763"/>
                </a:lnTo>
                <a:lnTo>
                  <a:pt x="2272145" y="0"/>
                </a:lnTo>
                <a:lnTo>
                  <a:pt x="0" y="27709"/>
                </a:ln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2602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Order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This is where the living things we are </a:t>
            </a:r>
            <a:br>
              <a:rPr lang="en-GB" dirty="0" smtClean="0"/>
            </a:br>
            <a:r>
              <a:rPr lang="en-GB" dirty="0" smtClean="0"/>
              <a:t>classifying begin to filter out into smaller</a:t>
            </a:r>
            <a:br>
              <a:rPr lang="en-GB" dirty="0" smtClean="0"/>
            </a:br>
            <a:r>
              <a:rPr lang="en-GB" dirty="0" smtClean="0"/>
              <a:t> groups, you as scientists have to group</a:t>
            </a:r>
            <a:br>
              <a:rPr lang="en-GB" dirty="0" smtClean="0"/>
            </a:br>
            <a:r>
              <a:rPr lang="en-GB" dirty="0" smtClean="0"/>
              <a:t> the living things by their characteristics</a:t>
            </a:r>
            <a:endParaRPr lang="en-GB" dirty="0"/>
          </a:p>
        </p:txBody>
      </p:sp>
      <p:grpSp>
        <p:nvGrpSpPr>
          <p:cNvPr id="4" name="Group 3"/>
          <p:cNvGrpSpPr/>
          <p:nvPr/>
        </p:nvGrpSpPr>
        <p:grpSpPr>
          <a:xfrm>
            <a:off x="5218546" y="1176914"/>
            <a:ext cx="4267200" cy="4467225"/>
            <a:chOff x="2650837" y="1056842"/>
            <a:chExt cx="4267200" cy="4467225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 rot="10800000">
              <a:off x="2650837" y="1056842"/>
              <a:ext cx="4267200" cy="4467225"/>
            </a:xfrm>
            <a:prstGeom prst="rect">
              <a:avLst/>
            </a:prstGeom>
          </p:spPr>
        </p:pic>
        <p:sp>
          <p:nvSpPr>
            <p:cNvPr id="6" name="Rectangle 5"/>
            <p:cNvSpPr/>
            <p:nvPr/>
          </p:nvSpPr>
          <p:spPr>
            <a:xfrm>
              <a:off x="2807855" y="1376218"/>
              <a:ext cx="3713018" cy="508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bg1"/>
                </a:solidFill>
              </a:endParaRPr>
            </a:p>
          </p:txBody>
        </p:sp>
      </p:grpSp>
      <p:sp>
        <p:nvSpPr>
          <p:cNvPr id="7" name="Freeform 6"/>
          <p:cNvSpPr/>
          <p:nvPr/>
        </p:nvSpPr>
        <p:spPr>
          <a:xfrm>
            <a:off x="6345382" y="3482109"/>
            <a:ext cx="1819563" cy="498764"/>
          </a:xfrm>
          <a:custGeom>
            <a:avLst/>
            <a:gdLst>
              <a:gd name="connsiteX0" fmla="*/ 0 w 1819563"/>
              <a:gd name="connsiteY0" fmla="*/ 9236 h 498764"/>
              <a:gd name="connsiteX1" fmla="*/ 221673 w 1819563"/>
              <a:gd name="connsiteY1" fmla="*/ 498764 h 498764"/>
              <a:gd name="connsiteX2" fmla="*/ 1625600 w 1819563"/>
              <a:gd name="connsiteY2" fmla="*/ 498764 h 498764"/>
              <a:gd name="connsiteX3" fmla="*/ 1819563 w 1819563"/>
              <a:gd name="connsiteY3" fmla="*/ 0 h 498764"/>
              <a:gd name="connsiteX4" fmla="*/ 0 w 1819563"/>
              <a:gd name="connsiteY4" fmla="*/ 9236 h 4987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19563" h="498764">
                <a:moveTo>
                  <a:pt x="0" y="9236"/>
                </a:moveTo>
                <a:lnTo>
                  <a:pt x="221673" y="498764"/>
                </a:lnTo>
                <a:lnTo>
                  <a:pt x="1625600" y="498764"/>
                </a:lnTo>
                <a:lnTo>
                  <a:pt x="1819563" y="0"/>
                </a:lnTo>
                <a:lnTo>
                  <a:pt x="0" y="9236"/>
                </a:ln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7024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Family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This is where we further break down</a:t>
            </a:r>
            <a:br>
              <a:rPr lang="en-GB" dirty="0" smtClean="0"/>
            </a:br>
            <a:r>
              <a:rPr lang="en-GB" dirty="0" smtClean="0"/>
              <a:t> our living things into smaller groups</a:t>
            </a:r>
            <a:endParaRPr lang="en-GB" dirty="0"/>
          </a:p>
        </p:txBody>
      </p:sp>
      <p:grpSp>
        <p:nvGrpSpPr>
          <p:cNvPr id="4" name="Group 3"/>
          <p:cNvGrpSpPr/>
          <p:nvPr/>
        </p:nvGrpSpPr>
        <p:grpSpPr>
          <a:xfrm>
            <a:off x="5200073" y="1139969"/>
            <a:ext cx="4267200" cy="4467225"/>
            <a:chOff x="2650837" y="1056842"/>
            <a:chExt cx="4267200" cy="4467225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 rot="10800000">
              <a:off x="2650837" y="1056842"/>
              <a:ext cx="4267200" cy="4467225"/>
            </a:xfrm>
            <a:prstGeom prst="rect">
              <a:avLst/>
            </a:prstGeom>
          </p:spPr>
        </p:pic>
        <p:sp>
          <p:nvSpPr>
            <p:cNvPr id="6" name="Rectangle 5"/>
            <p:cNvSpPr/>
            <p:nvPr/>
          </p:nvSpPr>
          <p:spPr>
            <a:xfrm>
              <a:off x="2807855" y="1376218"/>
              <a:ext cx="3713018" cy="508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bg1"/>
                </a:solidFill>
              </a:endParaRPr>
            </a:p>
          </p:txBody>
        </p:sp>
      </p:grpSp>
      <p:sp>
        <p:nvSpPr>
          <p:cNvPr id="7" name="Freeform 6"/>
          <p:cNvSpPr/>
          <p:nvPr/>
        </p:nvSpPr>
        <p:spPr>
          <a:xfrm>
            <a:off x="6539345" y="3943927"/>
            <a:ext cx="1376219" cy="489528"/>
          </a:xfrm>
          <a:custGeom>
            <a:avLst/>
            <a:gdLst>
              <a:gd name="connsiteX0" fmla="*/ 0 w 1376219"/>
              <a:gd name="connsiteY0" fmla="*/ 0 h 489528"/>
              <a:gd name="connsiteX1" fmla="*/ 240146 w 1376219"/>
              <a:gd name="connsiteY1" fmla="*/ 489528 h 489528"/>
              <a:gd name="connsiteX2" fmla="*/ 1154546 w 1376219"/>
              <a:gd name="connsiteY2" fmla="*/ 489528 h 489528"/>
              <a:gd name="connsiteX3" fmla="*/ 1376219 w 1376219"/>
              <a:gd name="connsiteY3" fmla="*/ 0 h 489528"/>
              <a:gd name="connsiteX4" fmla="*/ 0 w 1376219"/>
              <a:gd name="connsiteY4" fmla="*/ 0 h 4895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76219" h="489528">
                <a:moveTo>
                  <a:pt x="0" y="0"/>
                </a:moveTo>
                <a:lnTo>
                  <a:pt x="240146" y="489528"/>
                </a:lnTo>
                <a:lnTo>
                  <a:pt x="1154546" y="489528"/>
                </a:lnTo>
                <a:lnTo>
                  <a:pt x="1376219" y="0"/>
                </a:lnTo>
                <a:lnTo>
                  <a:pt x="0" y="0"/>
                </a:ln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9596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Genus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Two </a:t>
            </a:r>
            <a:r>
              <a:rPr lang="en-GB" dirty="0"/>
              <a:t>or more species that share 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unique </a:t>
            </a:r>
            <a:r>
              <a:rPr lang="en-GB" dirty="0"/>
              <a:t>body structures or other 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characteristics </a:t>
            </a:r>
            <a:r>
              <a:rPr lang="en-GB" dirty="0"/>
              <a:t>are considered to </a:t>
            </a:r>
            <a:r>
              <a:rPr lang="en-GB" dirty="0" smtClean="0"/>
              <a:t>be</a:t>
            </a:r>
            <a:br>
              <a:rPr lang="en-GB" dirty="0" smtClean="0"/>
            </a:br>
            <a:r>
              <a:rPr lang="en-GB" dirty="0" smtClean="0"/>
              <a:t>closely </a:t>
            </a:r>
            <a:r>
              <a:rPr lang="en-GB" dirty="0"/>
              <a:t>related and are placed 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together </a:t>
            </a:r>
            <a:r>
              <a:rPr lang="en-GB" dirty="0"/>
              <a:t>in a genus. Sometimes a 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genus </a:t>
            </a:r>
            <a:r>
              <a:rPr lang="en-GB" dirty="0"/>
              <a:t>might include only a single 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species </a:t>
            </a:r>
            <a:r>
              <a:rPr lang="en-GB" dirty="0"/>
              <a:t>if there is nothing else in the 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world </a:t>
            </a:r>
            <a:r>
              <a:rPr lang="en-GB" dirty="0"/>
              <a:t>that has similarities with it. 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The </a:t>
            </a:r>
            <a:r>
              <a:rPr lang="en-GB" dirty="0"/>
              <a:t>genus is the first part of the 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scientific </a:t>
            </a:r>
            <a:r>
              <a:rPr lang="en-GB" dirty="0"/>
              <a:t>name of a species. The 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genus </a:t>
            </a:r>
            <a:r>
              <a:rPr lang="en-GB" dirty="0"/>
              <a:t>is always spelled with a capital letter and in italics. 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4975668" y="1075315"/>
            <a:ext cx="4267200" cy="4467225"/>
            <a:chOff x="2650837" y="1056842"/>
            <a:chExt cx="4267200" cy="4467225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 rot="10800000">
              <a:off x="2650837" y="1056842"/>
              <a:ext cx="4267200" cy="4467225"/>
            </a:xfrm>
            <a:prstGeom prst="rect">
              <a:avLst/>
            </a:prstGeom>
          </p:spPr>
        </p:pic>
        <p:sp>
          <p:nvSpPr>
            <p:cNvPr id="6" name="Rectangle 5"/>
            <p:cNvSpPr/>
            <p:nvPr/>
          </p:nvSpPr>
          <p:spPr>
            <a:xfrm>
              <a:off x="2807855" y="1376218"/>
              <a:ext cx="3713018" cy="508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bg1"/>
                </a:solidFill>
              </a:endParaRPr>
            </a:p>
          </p:txBody>
        </p:sp>
      </p:grpSp>
      <p:sp>
        <p:nvSpPr>
          <p:cNvPr id="7" name="Freeform 6"/>
          <p:cNvSpPr/>
          <p:nvPr/>
        </p:nvSpPr>
        <p:spPr>
          <a:xfrm>
            <a:off x="6567055" y="4359564"/>
            <a:ext cx="905163" cy="508000"/>
          </a:xfrm>
          <a:custGeom>
            <a:avLst/>
            <a:gdLst>
              <a:gd name="connsiteX0" fmla="*/ 0 w 905163"/>
              <a:gd name="connsiteY0" fmla="*/ 18472 h 508000"/>
              <a:gd name="connsiteX1" fmla="*/ 212436 w 905163"/>
              <a:gd name="connsiteY1" fmla="*/ 498763 h 508000"/>
              <a:gd name="connsiteX2" fmla="*/ 683490 w 905163"/>
              <a:gd name="connsiteY2" fmla="*/ 508000 h 508000"/>
              <a:gd name="connsiteX3" fmla="*/ 905163 w 905163"/>
              <a:gd name="connsiteY3" fmla="*/ 0 h 508000"/>
              <a:gd name="connsiteX4" fmla="*/ 0 w 905163"/>
              <a:gd name="connsiteY4" fmla="*/ 18472 h 50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05163" h="508000">
                <a:moveTo>
                  <a:pt x="0" y="18472"/>
                </a:moveTo>
                <a:lnTo>
                  <a:pt x="212436" y="498763"/>
                </a:lnTo>
                <a:lnTo>
                  <a:pt x="683490" y="508000"/>
                </a:lnTo>
                <a:lnTo>
                  <a:pt x="905163" y="0"/>
                </a:lnTo>
                <a:lnTo>
                  <a:pt x="0" y="18472"/>
                </a:ln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5852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Species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Species are where a group of </a:t>
            </a:r>
            <a:br>
              <a:rPr lang="en-GB" dirty="0" smtClean="0"/>
            </a:br>
            <a:r>
              <a:rPr lang="en-GB" dirty="0" smtClean="0"/>
              <a:t>individuals will breed with each other </a:t>
            </a:r>
            <a:br>
              <a:rPr lang="en-GB" dirty="0" smtClean="0"/>
            </a:br>
            <a:r>
              <a:rPr lang="en-GB" dirty="0" smtClean="0"/>
              <a:t>to create fertile offspring </a:t>
            </a:r>
          </a:p>
          <a:p>
            <a:r>
              <a:rPr lang="en-GB" dirty="0" smtClean="0"/>
              <a:t>Sometimes different species can breed </a:t>
            </a:r>
            <a:br>
              <a:rPr lang="en-GB" dirty="0" smtClean="0"/>
            </a:br>
            <a:r>
              <a:rPr lang="en-GB" dirty="0" smtClean="0"/>
              <a:t>but the offspring they create will be </a:t>
            </a:r>
            <a:br>
              <a:rPr lang="en-GB" dirty="0" smtClean="0"/>
            </a:br>
            <a:r>
              <a:rPr lang="en-GB" dirty="0" smtClean="0"/>
              <a:t>infertile. An example of this are when </a:t>
            </a:r>
            <a:br>
              <a:rPr lang="en-GB" dirty="0" smtClean="0"/>
            </a:br>
            <a:r>
              <a:rPr lang="en-GB" dirty="0" smtClean="0"/>
              <a:t>a donkey and horse breed they will </a:t>
            </a:r>
            <a:br>
              <a:rPr lang="en-GB" dirty="0" smtClean="0"/>
            </a:br>
            <a:r>
              <a:rPr lang="en-GB" dirty="0" smtClean="0"/>
              <a:t>have a mule for offspring, mules are </a:t>
            </a:r>
            <a:br>
              <a:rPr lang="en-GB" dirty="0" smtClean="0"/>
            </a:br>
            <a:r>
              <a:rPr lang="en-GB" dirty="0" smtClean="0"/>
              <a:t>not fertile which means they can’t </a:t>
            </a:r>
            <a:br>
              <a:rPr lang="en-GB" dirty="0" smtClean="0"/>
            </a:br>
            <a:r>
              <a:rPr lang="en-GB" dirty="0" smtClean="0"/>
              <a:t>have offspring of their own.</a:t>
            </a:r>
            <a:endParaRPr lang="en-GB" dirty="0"/>
          </a:p>
        </p:txBody>
      </p:sp>
      <p:grpSp>
        <p:nvGrpSpPr>
          <p:cNvPr id="4" name="Group 3"/>
          <p:cNvGrpSpPr/>
          <p:nvPr/>
        </p:nvGrpSpPr>
        <p:grpSpPr>
          <a:xfrm>
            <a:off x="5163128" y="1186151"/>
            <a:ext cx="4267200" cy="4467225"/>
            <a:chOff x="2650837" y="1056842"/>
            <a:chExt cx="4267200" cy="4467225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 rot="10800000">
              <a:off x="2650837" y="1056842"/>
              <a:ext cx="4267200" cy="4467225"/>
            </a:xfrm>
            <a:prstGeom prst="rect">
              <a:avLst/>
            </a:prstGeom>
          </p:spPr>
        </p:pic>
        <p:sp>
          <p:nvSpPr>
            <p:cNvPr id="6" name="Rectangle 5"/>
            <p:cNvSpPr/>
            <p:nvPr/>
          </p:nvSpPr>
          <p:spPr>
            <a:xfrm>
              <a:off x="2807855" y="1376218"/>
              <a:ext cx="3713018" cy="508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bg1"/>
                </a:solidFill>
              </a:endParaRPr>
            </a:p>
          </p:txBody>
        </p:sp>
      </p:grpSp>
      <p:sp>
        <p:nvSpPr>
          <p:cNvPr id="7" name="Freeform 6"/>
          <p:cNvSpPr/>
          <p:nvPr/>
        </p:nvSpPr>
        <p:spPr>
          <a:xfrm>
            <a:off x="6973455" y="4978400"/>
            <a:ext cx="443345" cy="461818"/>
          </a:xfrm>
          <a:custGeom>
            <a:avLst/>
            <a:gdLst>
              <a:gd name="connsiteX0" fmla="*/ 0 w 443345"/>
              <a:gd name="connsiteY0" fmla="*/ 9236 h 461818"/>
              <a:gd name="connsiteX1" fmla="*/ 230909 w 443345"/>
              <a:gd name="connsiteY1" fmla="*/ 461818 h 461818"/>
              <a:gd name="connsiteX2" fmla="*/ 443345 w 443345"/>
              <a:gd name="connsiteY2" fmla="*/ 0 h 461818"/>
              <a:gd name="connsiteX3" fmla="*/ 0 w 443345"/>
              <a:gd name="connsiteY3" fmla="*/ 9236 h 4618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43345" h="461818">
                <a:moveTo>
                  <a:pt x="0" y="9236"/>
                </a:moveTo>
                <a:lnTo>
                  <a:pt x="230909" y="461818"/>
                </a:lnTo>
                <a:lnTo>
                  <a:pt x="443345" y="0"/>
                </a:lnTo>
                <a:lnTo>
                  <a:pt x="0" y="9236"/>
                </a:ln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1045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 good place to start! (animals)</a:t>
            </a:r>
            <a:endParaRPr lang="en-GB" dirty="0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53948" y="1930400"/>
            <a:ext cx="7496175" cy="3705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4505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21850" y="147059"/>
            <a:ext cx="1485900" cy="172402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13873" y="220662"/>
            <a:ext cx="1909618" cy="129116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75570" y="147059"/>
            <a:ext cx="1981200" cy="1362075"/>
          </a:xfrm>
          <a:prstGeom prst="rect">
            <a:avLst/>
          </a:prstGeom>
        </p:spPr>
      </p:pic>
      <p:cxnSp>
        <p:nvCxnSpPr>
          <p:cNvPr id="17" name="Elbow Connector 16"/>
          <p:cNvCxnSpPr>
            <a:stCxn id="13" idx="2"/>
            <a:endCxn id="22" idx="0"/>
          </p:cNvCxnSpPr>
          <p:nvPr/>
        </p:nvCxnSpPr>
        <p:spPr>
          <a:xfrm rot="5400000">
            <a:off x="1430745" y="2034571"/>
            <a:ext cx="1360685" cy="315191"/>
          </a:xfrm>
          <a:prstGeom prst="bentConnector3">
            <a:avLst>
              <a:gd name="adj1" fmla="val 50000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Elbow Connector 18"/>
          <p:cNvCxnSpPr>
            <a:stCxn id="14" idx="2"/>
            <a:endCxn id="22" idx="3"/>
          </p:cNvCxnSpPr>
          <p:nvPr/>
        </p:nvCxnSpPr>
        <p:spPr>
          <a:xfrm rot="5400000">
            <a:off x="3239871" y="1086355"/>
            <a:ext cx="1603521" cy="2449079"/>
          </a:xfrm>
          <a:prstGeom prst="bentConnector2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Rectangle 21"/>
          <p:cNvSpPr/>
          <p:nvPr/>
        </p:nvSpPr>
        <p:spPr>
          <a:xfrm>
            <a:off x="1089891" y="2872509"/>
            <a:ext cx="1727200" cy="48029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Animals</a:t>
            </a:r>
            <a:endParaRPr lang="en-GB" dirty="0"/>
          </a:p>
        </p:txBody>
      </p:sp>
      <p:sp>
        <p:nvSpPr>
          <p:cNvPr id="23" name="Rectangle 22"/>
          <p:cNvSpPr/>
          <p:nvPr/>
        </p:nvSpPr>
        <p:spPr>
          <a:xfrm>
            <a:off x="8363527" y="2872509"/>
            <a:ext cx="1727200" cy="48029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Fungi</a:t>
            </a:r>
            <a:endParaRPr lang="en-GB" dirty="0"/>
          </a:p>
        </p:txBody>
      </p:sp>
      <p:cxnSp>
        <p:nvCxnSpPr>
          <p:cNvPr id="25" name="Elbow Connector 24"/>
          <p:cNvCxnSpPr>
            <a:stCxn id="12" idx="2"/>
            <a:endCxn id="23" idx="0"/>
          </p:cNvCxnSpPr>
          <p:nvPr/>
        </p:nvCxnSpPr>
        <p:spPr>
          <a:xfrm rot="5400000">
            <a:off x="9345252" y="1752960"/>
            <a:ext cx="1001425" cy="1237673"/>
          </a:xfrm>
          <a:prstGeom prst="bentConnector3">
            <a:avLst>
              <a:gd name="adj1" fmla="val 50000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" name="Picture 2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22234" y="128008"/>
            <a:ext cx="1914525" cy="1400175"/>
          </a:xfrm>
          <a:prstGeom prst="rect">
            <a:avLst/>
          </a:prstGeom>
        </p:spPr>
      </p:pic>
      <p:cxnSp>
        <p:nvCxnSpPr>
          <p:cNvPr id="32" name="Elbow Connector 31"/>
          <p:cNvCxnSpPr>
            <a:stCxn id="30" idx="2"/>
          </p:cNvCxnSpPr>
          <p:nvPr/>
        </p:nvCxnSpPr>
        <p:spPr>
          <a:xfrm rot="5400000">
            <a:off x="4522931" y="-177657"/>
            <a:ext cx="1750726" cy="5162406"/>
          </a:xfrm>
          <a:prstGeom prst="bentConnector2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3" name="Picture 3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8682" y="3977654"/>
            <a:ext cx="1909618" cy="1291162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84970" y="3998046"/>
            <a:ext cx="1981200" cy="1362075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03875" y="3934544"/>
            <a:ext cx="1914525" cy="1400175"/>
          </a:xfrm>
          <a:prstGeom prst="rect">
            <a:avLst/>
          </a:prstGeom>
        </p:spPr>
      </p:pic>
      <p:cxnSp>
        <p:nvCxnSpPr>
          <p:cNvPr id="37" name="Elbow Connector 36"/>
          <p:cNvCxnSpPr>
            <a:stCxn id="22" idx="2"/>
            <a:endCxn id="33" idx="0"/>
          </p:cNvCxnSpPr>
          <p:nvPr/>
        </p:nvCxnSpPr>
        <p:spPr>
          <a:xfrm rot="5400000">
            <a:off x="1641064" y="3665227"/>
            <a:ext cx="624854" cy="12700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Elbow Connector 38"/>
          <p:cNvCxnSpPr>
            <a:stCxn id="22" idx="2"/>
            <a:endCxn id="34" idx="0"/>
          </p:cNvCxnSpPr>
          <p:nvPr/>
        </p:nvCxnSpPr>
        <p:spPr>
          <a:xfrm rot="16200000" flipH="1">
            <a:off x="2791907" y="2514383"/>
            <a:ext cx="645246" cy="2322079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Elbow Connector 40"/>
          <p:cNvCxnSpPr>
            <a:stCxn id="22" idx="2"/>
            <a:endCxn id="35" idx="0"/>
          </p:cNvCxnSpPr>
          <p:nvPr/>
        </p:nvCxnSpPr>
        <p:spPr>
          <a:xfrm rot="16200000" flipH="1">
            <a:off x="3966442" y="1339848"/>
            <a:ext cx="581744" cy="4607647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Rectangle 41"/>
          <p:cNvSpPr/>
          <p:nvPr/>
        </p:nvSpPr>
        <p:spPr>
          <a:xfrm>
            <a:off x="2250930" y="5924265"/>
            <a:ext cx="1727200" cy="48029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M</a:t>
            </a:r>
            <a:r>
              <a:rPr lang="en-GB" dirty="0" smtClean="0"/>
              <a:t>ammals</a:t>
            </a:r>
            <a:endParaRPr lang="en-GB" dirty="0"/>
          </a:p>
        </p:txBody>
      </p:sp>
      <p:sp>
        <p:nvSpPr>
          <p:cNvPr id="43" name="Rectangle 42"/>
          <p:cNvSpPr/>
          <p:nvPr/>
        </p:nvSpPr>
        <p:spPr>
          <a:xfrm>
            <a:off x="5103091" y="5914350"/>
            <a:ext cx="1727200" cy="48029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Birds</a:t>
            </a:r>
            <a:endParaRPr lang="en-GB" dirty="0"/>
          </a:p>
        </p:txBody>
      </p:sp>
      <p:cxnSp>
        <p:nvCxnSpPr>
          <p:cNvPr id="45" name="Elbow Connector 44"/>
          <p:cNvCxnSpPr>
            <a:stCxn id="33" idx="2"/>
            <a:endCxn id="42" idx="0"/>
          </p:cNvCxnSpPr>
          <p:nvPr/>
        </p:nvCxnSpPr>
        <p:spPr>
          <a:xfrm rot="16200000" flipH="1">
            <a:off x="2206286" y="5016020"/>
            <a:ext cx="655449" cy="1161039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Elbow Connector 46"/>
          <p:cNvCxnSpPr>
            <a:stCxn id="34" idx="2"/>
            <a:endCxn id="42" idx="0"/>
          </p:cNvCxnSpPr>
          <p:nvPr/>
        </p:nvCxnSpPr>
        <p:spPr>
          <a:xfrm rot="5400000">
            <a:off x="3412978" y="5061673"/>
            <a:ext cx="564144" cy="1161040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Elbow Connector 48"/>
          <p:cNvCxnSpPr>
            <a:stCxn id="35" idx="2"/>
            <a:endCxn id="43" idx="0"/>
          </p:cNvCxnSpPr>
          <p:nvPr/>
        </p:nvCxnSpPr>
        <p:spPr>
          <a:xfrm rot="5400000">
            <a:off x="5974100" y="5327311"/>
            <a:ext cx="579631" cy="594447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65902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9321" y="238414"/>
            <a:ext cx="7105650" cy="27051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59321" y="3192563"/>
            <a:ext cx="1909618" cy="129116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40752" y="3157106"/>
            <a:ext cx="1981200" cy="1362075"/>
          </a:xfrm>
          <a:prstGeom prst="rect">
            <a:avLst/>
          </a:prstGeom>
        </p:spPr>
      </p:pic>
      <p:cxnSp>
        <p:nvCxnSpPr>
          <p:cNvPr id="6" name="Elbow Connector 5"/>
          <p:cNvCxnSpPr>
            <a:endCxn id="3" idx="0"/>
          </p:cNvCxnSpPr>
          <p:nvPr/>
        </p:nvCxnSpPr>
        <p:spPr>
          <a:xfrm rot="10800000" flipV="1">
            <a:off x="2214131" y="2743199"/>
            <a:ext cx="1175615" cy="449363"/>
          </a:xfrm>
          <a:prstGeom prst="bentConnector2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Elbow Connector 7"/>
          <p:cNvCxnSpPr>
            <a:endCxn id="4" idx="0"/>
          </p:cNvCxnSpPr>
          <p:nvPr/>
        </p:nvCxnSpPr>
        <p:spPr>
          <a:xfrm>
            <a:off x="3380509" y="2752436"/>
            <a:ext cx="1550843" cy="404670"/>
          </a:xfrm>
          <a:prstGeom prst="bentConnector2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ctangle 9"/>
          <p:cNvSpPr/>
          <p:nvPr/>
        </p:nvSpPr>
        <p:spPr>
          <a:xfrm>
            <a:off x="4067752" y="5217391"/>
            <a:ext cx="1727200" cy="48029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Long neck</a:t>
            </a:r>
            <a:endParaRPr lang="en-GB" dirty="0"/>
          </a:p>
        </p:txBody>
      </p:sp>
      <p:sp>
        <p:nvSpPr>
          <p:cNvPr id="11" name="Rectangle 10"/>
          <p:cNvSpPr/>
          <p:nvPr/>
        </p:nvSpPr>
        <p:spPr>
          <a:xfrm>
            <a:off x="1350530" y="5217391"/>
            <a:ext cx="1727200" cy="48029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Does not have a long neck</a:t>
            </a:r>
            <a:endParaRPr lang="en-GB" dirty="0"/>
          </a:p>
        </p:txBody>
      </p:sp>
      <p:cxnSp>
        <p:nvCxnSpPr>
          <p:cNvPr id="13" name="Straight Arrow Connector 12"/>
          <p:cNvCxnSpPr>
            <a:stCxn id="3" idx="2"/>
            <a:endCxn id="11" idx="0"/>
          </p:cNvCxnSpPr>
          <p:nvPr/>
        </p:nvCxnSpPr>
        <p:spPr>
          <a:xfrm>
            <a:off x="2214130" y="4483725"/>
            <a:ext cx="0" cy="73366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>
            <a:stCxn id="4" idx="2"/>
            <a:endCxn id="10" idx="0"/>
          </p:cNvCxnSpPr>
          <p:nvPr/>
        </p:nvCxnSpPr>
        <p:spPr>
          <a:xfrm>
            <a:off x="4931352" y="4519181"/>
            <a:ext cx="0" cy="69821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61475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5214" y="0"/>
            <a:ext cx="3476625" cy="200025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37276" y="149369"/>
            <a:ext cx="4905375" cy="157162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52623" y="1911350"/>
            <a:ext cx="5219700" cy="20193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42651" y="82622"/>
            <a:ext cx="3390900" cy="17335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79888" y="2000250"/>
            <a:ext cx="4410075" cy="15240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63682" y="3648508"/>
            <a:ext cx="5257800" cy="166687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286423" y="4214956"/>
            <a:ext cx="1485900" cy="238125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869710" y="3749097"/>
            <a:ext cx="3629025" cy="146685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79726" y="5172508"/>
            <a:ext cx="2276475" cy="159067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072245" y="5223453"/>
            <a:ext cx="1952625" cy="159067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194733" y="5201082"/>
            <a:ext cx="2038350" cy="156210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666615" y="5125315"/>
            <a:ext cx="1905000" cy="1666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4580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3076</TotalTime>
  <Words>201</Words>
  <Application>Microsoft Office PowerPoint</Application>
  <PresentationFormat>Widescreen</PresentationFormat>
  <Paragraphs>46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Trebuchet MS</vt:lpstr>
      <vt:lpstr>Wingdings 3</vt:lpstr>
      <vt:lpstr>Facet</vt:lpstr>
      <vt:lpstr>LO: to understand who Carl Linnaeus is and to classify plants and animals</vt:lpstr>
      <vt:lpstr>Success criteria</vt:lpstr>
      <vt:lpstr>Who is Carl Linnaeus</vt:lpstr>
      <vt:lpstr>Carl Linnaeus </vt:lpstr>
      <vt:lpstr>Kingdoms</vt:lpstr>
      <vt:lpstr>Phylum</vt:lpstr>
      <vt:lpstr>Class</vt:lpstr>
      <vt:lpstr>Order </vt:lpstr>
      <vt:lpstr>Family</vt:lpstr>
      <vt:lpstr>Genus</vt:lpstr>
      <vt:lpstr>Species</vt:lpstr>
      <vt:lpstr>A good place to start! (animals)</vt:lpstr>
      <vt:lpstr>PowerPoint Presentation</vt:lpstr>
      <vt:lpstr>PowerPoint Presentation</vt:lpstr>
      <vt:lpstr>PowerPoint Presentation</vt:lpstr>
    </vt:vector>
  </TitlesOfParts>
  <Company>First Federation Trust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LO: to classify plants and animals</dc:title>
  <dc:creator>Matt Skinner</dc:creator>
  <cp:lastModifiedBy>Matt Skinner</cp:lastModifiedBy>
  <cp:revision>19</cp:revision>
  <dcterms:created xsi:type="dcterms:W3CDTF">2021-01-15T08:58:59Z</dcterms:created>
  <dcterms:modified xsi:type="dcterms:W3CDTF">2021-01-17T12:15:07Z</dcterms:modified>
</cp:coreProperties>
</file>