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1083" r:id="rId2"/>
    <p:sldId id="1225" r:id="rId3"/>
    <p:sldId id="1183" r:id="rId4"/>
    <p:sldId id="1226" r:id="rId5"/>
    <p:sldId id="1227" r:id="rId6"/>
    <p:sldId id="1228" r:id="rId7"/>
    <p:sldId id="1229" r:id="rId8"/>
    <p:sldId id="1230" r:id="rId9"/>
    <p:sldId id="1211" r:id="rId10"/>
    <p:sldId id="1231" r:id="rId11"/>
    <p:sldId id="1213" r:id="rId12"/>
    <p:sldId id="1233" r:id="rId13"/>
    <p:sldId id="1235" r:id="rId14"/>
    <p:sldId id="1236" r:id="rId15"/>
    <p:sldId id="1214" r:id="rId16"/>
    <p:sldId id="1237" r:id="rId17"/>
    <p:sldId id="1210" r:id="rId18"/>
    <p:sldId id="1238" r:id="rId19"/>
    <p:sldId id="1241" r:id="rId20"/>
    <p:sldId id="1240" r:id="rId21"/>
    <p:sldId id="1131" r:id="rId22"/>
    <p:sldId id="1239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13BD8A"/>
    <a:srgbClr val="000000"/>
    <a:srgbClr val="FADF47"/>
    <a:srgbClr val="388CDA"/>
    <a:srgbClr val="EE7C3E"/>
    <a:srgbClr val="C73A43"/>
    <a:srgbClr val="0CC1D9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765" autoAdjust="0"/>
    <p:restoredTop sz="94660"/>
  </p:normalViewPr>
  <p:slideViewPr>
    <p:cSldViewPr snapToGrid="0">
      <p:cViewPr varScale="1">
        <p:scale>
          <a:sx n="90" d="100"/>
          <a:sy n="90" d="100"/>
        </p:scale>
        <p:origin x="3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february_2019&amp;utm_content=22_02_19_wr_ppt_year6_perimeter+area+volume_sp5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Perimeter,  Area and Volume  Lesson 6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-35226" y="6408064"/>
            <a:ext cx="9179226" cy="5007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/>
            </a:r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Specialist 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66597" y="768298"/>
            <a:ext cx="8936577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be able to calculate the area of a parallelogram</a:t>
            </a: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878137565"/>
              </p:ext>
            </p:extLst>
          </p:nvPr>
        </p:nvGraphicFramePr>
        <p:xfrm>
          <a:off x="6815667" y="1366896"/>
          <a:ext cx="2006600" cy="2621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597038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find the area of a parallelogram and understand why this formula works</a:t>
                      </a:r>
                      <a:r>
                        <a:rPr lang="en-US" sz="1200" b="0" i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have learned about calculating the area of parallelograms when solving open-ended problems. 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07/03/2019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Perimeter,  Area and Volume  Lesson 6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07/03/2019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area of this triangle is 48cm².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Its base and height are both whole numbers of centimetres.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could the triangle’s base and height be?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3FE88458-3DBC-4997-82AC-E118CE6AD1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865355"/>
              </p:ext>
            </p:extLst>
          </p:nvPr>
        </p:nvGraphicFramePr>
        <p:xfrm>
          <a:off x="4091982" y="2923603"/>
          <a:ext cx="2084294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2147">
                  <a:extLst>
                    <a:ext uri="{9D8B030D-6E8A-4147-A177-3AD203B41FA5}">
                      <a16:colId xmlns:a16="http://schemas.microsoft.com/office/drawing/2014/main" val="900398871"/>
                    </a:ext>
                  </a:extLst>
                </a:gridCol>
                <a:gridCol w="1042147">
                  <a:extLst>
                    <a:ext uri="{9D8B030D-6E8A-4147-A177-3AD203B41FA5}">
                      <a16:colId xmlns:a16="http://schemas.microsoft.com/office/drawing/2014/main" val="38018694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8753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8202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4327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40131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4670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17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2908854"/>
                  </a:ext>
                </a:extLst>
              </a:tr>
            </a:tbl>
          </a:graphicData>
        </a:graphic>
      </p:graphicFrame>
      <p:pic>
        <p:nvPicPr>
          <p:cNvPr id="36" name="Picture 35">
            <a:extLst>
              <a:ext uri="{FF2B5EF4-FFF2-40B4-BE49-F238E27FC236}">
                <a16:creationId xmlns:a16="http://schemas.microsoft.com/office/drawing/2014/main" id="{D5EA84A3-CDDF-4D6E-ABC8-CDE1014BC0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89" y="2923603"/>
            <a:ext cx="3251875" cy="1682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294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area of this triangle is 48cm².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Its base and height are both whole numbers of centimetres.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could the triangle’s base and height be?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3FE88458-3DBC-4997-82AC-E118CE6AD1D9}"/>
              </a:ext>
            </a:extLst>
          </p:cNvPr>
          <p:cNvGraphicFramePr>
            <a:graphicFrameLocks noGrp="1"/>
          </p:cNvGraphicFramePr>
          <p:nvPr/>
        </p:nvGraphicFramePr>
        <p:xfrm>
          <a:off x="4091982" y="2923603"/>
          <a:ext cx="2084294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2147">
                  <a:extLst>
                    <a:ext uri="{9D8B030D-6E8A-4147-A177-3AD203B41FA5}">
                      <a16:colId xmlns:a16="http://schemas.microsoft.com/office/drawing/2014/main" val="900398871"/>
                    </a:ext>
                  </a:extLst>
                </a:gridCol>
                <a:gridCol w="1042147">
                  <a:extLst>
                    <a:ext uri="{9D8B030D-6E8A-4147-A177-3AD203B41FA5}">
                      <a16:colId xmlns:a16="http://schemas.microsoft.com/office/drawing/2014/main" val="38018694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8753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1cm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8202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2cm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4327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3cm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40131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4cm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4670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6cm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17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8cm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2908854"/>
                  </a:ext>
                </a:extLst>
              </a:tr>
            </a:tbl>
          </a:graphicData>
        </a:graphic>
      </p:graphicFrame>
      <p:pic>
        <p:nvPicPr>
          <p:cNvPr id="36" name="Picture 35">
            <a:extLst>
              <a:ext uri="{FF2B5EF4-FFF2-40B4-BE49-F238E27FC236}">
                <a16:creationId xmlns:a16="http://schemas.microsoft.com/office/drawing/2014/main" id="{D5EA84A3-CDDF-4D6E-ABC8-CDE1014BC0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89" y="2923603"/>
            <a:ext cx="3251875" cy="1682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480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5695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would you estimate the area of this parallelogram?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BFDB8E3-00DD-4B0A-A3BC-9DB7047E5D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051" t="17262" r="5118" b="17427"/>
          <a:stretch/>
        </p:blipFill>
        <p:spPr>
          <a:xfrm>
            <a:off x="1134267" y="2346974"/>
            <a:ext cx="4325238" cy="252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3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2AC901-481E-45CD-B07F-8E85C2D261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409" t="16938" r="4080" b="17442"/>
          <a:stretch/>
        </p:blipFill>
        <p:spPr>
          <a:xfrm>
            <a:off x="1134268" y="2370177"/>
            <a:ext cx="4325238" cy="251909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56959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would you estimate the area of this parallelogram?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ONE: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Count the number of whole squares.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24 whole squares.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74796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56959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would you estimate the area of this parallelogram?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TWO: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Count the number of nearly-whole squares.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Count these as whole squares.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4 nearly-whole squares.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FD3556-360D-45AA-B29E-1FC3AA358C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78" t="17500" r="5118" b="16387"/>
          <a:stretch/>
        </p:blipFill>
        <p:spPr>
          <a:xfrm>
            <a:off x="1134268" y="2370177"/>
            <a:ext cx="4325238" cy="256623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478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56959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would you estimate the area of this parallelogram?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THREE: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Count the number of squares that are about half.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Count these as half squares.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0 squares that are about half.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FD3556-360D-45AA-B29E-1FC3AA358C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78" t="17500" r="5118" b="16387"/>
          <a:stretch/>
        </p:blipFill>
        <p:spPr>
          <a:xfrm>
            <a:off x="1134268" y="2370177"/>
            <a:ext cx="4325238" cy="256623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922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56959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would you estimate the area of this parallelogram?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FOUR: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Ignore the squares that are covered less than a half.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FD3556-360D-45AA-B29E-1FC3AA358C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78" t="17500" r="5118" b="16387"/>
          <a:stretch/>
        </p:blipFill>
        <p:spPr>
          <a:xfrm>
            <a:off x="1134268" y="2370177"/>
            <a:ext cx="4325238" cy="256623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32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56959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would you estimate the area of this parallelogram?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FIVE: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the number of whole squares (24), the number of nearly-whole squares (4) and the number of almost half squares (0). 24 + 4 + 0 = 28. The estimated area is 28cm</a:t>
            </a:r>
            <a:r>
              <a:rPr lang="as-IN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²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FD3556-360D-45AA-B29E-1FC3AA358C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78" t="17500" r="5118" b="16387"/>
          <a:stretch/>
        </p:blipFill>
        <p:spPr>
          <a:xfrm>
            <a:off x="1134268" y="2370177"/>
            <a:ext cx="4325238" cy="256623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848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Estimate the area of this parallelogram. 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74E1CA-3DC3-4093-9899-396A7F7338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98" t="8213" r="12771" b="19667"/>
          <a:stretch/>
        </p:blipFill>
        <p:spPr>
          <a:xfrm>
            <a:off x="1233954" y="2299955"/>
            <a:ext cx="3687669" cy="2380129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5AE2B58-2797-469B-AEB5-430E1EFF5D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991229"/>
              </p:ext>
            </p:extLst>
          </p:nvPr>
        </p:nvGraphicFramePr>
        <p:xfrm>
          <a:off x="596806" y="4927215"/>
          <a:ext cx="4961964" cy="1285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0491">
                  <a:extLst>
                    <a:ext uri="{9D8B030D-6E8A-4147-A177-3AD203B41FA5}">
                      <a16:colId xmlns:a16="http://schemas.microsoft.com/office/drawing/2014/main" val="900398871"/>
                    </a:ext>
                  </a:extLst>
                </a:gridCol>
                <a:gridCol w="1240491">
                  <a:extLst>
                    <a:ext uri="{9D8B030D-6E8A-4147-A177-3AD203B41FA5}">
                      <a16:colId xmlns:a16="http://schemas.microsoft.com/office/drawing/2014/main" val="3801869486"/>
                    </a:ext>
                  </a:extLst>
                </a:gridCol>
                <a:gridCol w="1240491">
                  <a:extLst>
                    <a:ext uri="{9D8B030D-6E8A-4147-A177-3AD203B41FA5}">
                      <a16:colId xmlns:a16="http://schemas.microsoft.com/office/drawing/2014/main" val="2899276883"/>
                    </a:ext>
                  </a:extLst>
                </a:gridCol>
                <a:gridCol w="1240491">
                  <a:extLst>
                    <a:ext uri="{9D8B030D-6E8A-4147-A177-3AD203B41FA5}">
                      <a16:colId xmlns:a16="http://schemas.microsoft.com/office/drawing/2014/main" val="29878454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Whole squares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Nearly-whole squares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Almost half squares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area (cm²)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8753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8202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80797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Estimate the area of this parallelogram. 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74E1CA-3DC3-4093-9899-396A7F7338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98" t="8213" r="12771" b="19667"/>
          <a:stretch/>
        </p:blipFill>
        <p:spPr>
          <a:xfrm>
            <a:off x="1233954" y="2299955"/>
            <a:ext cx="3687669" cy="2380129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5AE2B58-2797-469B-AEB5-430E1EFF5D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87633"/>
              </p:ext>
            </p:extLst>
          </p:nvPr>
        </p:nvGraphicFramePr>
        <p:xfrm>
          <a:off x="596806" y="4927215"/>
          <a:ext cx="4961964" cy="1285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0491">
                  <a:extLst>
                    <a:ext uri="{9D8B030D-6E8A-4147-A177-3AD203B41FA5}">
                      <a16:colId xmlns:a16="http://schemas.microsoft.com/office/drawing/2014/main" val="900398871"/>
                    </a:ext>
                  </a:extLst>
                </a:gridCol>
                <a:gridCol w="1240491">
                  <a:extLst>
                    <a:ext uri="{9D8B030D-6E8A-4147-A177-3AD203B41FA5}">
                      <a16:colId xmlns:a16="http://schemas.microsoft.com/office/drawing/2014/main" val="3801869486"/>
                    </a:ext>
                  </a:extLst>
                </a:gridCol>
                <a:gridCol w="1240491">
                  <a:extLst>
                    <a:ext uri="{9D8B030D-6E8A-4147-A177-3AD203B41FA5}">
                      <a16:colId xmlns:a16="http://schemas.microsoft.com/office/drawing/2014/main" val="2899276883"/>
                    </a:ext>
                  </a:extLst>
                </a:gridCol>
                <a:gridCol w="1240491">
                  <a:extLst>
                    <a:ext uri="{9D8B030D-6E8A-4147-A177-3AD203B41FA5}">
                      <a16:colId xmlns:a16="http://schemas.microsoft.com/office/drawing/2014/main" val="29878454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Whole squares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Nearly-whole squares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Almost half squares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area (cm²)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8753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820242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7E812980-B00A-4F5C-8D98-7BD5199109B9}"/>
              </a:ext>
            </a:extLst>
          </p:cNvPr>
          <p:cNvSpPr/>
          <p:nvPr/>
        </p:nvSpPr>
        <p:spPr>
          <a:xfrm>
            <a:off x="5916706" y="4927215"/>
            <a:ext cx="2756648" cy="1285239"/>
          </a:xfrm>
          <a:prstGeom prst="rect">
            <a:avLst/>
          </a:prstGeom>
          <a:solidFill>
            <a:srgbClr val="FADF4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</a:t>
            </a:r>
            <a:r>
              <a:rPr lang="en-GB" sz="1400" i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estimate like, compared to this one?</a:t>
            </a:r>
          </a:p>
          <a:p>
            <a:pPr algn="ctr"/>
            <a:endParaRPr lang="en-GB" sz="14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is it the same?</a:t>
            </a: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is it different?</a:t>
            </a:r>
          </a:p>
        </p:txBody>
      </p:sp>
    </p:spTree>
    <p:extLst>
      <p:ext uri="{BB962C8B-B14F-4D97-AF65-F5344CB8AC3E}">
        <p14:creationId xmlns:p14="http://schemas.microsoft.com/office/powerpoint/2010/main" val="26255643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Jordan has two triangles and a square.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 puts them together in different ways to make two different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quadrilaterals.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do you notice?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BCFFC1F-F7C9-4DA5-9397-F491DEC8BE12}"/>
              </a:ext>
            </a:extLst>
          </p:cNvPr>
          <p:cNvSpPr/>
          <p:nvPr/>
        </p:nvSpPr>
        <p:spPr>
          <a:xfrm>
            <a:off x="419325" y="4983470"/>
            <a:ext cx="6990527" cy="1043279"/>
          </a:xfrm>
          <a:prstGeom prst="rect">
            <a:avLst/>
          </a:prstGeom>
          <a:solidFill>
            <a:srgbClr val="FADF4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the two shapes that Jordan makes?</a:t>
            </a: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there anything interesting about them?</a:t>
            </a: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the area of the first shape?</a:t>
            </a:r>
          </a:p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tell what the area of the second shape is without working anything out?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C68421D-569D-42B4-8C8F-9ED1C374DA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6423" y="3527641"/>
            <a:ext cx="2111398" cy="104327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E78C74D-DA12-4950-81E4-A97191F163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102" y="3204760"/>
            <a:ext cx="2215395" cy="136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3200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Jordan has two triangles and a square.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 puts them together in different ways to make two different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quadrilaterals.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do you notice?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two quadrilaterals Jordan makes are a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rectangle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a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parallelogram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As they are made out of the same shapes, we know that they have the same area.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rectangle has an area of 12 x 5 = 70cm². So, the parallelogram must also have an area of 70cm².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41A6DC-9F1E-425F-BC35-63DD8B9CF7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6423" y="3527641"/>
            <a:ext cx="2111398" cy="10432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8E96C5E-090B-4FC5-A8C8-05276D9CB3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102" y="3204760"/>
            <a:ext cx="2215395" cy="136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7070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Cut a square out of paper and a rectangle with the same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height. Make sure that the height of your square and the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width of your rectangle are both whole numbers of squares.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b) Cut the rectangle across its diagonal so that you make two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identical triangles with a height equal to the square.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your shapes to make a large rectangle. What is its area?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Now rearrange them to make a parallelogram. What is its area?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3265C7-0099-4B28-986B-3C2F95A04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68" y="3429002"/>
            <a:ext cx="1067043" cy="10670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EC08800-B46F-4DAC-9670-90084FE5D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038" y="3429001"/>
            <a:ext cx="558927" cy="10670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A28021-85F6-43FB-AB84-DD5DB78C85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9170" y="3221635"/>
            <a:ext cx="800282" cy="15624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08097F-1F11-469F-B5B7-D00FC35AD4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3429000"/>
            <a:ext cx="1994354" cy="10670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8321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Cut a square out of paper and a rectangle with the same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height. Make sure that the height of your square and the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width of your rectangle are both whole numbers of squares.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b) Cut the rectangle across its diagonal so that you make two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identical triangles with a height equal to the square.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your shapes to make a large rectangle. What is its area?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area should be found by using the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formula.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Now rearrange them to make a parallelogram. What is its area?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parallelogram’s area is the same as the rectangle’s because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made of the same shapes.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3265C7-0099-4B28-986B-3C2F95A04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68" y="3429002"/>
            <a:ext cx="1067043" cy="10670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EC08800-B46F-4DAC-9670-90084FE5D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038" y="3429001"/>
            <a:ext cx="558927" cy="10670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A28021-85F6-43FB-AB84-DD5DB78C85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9170" y="3221635"/>
            <a:ext cx="800282" cy="15624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08097F-1F11-469F-B5B7-D00FC35AD4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3429000"/>
            <a:ext cx="1994354" cy="10670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3D6A4E-094A-4F3D-A4BA-40938E9425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6357" y="4784091"/>
            <a:ext cx="1014540" cy="6710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0155B9-9D8F-4929-8109-E6CAB476C2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1168" y="5661866"/>
            <a:ext cx="1358045" cy="671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7170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805AC3-EEDA-437F-9C05-6484B902E62C}"/>
              </a:ext>
            </a:extLst>
          </p:cNvPr>
          <p:cNvSpPr txBox="1"/>
          <p:nvPr/>
        </p:nvSpPr>
        <p:spPr>
          <a:xfrm>
            <a:off x="180831" y="1822740"/>
            <a:ext cx="8785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Point to the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perpendicular height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the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base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of these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parallelograms.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F080E5-B092-4E97-B572-D7CADF16A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153" y="2412768"/>
            <a:ext cx="2400847" cy="10162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A85BECC-B0E6-4192-B83B-16A15AF59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80950">
            <a:off x="618250" y="4059712"/>
            <a:ext cx="2743825" cy="15624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32E5F67-EF23-4135-B820-507494BBC5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313048">
            <a:off x="3575911" y="4744129"/>
            <a:ext cx="3023289" cy="597036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087A3724-68F7-4973-845B-A52A316E37A8}"/>
              </a:ext>
            </a:extLst>
          </p:cNvPr>
          <p:cNvSpPr/>
          <p:nvPr/>
        </p:nvSpPr>
        <p:spPr>
          <a:xfrm>
            <a:off x="5087555" y="5503583"/>
            <a:ext cx="3843393" cy="646331"/>
          </a:xfrm>
          <a:prstGeom prst="rect">
            <a:avLst/>
          </a:prstGeom>
          <a:solidFill>
            <a:srgbClr val="FADF4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there only one possible answer to this question, or more than one possibility? Why?</a:t>
            </a:r>
          </a:p>
        </p:txBody>
      </p:sp>
    </p:spTree>
    <p:extLst>
      <p:ext uri="{BB962C8B-B14F-4D97-AF65-F5344CB8AC3E}">
        <p14:creationId xmlns:p14="http://schemas.microsoft.com/office/powerpoint/2010/main" val="35268607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805AC3-EEDA-437F-9C05-6484B902E62C}"/>
              </a:ext>
            </a:extLst>
          </p:cNvPr>
          <p:cNvSpPr txBox="1"/>
          <p:nvPr/>
        </p:nvSpPr>
        <p:spPr>
          <a:xfrm>
            <a:off x="180831" y="1822740"/>
            <a:ext cx="8785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Point to the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perpendicular height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the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base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of these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parallelograms.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F080E5-B092-4E97-B572-D7CADF16A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153" y="2412768"/>
            <a:ext cx="2400847" cy="10162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A85BECC-B0E6-4192-B83B-16A15AF59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80950">
            <a:off x="618250" y="4059712"/>
            <a:ext cx="2743825" cy="15624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32E5F67-EF23-4135-B820-507494BBC5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313048">
            <a:off x="3575911" y="4744129"/>
            <a:ext cx="3023289" cy="597036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50B5CFF-44EB-4675-844F-5E3A8CA62E9C}"/>
              </a:ext>
            </a:extLst>
          </p:cNvPr>
          <p:cNvCxnSpPr/>
          <p:nvPr/>
        </p:nvCxnSpPr>
        <p:spPr>
          <a:xfrm flipH="1">
            <a:off x="2171153" y="3531966"/>
            <a:ext cx="881329" cy="0"/>
          </a:xfrm>
          <a:prstGeom prst="straightConnector1">
            <a:avLst/>
          </a:prstGeom>
          <a:ln w="38100"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37D16C8-50E3-4C7E-B511-E12F402CB2C9}"/>
              </a:ext>
            </a:extLst>
          </p:cNvPr>
          <p:cNvCxnSpPr>
            <a:cxnSpLocks/>
          </p:cNvCxnSpPr>
          <p:nvPr/>
        </p:nvCxnSpPr>
        <p:spPr>
          <a:xfrm>
            <a:off x="3052482" y="3531966"/>
            <a:ext cx="908246" cy="0"/>
          </a:xfrm>
          <a:prstGeom prst="straightConnector1">
            <a:avLst/>
          </a:prstGeom>
          <a:ln w="38100"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34912816-7707-43AB-A1C0-7986B9BA9C27}"/>
              </a:ext>
            </a:extLst>
          </p:cNvPr>
          <p:cNvSpPr/>
          <p:nvPr/>
        </p:nvSpPr>
        <p:spPr>
          <a:xfrm>
            <a:off x="2733715" y="3531965"/>
            <a:ext cx="710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base</a:t>
            </a:r>
            <a:endParaRPr lang="en-GB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9EB1D10-D19E-4D76-AE5A-A5885685544E}"/>
              </a:ext>
            </a:extLst>
          </p:cNvPr>
          <p:cNvCxnSpPr/>
          <p:nvPr/>
        </p:nvCxnSpPr>
        <p:spPr>
          <a:xfrm flipV="1">
            <a:off x="3088940" y="2412768"/>
            <a:ext cx="0" cy="1016232"/>
          </a:xfrm>
          <a:prstGeom prst="line">
            <a:avLst/>
          </a:prstGeom>
          <a:ln w="38100">
            <a:solidFill>
              <a:srgbClr val="0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E2274742-57EB-463B-8629-295366F13639}"/>
              </a:ext>
            </a:extLst>
          </p:cNvPr>
          <p:cNvSpPr/>
          <p:nvPr/>
        </p:nvSpPr>
        <p:spPr>
          <a:xfrm>
            <a:off x="3088940" y="2766729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height</a:t>
            </a:r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1D0AF4B-84F5-4179-A9CA-FEB8AF59E4EA}"/>
              </a:ext>
            </a:extLst>
          </p:cNvPr>
          <p:cNvSpPr/>
          <p:nvPr/>
        </p:nvSpPr>
        <p:spPr>
          <a:xfrm>
            <a:off x="2931459" y="3202484"/>
            <a:ext cx="170928" cy="199622"/>
          </a:xfrm>
          <a:prstGeom prst="rect">
            <a:avLst/>
          </a:prstGeom>
          <a:noFill/>
          <a:ln w="28575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178F047D-A05F-42E3-B29C-CE86AE2A4226}"/>
              </a:ext>
            </a:extLst>
          </p:cNvPr>
          <p:cNvCxnSpPr>
            <a:cxnSpLocks/>
          </p:cNvCxnSpPr>
          <p:nvPr/>
        </p:nvCxnSpPr>
        <p:spPr>
          <a:xfrm flipH="1">
            <a:off x="3838700" y="5540188"/>
            <a:ext cx="1266442" cy="512503"/>
          </a:xfrm>
          <a:prstGeom prst="straightConnector1">
            <a:avLst/>
          </a:prstGeom>
          <a:ln w="38100"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6D8E323E-D0B9-4BFA-B04F-AC96E5E23F6A}"/>
              </a:ext>
            </a:extLst>
          </p:cNvPr>
          <p:cNvCxnSpPr>
            <a:cxnSpLocks/>
          </p:cNvCxnSpPr>
          <p:nvPr/>
        </p:nvCxnSpPr>
        <p:spPr>
          <a:xfrm flipV="1">
            <a:off x="4921624" y="5140543"/>
            <a:ext cx="1170933" cy="471586"/>
          </a:xfrm>
          <a:prstGeom prst="straightConnector1">
            <a:avLst/>
          </a:prstGeom>
          <a:ln w="38100"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229BF2CF-9489-4496-AD7C-69FF6A723759}"/>
              </a:ext>
            </a:extLst>
          </p:cNvPr>
          <p:cNvSpPr/>
          <p:nvPr/>
        </p:nvSpPr>
        <p:spPr>
          <a:xfrm rot="20212427">
            <a:off x="4566397" y="5692700"/>
            <a:ext cx="710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base</a:t>
            </a:r>
            <a:endParaRPr lang="en-GB" dirty="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D2991C3-9FAB-40C8-86FF-8B01442FC2A6}"/>
              </a:ext>
            </a:extLst>
          </p:cNvPr>
          <p:cNvCxnSpPr>
            <a:cxnSpLocks/>
          </p:cNvCxnSpPr>
          <p:nvPr/>
        </p:nvCxnSpPr>
        <p:spPr>
          <a:xfrm flipH="1" flipV="1">
            <a:off x="4733365" y="4840940"/>
            <a:ext cx="188257" cy="535396"/>
          </a:xfrm>
          <a:prstGeom prst="line">
            <a:avLst/>
          </a:prstGeom>
          <a:ln w="38100">
            <a:solidFill>
              <a:srgbClr val="0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C8D28C15-1430-4913-AC5E-57B8A0F92174}"/>
              </a:ext>
            </a:extLst>
          </p:cNvPr>
          <p:cNvSpPr/>
          <p:nvPr/>
        </p:nvSpPr>
        <p:spPr>
          <a:xfrm rot="20228527">
            <a:off x="4728204" y="5240085"/>
            <a:ext cx="170928" cy="199622"/>
          </a:xfrm>
          <a:prstGeom prst="rect">
            <a:avLst/>
          </a:prstGeom>
          <a:noFill/>
          <a:ln w="28575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C12D8F7-3693-4F56-BD56-DCBC78CFF77F}"/>
              </a:ext>
            </a:extLst>
          </p:cNvPr>
          <p:cNvSpPr/>
          <p:nvPr/>
        </p:nvSpPr>
        <p:spPr>
          <a:xfrm rot="20314637">
            <a:off x="4827493" y="4840940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height</a:t>
            </a:r>
            <a:endParaRPr lang="en-GB" dirty="0"/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3065BB50-7A13-4548-BDFA-88E216E5BC58}"/>
              </a:ext>
            </a:extLst>
          </p:cNvPr>
          <p:cNvCxnSpPr>
            <a:cxnSpLocks/>
          </p:cNvCxnSpPr>
          <p:nvPr/>
        </p:nvCxnSpPr>
        <p:spPr>
          <a:xfrm flipH="1" flipV="1">
            <a:off x="940369" y="5345079"/>
            <a:ext cx="1165891" cy="609727"/>
          </a:xfrm>
          <a:prstGeom prst="straightConnector1">
            <a:avLst/>
          </a:prstGeom>
          <a:ln w="38100"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19CF500A-4697-4888-807F-AC696598C61E}"/>
              </a:ext>
            </a:extLst>
          </p:cNvPr>
          <p:cNvCxnSpPr>
            <a:cxnSpLocks/>
          </p:cNvCxnSpPr>
          <p:nvPr/>
        </p:nvCxnSpPr>
        <p:spPr>
          <a:xfrm rot="1576809">
            <a:off x="1925668" y="6085172"/>
            <a:ext cx="908246" cy="0"/>
          </a:xfrm>
          <a:prstGeom prst="straightConnector1">
            <a:avLst/>
          </a:prstGeom>
          <a:ln w="38100"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>
            <a:extLst>
              <a:ext uri="{FF2B5EF4-FFF2-40B4-BE49-F238E27FC236}">
                <a16:creationId xmlns:a16="http://schemas.microsoft.com/office/drawing/2014/main" id="{7B83A4C8-0234-456B-AE14-11FCFF53C78B}"/>
              </a:ext>
            </a:extLst>
          </p:cNvPr>
          <p:cNvSpPr/>
          <p:nvPr/>
        </p:nvSpPr>
        <p:spPr>
          <a:xfrm rot="1576809">
            <a:off x="1353344" y="5788135"/>
            <a:ext cx="710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base</a:t>
            </a:r>
            <a:endParaRPr lang="en-GB" dirty="0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3049007E-47C1-4E31-869E-F8865E37AC5B}"/>
              </a:ext>
            </a:extLst>
          </p:cNvPr>
          <p:cNvCxnSpPr>
            <a:cxnSpLocks/>
          </p:cNvCxnSpPr>
          <p:nvPr/>
        </p:nvCxnSpPr>
        <p:spPr>
          <a:xfrm flipV="1">
            <a:off x="1591148" y="4087906"/>
            <a:ext cx="515112" cy="1288430"/>
          </a:xfrm>
          <a:prstGeom prst="line">
            <a:avLst/>
          </a:prstGeom>
          <a:ln w="38100">
            <a:solidFill>
              <a:srgbClr val="0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>
            <a:extLst>
              <a:ext uri="{FF2B5EF4-FFF2-40B4-BE49-F238E27FC236}">
                <a16:creationId xmlns:a16="http://schemas.microsoft.com/office/drawing/2014/main" id="{3E3AD417-9F09-4965-9C09-0C7FB881DFA4}"/>
              </a:ext>
            </a:extLst>
          </p:cNvPr>
          <p:cNvSpPr/>
          <p:nvPr/>
        </p:nvSpPr>
        <p:spPr>
          <a:xfrm rot="1652106">
            <a:off x="1437850" y="5184631"/>
            <a:ext cx="170928" cy="199622"/>
          </a:xfrm>
          <a:prstGeom prst="rect">
            <a:avLst/>
          </a:prstGeom>
          <a:noFill/>
          <a:ln w="28575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9D6237-6FD1-498D-90CC-A218E79955FD}"/>
              </a:ext>
            </a:extLst>
          </p:cNvPr>
          <p:cNvSpPr/>
          <p:nvPr/>
        </p:nvSpPr>
        <p:spPr>
          <a:xfrm rot="1520098">
            <a:off x="1833766" y="5138404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height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28145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the formula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base x perpendicular height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to find the area of these parallelograms.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7D8D2F-3E51-4800-BA54-B4E54F12AD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416" y="2533446"/>
            <a:ext cx="2743825" cy="17911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85B069-3511-459A-A6E4-346056B0B7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115" y="4510164"/>
            <a:ext cx="3074100" cy="179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1700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the formula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base x perpendicular height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to find the area of these parallelograms.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7D8D2F-3E51-4800-BA54-B4E54F12AD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416" y="2533446"/>
            <a:ext cx="2743825" cy="17911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85B069-3511-459A-A6E4-346056B0B7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115" y="4510164"/>
            <a:ext cx="3074100" cy="179110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515ABC1-6E24-45CB-9D72-106F12158BA1}"/>
              </a:ext>
            </a:extLst>
          </p:cNvPr>
          <p:cNvSpPr txBox="1"/>
          <p:nvPr/>
        </p:nvSpPr>
        <p:spPr>
          <a:xfrm>
            <a:off x="3207826" y="2747524"/>
            <a:ext cx="64754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 x perpendicular height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13 x 9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117cm²</a:t>
            </a:r>
            <a:endParaRPr lang="en-GB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2072F4-4B73-42DD-8839-8B3BE0337F29}"/>
              </a:ext>
            </a:extLst>
          </p:cNvPr>
          <p:cNvSpPr txBox="1"/>
          <p:nvPr/>
        </p:nvSpPr>
        <p:spPr>
          <a:xfrm>
            <a:off x="3207825" y="5132135"/>
            <a:ext cx="64754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 x perpendicular height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11.5 x 10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115 cm²</a:t>
            </a:r>
            <a:endParaRPr lang="en-GB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2BEEA52-6021-42DA-A69E-468708AF96E3}"/>
              </a:ext>
            </a:extLst>
          </p:cNvPr>
          <p:cNvSpPr/>
          <p:nvPr/>
        </p:nvSpPr>
        <p:spPr>
          <a:xfrm>
            <a:off x="6790765" y="4199636"/>
            <a:ext cx="2072948" cy="2101636"/>
          </a:xfrm>
          <a:prstGeom prst="rect">
            <a:avLst/>
          </a:prstGeom>
          <a:solidFill>
            <a:srgbClr val="13BD8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Extension:</a:t>
            </a: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friend says, “This formula is just the same as finding the area of a rectangle!”</a:t>
            </a:r>
          </a:p>
          <a:p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prove to them why this works with parallelograms?</a:t>
            </a:r>
          </a:p>
        </p:txBody>
      </p:sp>
    </p:spTree>
    <p:extLst>
      <p:ext uri="{BB962C8B-B14F-4D97-AF65-F5344CB8AC3E}">
        <p14:creationId xmlns:p14="http://schemas.microsoft.com/office/powerpoint/2010/main" val="16777819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design on a ceiling of a museum is a large parallelogram.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area of the parallelogram is between 25 and 28 square metres. Its base is longer than its height.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could the dimensions of the parallelogram be?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7847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design on a ceiling of a museum is a large parallelogram.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area of the parallelogram is between 25 and 28 square metres. Its base is longer than its height.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could the dimensions of the parallelogram be?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example: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63C56C-06E8-4D1A-BD56-14217219D7F2}"/>
              </a:ext>
            </a:extLst>
          </p:cNvPr>
          <p:cNvSpPr/>
          <p:nvPr/>
        </p:nvSpPr>
        <p:spPr>
          <a:xfrm>
            <a:off x="6320118" y="4199636"/>
            <a:ext cx="2543595" cy="1596046"/>
          </a:xfrm>
          <a:prstGeom prst="rect">
            <a:avLst/>
          </a:prstGeom>
          <a:solidFill>
            <a:srgbClr val="13BD8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Extension:</a:t>
            </a: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Choose a suitable scale and draw some of your answers to scale.</a:t>
            </a:r>
          </a:p>
          <a:p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a good scale to use?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72AF1A6-0753-486F-BF5B-A5A83656E0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1547823"/>
              </p:ext>
            </p:extLst>
          </p:nvPr>
        </p:nvGraphicFramePr>
        <p:xfrm>
          <a:off x="280287" y="3774585"/>
          <a:ext cx="5004408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042">
                  <a:extLst>
                    <a:ext uri="{9D8B030D-6E8A-4147-A177-3AD203B41FA5}">
                      <a16:colId xmlns:a16="http://schemas.microsoft.com/office/drawing/2014/main" val="1177837303"/>
                    </a:ext>
                  </a:extLst>
                </a:gridCol>
                <a:gridCol w="1922230">
                  <a:extLst>
                    <a:ext uri="{9D8B030D-6E8A-4147-A177-3AD203B41FA5}">
                      <a16:colId xmlns:a16="http://schemas.microsoft.com/office/drawing/2014/main" val="628504562"/>
                    </a:ext>
                  </a:extLst>
                </a:gridCol>
                <a:gridCol w="1668136">
                  <a:extLst>
                    <a:ext uri="{9D8B030D-6E8A-4147-A177-3AD203B41FA5}">
                      <a16:colId xmlns:a16="http://schemas.microsoft.com/office/drawing/2014/main" val="23417624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Base</a:t>
                      </a:r>
                    </a:p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Perpendicular height (m)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</a:t>
                      </a:r>
                    </a:p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(m²)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73672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36780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43114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 ½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4472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94624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96620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area of a parallelogram is found by multiplying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its perpendicular height by its base.		  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	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The area of this parallelogram is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found by multiplying 20 by 30.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                                 The area of this parallelogram is </a:t>
            </a:r>
            <a:r>
              <a:rPr lang="en-GB" sz="20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 </a:t>
            </a:r>
            <a:r>
              <a:rPr lang="en-GB" sz="20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÷ 2, which </a:t>
            </a:r>
          </a:p>
          <a:p>
            <a:r>
              <a:rPr lang="en-GB" sz="20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equals (6 x 5) ÷ 2 = 15cm²</a:t>
            </a:r>
            <a:r>
              <a:rPr lang="en-GB" sz="20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 Any parallelogram has the same area as a rectangle with the same base and height. 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92A582D-F33A-4E67-9577-7FF46D7B0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900" y="3197448"/>
            <a:ext cx="2088379" cy="12254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6D50FD4-7632-4145-BCAE-2C7E518A31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244" y="4509515"/>
            <a:ext cx="1980803" cy="1195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0255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96620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area of a parallelogram is found by multiplying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its perpendicular height by its base.		  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	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The area of this parallelogram is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found by multiplying 20 by 30.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                                 The area of this parallelogram is </a:t>
            </a:r>
            <a:r>
              <a:rPr lang="en-GB" sz="20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 </a:t>
            </a:r>
            <a:r>
              <a:rPr lang="en-GB" sz="20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÷ 2, which </a:t>
            </a:r>
          </a:p>
          <a:p>
            <a:r>
              <a:rPr lang="en-GB" sz="20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equals (6 x 5) ÷ 2 = 15cm²</a:t>
            </a:r>
            <a:r>
              <a:rPr lang="en-GB" sz="20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d) Any parallelogram has the same area as a rectangle with the same base and height.    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92A582D-F33A-4E67-9577-7FF46D7B0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900" y="3197448"/>
            <a:ext cx="2088379" cy="12254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6D50FD4-7632-4145-BCAE-2C7E518A31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244" y="4509515"/>
            <a:ext cx="1980803" cy="1195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53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29404</TotalTime>
  <Words>1035</Words>
  <Application>Microsoft Office PowerPoint</Application>
  <PresentationFormat>On-screen Show (4:3)</PresentationFormat>
  <Paragraphs>274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Open Sans</vt:lpstr>
      <vt:lpstr>Source Sans Pro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Jason Stephens</cp:lastModifiedBy>
  <cp:revision>851</cp:revision>
  <dcterms:created xsi:type="dcterms:W3CDTF">2018-09-08T23:27:11Z</dcterms:created>
  <dcterms:modified xsi:type="dcterms:W3CDTF">2019-03-07T07:52:34Z</dcterms:modified>
</cp:coreProperties>
</file>