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9" r:id="rId1"/>
  </p:sldMasterIdLst>
  <p:sldIdLst>
    <p:sldId id="256" r:id="rId2"/>
    <p:sldId id="259" r:id="rId3"/>
    <p:sldId id="257" r:id="rId4"/>
    <p:sldId id="258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9" d="100"/>
          <a:sy n="69" d="100"/>
        </p:scale>
        <p:origin x="564" y="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3E57FB-BC36-4298-889D-ED83A454C1DF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666F546B-F6AD-44AF-9B8D-FF0D256B3C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49932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3E57FB-BC36-4298-889D-ED83A454C1DF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6F546B-F6AD-44AF-9B8D-FF0D256B3C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94304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3E57FB-BC36-4298-889D-ED83A454C1DF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666F546B-F6AD-44AF-9B8D-FF0D256B3C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60407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3E57FB-BC36-4298-889D-ED83A454C1DF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666F546B-F6AD-44AF-9B8D-FF0D256B3C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1479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3E57FB-BC36-4298-889D-ED83A454C1DF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666F546B-F6AD-44AF-9B8D-FF0D256B3C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97044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3E57FB-BC36-4298-889D-ED83A454C1DF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6F546B-F6AD-44AF-9B8D-FF0D256B3C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72510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3E57FB-BC36-4298-889D-ED83A454C1DF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6F546B-F6AD-44AF-9B8D-FF0D256B3C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29782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3E57FB-BC36-4298-889D-ED83A454C1DF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6F546B-F6AD-44AF-9B8D-FF0D256B3C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79521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3E57FB-BC36-4298-889D-ED83A454C1DF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666F546B-F6AD-44AF-9B8D-FF0D256B3C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49276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3E57FB-BC36-4298-889D-ED83A454C1DF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666F546B-F6AD-44AF-9B8D-FF0D256B3C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46159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3E57FB-BC36-4298-889D-ED83A454C1DF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666F546B-F6AD-44AF-9B8D-FF0D256B3C8F}" type="slidenum">
              <a:rPr lang="en-GB" smtClean="0"/>
              <a:t>‹#›</a:t>
            </a:fld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92369892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3E57FB-BC36-4298-889D-ED83A454C1DF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666F546B-F6AD-44AF-9B8D-FF0D256B3C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997610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3E57FB-BC36-4298-889D-ED83A454C1DF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666F546B-F6AD-44AF-9B8D-FF0D256B3C8F}" type="slidenum">
              <a:rPr lang="en-GB" smtClean="0"/>
              <a:t>‹#›</a:t>
            </a:fld>
            <a:endParaRPr lang="en-GB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19943335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3E57FB-BC36-4298-889D-ED83A454C1DF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666F546B-F6AD-44AF-9B8D-FF0D256B3C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735509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3E57FB-BC36-4298-889D-ED83A454C1DF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6F546B-F6AD-44AF-9B8D-FF0D256B3C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770219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3E57FB-BC36-4298-889D-ED83A454C1DF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6F546B-F6AD-44AF-9B8D-FF0D256B3C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21930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157"/>
            <a:ext cx="2356674" cy="6853096"/>
            <a:chOff x="6627813" y="195610"/>
            <a:chExt cx="1952625" cy="5678141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5610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3E57FB-BC36-4298-889D-ED83A454C1DF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666F546B-F6AD-44AF-9B8D-FF0D256B3C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27867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0" r:id="rId1"/>
    <p:sldLayoutId id="2147483691" r:id="rId2"/>
    <p:sldLayoutId id="2147483692" r:id="rId3"/>
    <p:sldLayoutId id="2147483693" r:id="rId4"/>
    <p:sldLayoutId id="2147483694" r:id="rId5"/>
    <p:sldLayoutId id="2147483695" r:id="rId6"/>
    <p:sldLayoutId id="2147483696" r:id="rId7"/>
    <p:sldLayoutId id="2147483697" r:id="rId8"/>
    <p:sldLayoutId id="2147483698" r:id="rId9"/>
    <p:sldLayoutId id="2147483699" r:id="rId10"/>
    <p:sldLayoutId id="2147483700" r:id="rId11"/>
    <p:sldLayoutId id="2147483701" r:id="rId12"/>
    <p:sldLayoutId id="2147483702" r:id="rId13"/>
    <p:sldLayoutId id="2147483703" r:id="rId14"/>
    <p:sldLayoutId id="2147483704" r:id="rId15"/>
    <p:sldLayoutId id="2147483705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2">
              <a:lumMod val="7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LO: </a:t>
            </a:r>
            <a:r>
              <a:rPr lang="en-GB" dirty="0"/>
              <a:t>to explore shading techniques to represent an </a:t>
            </a:r>
            <a:r>
              <a:rPr lang="en-GB" dirty="0" smtClean="0"/>
              <a:t>object</a:t>
            </a:r>
            <a:r>
              <a:rPr lang="en-GB" dirty="0"/>
              <a:t> 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748235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Success criteria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I can use shading to show depth in my pictures</a:t>
            </a:r>
          </a:p>
          <a:p>
            <a:r>
              <a:rPr lang="en-GB" dirty="0" smtClean="0"/>
              <a:t>I </a:t>
            </a:r>
            <a:r>
              <a:rPr lang="en-GB" dirty="0"/>
              <a:t>can explore different techniques to find the best one to represent an object  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9525165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What equipment will we be using?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The </a:t>
            </a:r>
            <a:r>
              <a:rPr lang="en-GB" b="1" dirty="0" smtClean="0"/>
              <a:t>medium</a:t>
            </a:r>
            <a:r>
              <a:rPr lang="en-GB" dirty="0" smtClean="0"/>
              <a:t> we will be using is pen and ink</a:t>
            </a:r>
          </a:p>
          <a:p>
            <a:endParaRPr lang="en-GB" dirty="0"/>
          </a:p>
          <a:p>
            <a:r>
              <a:rPr lang="en-GB" dirty="0" smtClean="0"/>
              <a:t>We will be using only one colour and that is black!</a:t>
            </a:r>
          </a:p>
          <a:p>
            <a:endParaRPr lang="en-GB" dirty="0"/>
          </a:p>
          <a:p>
            <a:r>
              <a:rPr lang="en-GB" dirty="0" smtClean="0"/>
              <a:t>Using a normal ball point is absolutely </a:t>
            </a:r>
            <a:br>
              <a:rPr lang="en-GB" dirty="0" smtClean="0"/>
            </a:br>
            <a:r>
              <a:rPr lang="en-GB" dirty="0" smtClean="0"/>
              <a:t>fine </a:t>
            </a:r>
            <a:endParaRPr lang="en-GB" dirty="0"/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88250" y="3431310"/>
            <a:ext cx="3486150" cy="320209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24038" y="4653922"/>
            <a:ext cx="5334000" cy="1257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630147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What is shading?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Creating the differences between light and dark </a:t>
            </a:r>
            <a:r>
              <a:rPr lang="en-GB" dirty="0" smtClean="0"/>
              <a:t>areas</a:t>
            </a:r>
          </a:p>
          <a:p>
            <a:r>
              <a:rPr lang="en-GB" dirty="0" smtClean="0"/>
              <a:t>Adding depth to an image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4338837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Shading techniques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14958" y="2012045"/>
            <a:ext cx="8915400" cy="4669637"/>
          </a:xfrm>
        </p:spPr>
        <p:txBody>
          <a:bodyPr>
            <a:normAutofit/>
          </a:bodyPr>
          <a:lstStyle/>
          <a:p>
            <a:r>
              <a:rPr lang="en-GB" b="1" dirty="0" smtClean="0"/>
              <a:t>Hatching</a:t>
            </a:r>
            <a:r>
              <a:rPr lang="en-GB" dirty="0" smtClean="0"/>
              <a:t> technique </a:t>
            </a:r>
            <a:r>
              <a:rPr lang="en-GB" dirty="0"/>
              <a:t>is drawing lines in the </a:t>
            </a: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same </a:t>
            </a:r>
            <a:r>
              <a:rPr lang="en-GB" dirty="0"/>
              <a:t>direction, the further apart your </a:t>
            </a: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lines </a:t>
            </a:r>
            <a:r>
              <a:rPr lang="en-GB" dirty="0"/>
              <a:t>are the lighter the shading will be</a:t>
            </a:r>
            <a:r>
              <a:rPr lang="en-GB" dirty="0" smtClean="0"/>
              <a:t>.</a:t>
            </a:r>
            <a:br>
              <a:rPr lang="en-GB" dirty="0" smtClean="0"/>
            </a:br>
            <a:r>
              <a:rPr lang="en-GB" dirty="0" smtClean="0"/>
              <a:t>The </a:t>
            </a:r>
            <a:r>
              <a:rPr lang="en-GB" dirty="0"/>
              <a:t>closer together the lines are, the </a:t>
            </a: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darker </a:t>
            </a:r>
            <a:r>
              <a:rPr lang="en-GB" dirty="0"/>
              <a:t>the shading will be</a:t>
            </a:r>
          </a:p>
          <a:p>
            <a:r>
              <a:rPr lang="en-GB" b="1" dirty="0" smtClean="0"/>
              <a:t>Cross hatching </a:t>
            </a:r>
            <a:r>
              <a:rPr lang="en-GB" dirty="0" smtClean="0"/>
              <a:t>technique is drawing lines</a:t>
            </a:r>
            <a:br>
              <a:rPr lang="en-GB" dirty="0" smtClean="0"/>
            </a:br>
            <a:r>
              <a:rPr lang="en-GB" dirty="0" smtClean="0"/>
              <a:t>that go across each other, again the</a:t>
            </a:r>
            <a:br>
              <a:rPr lang="en-GB" dirty="0" smtClean="0"/>
            </a:br>
            <a:r>
              <a:rPr lang="en-GB" dirty="0" smtClean="0"/>
              <a:t>closer the lines are to each other, the </a:t>
            </a:r>
            <a:br>
              <a:rPr lang="en-GB" dirty="0" smtClean="0"/>
            </a:br>
            <a:r>
              <a:rPr lang="en-GB" dirty="0" smtClean="0"/>
              <a:t>darker the shading will be</a:t>
            </a:r>
            <a:endParaRPr lang="en-GB" b="1" dirty="0"/>
          </a:p>
          <a:p>
            <a:r>
              <a:rPr lang="en-GB" b="1" dirty="0" smtClean="0"/>
              <a:t>Stippling </a:t>
            </a:r>
            <a:r>
              <a:rPr lang="en-GB" dirty="0" smtClean="0"/>
              <a:t>technique are loads of small</a:t>
            </a:r>
            <a:br>
              <a:rPr lang="en-GB" dirty="0" smtClean="0"/>
            </a:br>
            <a:r>
              <a:rPr lang="en-GB" dirty="0" smtClean="0"/>
              <a:t>dots, the closer together the dots are, </a:t>
            </a:r>
            <a:br>
              <a:rPr lang="en-GB" dirty="0" smtClean="0"/>
            </a:br>
            <a:r>
              <a:rPr lang="en-GB" dirty="0" smtClean="0"/>
              <a:t>the darker the shading will be</a:t>
            </a:r>
            <a:endParaRPr lang="en-GB" b="1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98552" y="716645"/>
            <a:ext cx="2495550" cy="25908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00527" y="2304800"/>
            <a:ext cx="2352675" cy="261937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350952" y="3721532"/>
            <a:ext cx="2343150" cy="2800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476331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2334" y="163369"/>
            <a:ext cx="3763789" cy="437168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71272" y="1209097"/>
            <a:ext cx="3477601" cy="462884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48873" y="163369"/>
            <a:ext cx="3763788" cy="4953379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6982691" y="5255491"/>
            <a:ext cx="5061527" cy="140392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Here you can see a tree has been drawn using the three techniques we’ve looked at</a:t>
            </a:r>
            <a:endParaRPr lang="en-GB" dirty="0"/>
          </a:p>
        </p:txBody>
      </p:sp>
      <p:sp>
        <p:nvSpPr>
          <p:cNvPr id="6" name="Cloud Callout 5"/>
          <p:cNvSpPr/>
          <p:nvPr/>
        </p:nvSpPr>
        <p:spPr>
          <a:xfrm>
            <a:off x="202334" y="4535055"/>
            <a:ext cx="3039630" cy="1856509"/>
          </a:xfrm>
          <a:prstGeom prst="cloudCallout">
            <a:avLst>
              <a:gd name="adj1" fmla="val 60317"/>
              <a:gd name="adj2" fmla="val 56818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Where is the light source? Where is there the most shade?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69168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Independent task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For your task please draw an object or perhaps something from nature like a tree or a flower</a:t>
            </a:r>
          </a:p>
          <a:p>
            <a:r>
              <a:rPr lang="en-GB" dirty="0" smtClean="0"/>
              <a:t>Have a look at where they light source is coming from, it might be the sun or a light in the room.</a:t>
            </a:r>
          </a:p>
          <a:p>
            <a:r>
              <a:rPr lang="en-GB" dirty="0" smtClean="0"/>
              <a:t>Explore using all the techniques we’ve seen and remember if you think it goes wrong, think of it as a happy accident and incorporate it into your drawing. We use the word explore because we know it won’t be perfect first time so keep practising and trying new things.</a:t>
            </a:r>
          </a:p>
        </p:txBody>
      </p:sp>
    </p:spTree>
    <p:extLst>
      <p:ext uri="{BB962C8B-B14F-4D97-AF65-F5344CB8AC3E}">
        <p14:creationId xmlns:p14="http://schemas.microsoft.com/office/powerpoint/2010/main" val="2959779942"/>
      </p:ext>
    </p:extLst>
  </p:cSld>
  <p:clrMapOvr>
    <a:masterClrMapping/>
  </p:clrMapOvr>
</p:sld>
</file>

<file path=ppt/theme/theme1.xml><?xml version="1.0" encoding="utf-8"?>
<a:theme xmlns:a="http://schemas.openxmlformats.org/drawingml/2006/main" name="Wisp">
  <a:themeElements>
    <a:clrScheme name="Wisp">
      <a:dk1>
        <a:sysClr val="windowText" lastClr="000000"/>
      </a:dk1>
      <a:lt1>
        <a:sysClr val="window" lastClr="FFFFFF"/>
      </a:lt1>
      <a:dk2>
        <a:srgbClr val="2E5369"/>
      </a:dk2>
      <a:lt2>
        <a:srgbClr val="CFE2E7"/>
      </a:lt2>
      <a:accent1>
        <a:srgbClr val="353535"/>
      </a:accent1>
      <a:accent2>
        <a:srgbClr val="31B4E6"/>
      </a:accent2>
      <a:accent3>
        <a:srgbClr val="265991"/>
      </a:accent3>
      <a:accent4>
        <a:srgbClr val="7E40CC"/>
      </a:accent4>
      <a:accent5>
        <a:srgbClr val="B927E9"/>
      </a:accent5>
      <a:accent6>
        <a:srgbClr val="E833BF"/>
      </a:accent6>
      <a:hlink>
        <a:srgbClr val="2DA0F1"/>
      </a:hlink>
      <a:folHlink>
        <a:srgbClr val="7ED1E6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4F34B87B-9C7A-41AE-A6CB-48536223DFF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TM02892315[[fn=Wisp]]</Template>
  <TotalTime>1382</TotalTime>
  <Words>216</Words>
  <Application>Microsoft Office PowerPoint</Application>
  <PresentationFormat>Widescreen</PresentationFormat>
  <Paragraphs>23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Arial</vt:lpstr>
      <vt:lpstr>Century Gothic</vt:lpstr>
      <vt:lpstr>Wingdings 3</vt:lpstr>
      <vt:lpstr>Wisp</vt:lpstr>
      <vt:lpstr>LO: to explore shading techniques to represent an object </vt:lpstr>
      <vt:lpstr>Success criteria</vt:lpstr>
      <vt:lpstr>What equipment will we be using?</vt:lpstr>
      <vt:lpstr>What is shading?</vt:lpstr>
      <vt:lpstr>Shading techniques</vt:lpstr>
      <vt:lpstr>PowerPoint Presentation</vt:lpstr>
      <vt:lpstr>Independent task</vt:lpstr>
    </vt:vector>
  </TitlesOfParts>
  <Company>First Federation Trust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LQ: how can we show shading when only using black?</dc:title>
  <dc:creator>Matt Skinner</dc:creator>
  <cp:lastModifiedBy>Matt Skinner</cp:lastModifiedBy>
  <cp:revision>8</cp:revision>
  <dcterms:created xsi:type="dcterms:W3CDTF">2021-01-18T19:34:47Z</dcterms:created>
  <dcterms:modified xsi:type="dcterms:W3CDTF">2021-01-19T18:37:22Z</dcterms:modified>
</cp:coreProperties>
</file>