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801" r:id="rId2"/>
    <p:sldId id="802" r:id="rId3"/>
    <p:sldId id="633" r:id="rId4"/>
    <p:sldId id="786" r:id="rId5"/>
    <p:sldId id="787" r:id="rId6"/>
    <p:sldId id="788" r:id="rId7"/>
    <p:sldId id="789" r:id="rId8"/>
    <p:sldId id="790" r:id="rId9"/>
    <p:sldId id="771" r:id="rId10"/>
    <p:sldId id="791" r:id="rId11"/>
    <p:sldId id="792" r:id="rId12"/>
    <p:sldId id="793" r:id="rId13"/>
    <p:sldId id="772" r:id="rId14"/>
    <p:sldId id="794" r:id="rId15"/>
    <p:sldId id="795" r:id="rId16"/>
    <p:sldId id="796" r:id="rId17"/>
    <p:sldId id="797" r:id="rId18"/>
    <p:sldId id="798" r:id="rId19"/>
    <p:sldId id="809" r:id="rId20"/>
    <p:sldId id="810" r:id="rId21"/>
    <p:sldId id="811" r:id="rId22"/>
    <p:sldId id="812" r:id="rId23"/>
    <p:sldId id="813" r:id="rId24"/>
    <p:sldId id="814" r:id="rId25"/>
    <p:sldId id="815" r:id="rId26"/>
    <p:sldId id="756" r:id="rId27"/>
    <p:sldId id="799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388CDA"/>
    <a:srgbClr val="FADF47"/>
    <a:srgbClr val="13BD8A"/>
    <a:srgbClr val="C73A43"/>
    <a:srgbClr val="EE7C3E"/>
    <a:srgbClr val="0CC1D9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765" autoAdjust="0"/>
    <p:restoredTop sz="94660"/>
  </p:normalViewPr>
  <p:slideViewPr>
    <p:cSldViewPr snapToGrid="0">
      <p:cViewPr varScale="1">
        <p:scale>
          <a:sx n="69" d="100"/>
          <a:sy n="69" d="100"/>
        </p:scale>
        <p:origin x="9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january_2019&amp;utm_content=18_01_2019_wr_ppt_year6_percentages_sp1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Percentages Lesson 3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/>
            </a:r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</a:t>
            </a:r>
            <a:r>
              <a:rPr lang="en-US" sz="1100" dirty="0" err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SpeciaLOst</a:t>
            </a:r>
            <a:r>
              <a:rPr lang="en-US" sz="1100" dirty="0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936577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find a basic percentage of an amount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418366443"/>
              </p:ext>
            </p:extLst>
          </p:nvPr>
        </p:nvGraphicFramePr>
        <p:xfrm>
          <a:off x="6815667" y="1366896"/>
          <a:ext cx="2006600" cy="243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96134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find 50%, 10%, 5% and 1% of different amounts.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know about finding percentages of different amounts when exploring open-ended problems.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19/01/2021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Percentages Lesson 3 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</a:t>
            </a:r>
            <a:r>
              <a:rPr kumimoji="0" lang="en-GB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personaLOsed</a:t>
            </a:r>
            <a:r>
              <a:rPr kumimoji="0" lang="en-GB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GB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onLOne</a:t>
            </a:r>
            <a:r>
              <a:rPr kumimoji="0" lang="en-GB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lessons from </a:t>
            </a:r>
            <a:r>
              <a:rPr kumimoji="0" lang="en-GB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speciaLOst</a:t>
            </a:r>
            <a:r>
              <a:rPr kumimoji="0" lang="en-GB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</a:t>
            </a:r>
            <a:r>
              <a:rPr kumimoji="0" lang="en-GB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sLOdes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are designed to work alongside our interventions to supplement </a:t>
            </a:r>
            <a:r>
              <a:rPr kumimoji="0" lang="en-GB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quaLOty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19/01/2021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err="1" smtClean="0"/>
              <a:t>CLOck</a:t>
            </a:r>
            <a:r>
              <a:rPr lang="en-US" dirty="0" smtClean="0"/>
              <a:t> </a:t>
            </a:r>
            <a:r>
              <a:rPr lang="en-US" dirty="0"/>
              <a:t>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5CFEB-7BC0-4732-B420-6572579468A7}" type="datetimeFigureOut">
              <a:rPr lang="en-GB" altLang="en-US"/>
              <a:pPr>
                <a:defRPr/>
              </a:pPr>
              <a:t>19/01/2021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6EA3A-CDD8-4F45-84D1-CE52F999B4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34219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2140967" y="620914"/>
            <a:ext cx="5038692" cy="5268083"/>
          </a:xfrm>
          <a:custGeom>
            <a:avLst/>
            <a:gdLst/>
            <a:ahLst/>
            <a:cxnLst/>
            <a:rect l="0" t="0" r="0" b="0"/>
            <a:pathLst>
              <a:path w="8089901" h="8458201">
                <a:moveTo>
                  <a:pt x="1348317" y="0"/>
                </a:moveTo>
                <a:lnTo>
                  <a:pt x="6875842" y="0"/>
                </a:lnTo>
                <a:lnTo>
                  <a:pt x="7011247" y="28795"/>
                </a:lnTo>
                <a:lnTo>
                  <a:pt x="7253369" y="98379"/>
                </a:lnTo>
                <a:lnTo>
                  <a:pt x="7482869" y="239949"/>
                </a:lnTo>
                <a:lnTo>
                  <a:pt x="7590735" y="309535"/>
                </a:lnTo>
                <a:lnTo>
                  <a:pt x="7780073" y="507492"/>
                </a:lnTo>
                <a:lnTo>
                  <a:pt x="7914332" y="733044"/>
                </a:lnTo>
                <a:lnTo>
                  <a:pt x="7982035" y="860217"/>
                </a:lnTo>
                <a:lnTo>
                  <a:pt x="8049737" y="1113363"/>
                </a:lnTo>
                <a:lnTo>
                  <a:pt x="8076130" y="1254933"/>
                </a:lnTo>
                <a:lnTo>
                  <a:pt x="8076130" y="1324519"/>
                </a:lnTo>
                <a:lnTo>
                  <a:pt x="8089900" y="1409700"/>
                </a:lnTo>
                <a:lnTo>
                  <a:pt x="8089900" y="7048500"/>
                </a:lnTo>
                <a:lnTo>
                  <a:pt x="8076130" y="7119285"/>
                </a:lnTo>
                <a:lnTo>
                  <a:pt x="8076130" y="7190070"/>
                </a:lnTo>
                <a:lnTo>
                  <a:pt x="8049737" y="7330440"/>
                </a:lnTo>
                <a:lnTo>
                  <a:pt x="7982035" y="7583587"/>
                </a:lnTo>
                <a:lnTo>
                  <a:pt x="7847778" y="7823536"/>
                </a:lnTo>
                <a:lnTo>
                  <a:pt x="7780073" y="7936311"/>
                </a:lnTo>
                <a:lnTo>
                  <a:pt x="7590735" y="8134270"/>
                </a:lnTo>
                <a:lnTo>
                  <a:pt x="7375004" y="8274639"/>
                </a:lnTo>
                <a:lnTo>
                  <a:pt x="7253369" y="8345422"/>
                </a:lnTo>
                <a:lnTo>
                  <a:pt x="7011247" y="8416207"/>
                </a:lnTo>
                <a:lnTo>
                  <a:pt x="6875842" y="8443803"/>
                </a:lnTo>
                <a:lnTo>
                  <a:pt x="6809285" y="8443803"/>
                </a:lnTo>
                <a:lnTo>
                  <a:pt x="6741583" y="8458200"/>
                </a:lnTo>
                <a:lnTo>
                  <a:pt x="1348317" y="8458200"/>
                </a:lnTo>
                <a:lnTo>
                  <a:pt x="1266843" y="8443803"/>
                </a:lnTo>
                <a:lnTo>
                  <a:pt x="1200290" y="8443803"/>
                </a:lnTo>
                <a:lnTo>
                  <a:pt x="1064884" y="8416207"/>
                </a:lnTo>
                <a:lnTo>
                  <a:pt x="822759" y="8345422"/>
                </a:lnTo>
                <a:lnTo>
                  <a:pt x="593259" y="8203854"/>
                </a:lnTo>
                <a:lnTo>
                  <a:pt x="485394" y="8134270"/>
                </a:lnTo>
                <a:lnTo>
                  <a:pt x="297203" y="7936311"/>
                </a:lnTo>
                <a:lnTo>
                  <a:pt x="161798" y="7710760"/>
                </a:lnTo>
                <a:lnTo>
                  <a:pt x="94096" y="7583587"/>
                </a:lnTo>
                <a:lnTo>
                  <a:pt x="27541" y="7330440"/>
                </a:lnTo>
                <a:lnTo>
                  <a:pt x="0" y="7190070"/>
                </a:lnTo>
                <a:lnTo>
                  <a:pt x="0" y="1254933"/>
                </a:lnTo>
                <a:lnTo>
                  <a:pt x="27541" y="1113363"/>
                </a:lnTo>
                <a:lnTo>
                  <a:pt x="94096" y="860217"/>
                </a:lnTo>
                <a:lnTo>
                  <a:pt x="229500" y="620268"/>
                </a:lnTo>
                <a:lnTo>
                  <a:pt x="297203" y="507492"/>
                </a:lnTo>
                <a:lnTo>
                  <a:pt x="485394" y="309535"/>
                </a:lnTo>
                <a:lnTo>
                  <a:pt x="701125" y="169164"/>
                </a:lnTo>
                <a:lnTo>
                  <a:pt x="822759" y="98379"/>
                </a:lnTo>
                <a:lnTo>
                  <a:pt x="1064884" y="28795"/>
                </a:lnTo>
                <a:lnTo>
                  <a:pt x="1200290" y="0"/>
                </a:lnTo>
                <a:close/>
              </a:path>
            </a:pathLst>
          </a:custGeom>
          <a:solidFill>
            <a:srgbClr val="FFFFE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121"/>
          </a:p>
        </p:txBody>
      </p:sp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2681502" y="783094"/>
            <a:ext cx="4288228" cy="494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1308" b="1" u="sng" dirty="0" smtClean="0">
                <a:solidFill>
                  <a:srgbClr val="FF0000"/>
                </a:solidFill>
                <a:latin typeface="XCCW Joined 14a - 28"/>
              </a:rPr>
              <a:t>20</a:t>
            </a:r>
            <a:r>
              <a:rPr lang="en-GB" altLang="en-US" sz="1308" b="1" u="sng" dirty="0" smtClean="0">
                <a:solidFill>
                  <a:srgbClr val="FF0000"/>
                </a:solidFill>
                <a:latin typeface="XCCW Joined 14a - 28"/>
              </a:rPr>
              <a:t>/01/2019</a:t>
            </a:r>
            <a:endParaRPr lang="en-GB" altLang="en-US" sz="1308" b="1" u="sng" dirty="0">
              <a:solidFill>
                <a:srgbClr val="FF0000"/>
              </a:solidFill>
              <a:latin typeface="XCCW Joined 14a - 28"/>
            </a:endParaRPr>
          </a:p>
          <a:p>
            <a:pPr eaLnBrk="1" hangingPunct="1"/>
            <a:r>
              <a:rPr lang="en-GB" altLang="en-US" sz="1308" b="1" u="sng" dirty="0">
                <a:solidFill>
                  <a:srgbClr val="FF0000"/>
                </a:solidFill>
                <a:latin typeface="XCCW Joined 14a - 28"/>
              </a:rPr>
              <a:t>LO: </a:t>
            </a:r>
            <a:r>
              <a:rPr lang="en-GB" altLang="en-US" sz="1308" b="1" u="sng" dirty="0" smtClean="0">
                <a:solidFill>
                  <a:srgbClr val="FF0000"/>
                </a:solidFill>
                <a:latin typeface="XCCW Joined 14a - 28"/>
              </a:rPr>
              <a:t>find basic </a:t>
            </a:r>
            <a:r>
              <a:rPr lang="en-GB" altLang="en-US" sz="1308" b="1" u="sng" dirty="0">
                <a:solidFill>
                  <a:srgbClr val="FF0000"/>
                </a:solidFill>
                <a:latin typeface="XCCW Joined 14a - 28"/>
              </a:rPr>
              <a:t>percentages of amounts.  </a:t>
            </a:r>
          </a:p>
        </p:txBody>
      </p:sp>
      <p:pic>
        <p:nvPicPr>
          <p:cNvPr id="3076" name="Pictur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894" y="4762061"/>
            <a:ext cx="1437649" cy="1020394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2257327" y="2085283"/>
            <a:ext cx="537882" cy="537882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121"/>
          </a:p>
        </p:txBody>
      </p:sp>
      <p:sp>
        <p:nvSpPr>
          <p:cNvPr id="7" name="Oval 6"/>
          <p:cNvSpPr/>
          <p:nvPr/>
        </p:nvSpPr>
        <p:spPr>
          <a:xfrm>
            <a:off x="2257327" y="3059457"/>
            <a:ext cx="537882" cy="537882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121"/>
          </a:p>
        </p:txBody>
      </p:sp>
      <p:sp>
        <p:nvSpPr>
          <p:cNvPr id="3080" name="TextBox 7"/>
          <p:cNvSpPr txBox="1">
            <a:spLocks noChangeArrowheads="1"/>
          </p:cNvSpPr>
          <p:nvPr/>
        </p:nvSpPr>
        <p:spPr bwMode="auto">
          <a:xfrm>
            <a:off x="3013723" y="1471266"/>
            <a:ext cx="3956007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400" u="sng" dirty="0">
                <a:solidFill>
                  <a:srgbClr val="000000"/>
                </a:solidFill>
                <a:latin typeface="XCCW Joined 14a" panose="03050602040000000000" pitchFamily="66" charset="0"/>
              </a:rPr>
              <a:t>Success Criteria:</a:t>
            </a:r>
          </a:p>
          <a:p>
            <a:pPr eaLnBrk="1" hangingPunct="1"/>
            <a:endParaRPr lang="en-GB" altLang="en-US" sz="2400" u="sng" dirty="0">
              <a:solidFill>
                <a:srgbClr val="000000"/>
              </a:solidFill>
              <a:latin typeface="XCCW Joined 14a" panose="03050602040000000000" pitchFamily="66" charset="0"/>
            </a:endParaRPr>
          </a:p>
          <a:p>
            <a:pPr eaLnBrk="1" hangingPunct="1"/>
            <a:r>
              <a:rPr lang="en-GB" altLang="en-US" sz="1400" dirty="0" smtClean="0">
                <a:solidFill>
                  <a:srgbClr val="FF0000"/>
                </a:solidFill>
                <a:latin typeface="XCCW Joined 14a" panose="03050602040000000000" pitchFamily="66" charset="0"/>
              </a:rPr>
              <a:t>Find 50%, 25%, 10% and 1% of an amount</a:t>
            </a:r>
          </a:p>
          <a:p>
            <a:pPr eaLnBrk="1" hangingPunct="1"/>
            <a:endParaRPr lang="en-GB" altLang="en-US" sz="1400" dirty="0">
              <a:solidFill>
                <a:srgbClr val="FF0000"/>
              </a:solidFill>
              <a:latin typeface="XCCW Joined 14a" panose="03050602040000000000" pitchFamily="66" charset="0"/>
            </a:endParaRPr>
          </a:p>
          <a:p>
            <a:pPr eaLnBrk="1" hangingPunct="1"/>
            <a:endParaRPr lang="en-GB" altLang="en-US" sz="1400" dirty="0" smtClean="0">
              <a:solidFill>
                <a:srgbClr val="FF0000"/>
              </a:solidFill>
              <a:latin typeface="XCCW Joined 14a" panose="03050602040000000000" pitchFamily="66" charset="0"/>
            </a:endParaRPr>
          </a:p>
          <a:p>
            <a:pPr eaLnBrk="1" hangingPunct="1"/>
            <a:r>
              <a:rPr lang="en-GB" altLang="en-US" sz="1400" dirty="0" smtClean="0">
                <a:solidFill>
                  <a:srgbClr val="FF0000"/>
                </a:solidFill>
                <a:latin typeface="XCCW Joined 14a" panose="03050602040000000000" pitchFamily="66" charset="0"/>
              </a:rPr>
              <a:t>Understand </a:t>
            </a:r>
            <a:r>
              <a:rPr lang="en-GB" altLang="en-US" sz="1400" dirty="0">
                <a:solidFill>
                  <a:srgbClr val="FF0000"/>
                </a:solidFill>
                <a:latin typeface="XCCW Joined 14a" panose="03050602040000000000" pitchFamily="66" charset="0"/>
              </a:rPr>
              <a:t>percentages as parts of 100 and that the whole amount is 100</a:t>
            </a:r>
            <a:r>
              <a:rPr lang="en-GB" altLang="en-US" sz="1400" dirty="0" smtClean="0">
                <a:solidFill>
                  <a:srgbClr val="FF0000"/>
                </a:solidFill>
                <a:latin typeface="XCCW Joined 14a" panose="03050602040000000000" pitchFamily="66" charset="0"/>
              </a:rPr>
              <a:t>%</a:t>
            </a:r>
          </a:p>
          <a:p>
            <a:pPr eaLnBrk="1" hangingPunct="1"/>
            <a:endParaRPr lang="en-GB" altLang="en-US" sz="1400" dirty="0">
              <a:solidFill>
                <a:srgbClr val="FF0000"/>
              </a:solidFill>
              <a:latin typeface="XCCW Joined 14a" panose="03050602040000000000" pitchFamily="66" charset="0"/>
            </a:endParaRPr>
          </a:p>
          <a:p>
            <a:pPr eaLnBrk="1" hangingPunct="1"/>
            <a:endParaRPr lang="en-GB" altLang="en-US" sz="1400" dirty="0" smtClean="0">
              <a:solidFill>
                <a:srgbClr val="FF0000"/>
              </a:solidFill>
              <a:latin typeface="XCCW Joined 14a" panose="03050602040000000000" pitchFamily="66" charset="0"/>
            </a:endParaRPr>
          </a:p>
          <a:p>
            <a:pPr eaLnBrk="1" hangingPunct="1"/>
            <a:r>
              <a:rPr lang="en-GB" altLang="en-US" sz="1400" dirty="0" smtClean="0">
                <a:solidFill>
                  <a:srgbClr val="FF0000"/>
                </a:solidFill>
                <a:latin typeface="XCCW Joined 14a" panose="03050602040000000000" pitchFamily="66" charset="0"/>
              </a:rPr>
              <a:t>Use different representations, e.g. bar model.</a:t>
            </a:r>
            <a:endParaRPr lang="en-GB" altLang="en-US" sz="1400" dirty="0">
              <a:solidFill>
                <a:srgbClr val="FF0000"/>
              </a:solidFill>
              <a:latin typeface="XCCW Joined 14a" panose="03050602040000000000" pitchFamily="66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2281627" y="3898169"/>
            <a:ext cx="537882" cy="537882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121"/>
          </a:p>
        </p:txBody>
      </p:sp>
    </p:spTree>
    <p:extLst>
      <p:ext uri="{BB962C8B-B14F-4D97-AF65-F5344CB8AC3E}">
        <p14:creationId xmlns:p14="http://schemas.microsoft.com/office/powerpoint/2010/main" val="339824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331" y="923637"/>
            <a:ext cx="6249916" cy="4678785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526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8083AA0-EAC3-40FE-BE24-485E107F2B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21" y="2685795"/>
            <a:ext cx="5669244" cy="33799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how to use this bar model to find 50% of 240.</a:t>
            </a:r>
          </a:p>
        </p:txBody>
      </p:sp>
      <p:sp>
        <p:nvSpPr>
          <p:cNvPr id="2" name="Left Brace 1">
            <a:extLst>
              <a:ext uri="{FF2B5EF4-FFF2-40B4-BE49-F238E27FC236}">
                <a16:creationId xmlns:a16="http://schemas.microsoft.com/office/drawing/2014/main" id="{53B89D8F-8945-4BF6-B353-B55FC562F3E0}"/>
              </a:ext>
            </a:extLst>
          </p:cNvPr>
          <p:cNvSpPr/>
          <p:nvPr/>
        </p:nvSpPr>
        <p:spPr>
          <a:xfrm rot="5400000">
            <a:off x="2198432" y="2561521"/>
            <a:ext cx="80700" cy="1815659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e 6">
            <a:extLst>
              <a:ext uri="{FF2B5EF4-FFF2-40B4-BE49-F238E27FC236}">
                <a16:creationId xmlns:a16="http://schemas.microsoft.com/office/drawing/2014/main" id="{1F6C253B-0DED-48CD-B1B0-662553C92B55}"/>
              </a:ext>
            </a:extLst>
          </p:cNvPr>
          <p:cNvSpPr/>
          <p:nvPr/>
        </p:nvSpPr>
        <p:spPr>
          <a:xfrm rot="16200000">
            <a:off x="3146451" y="2720643"/>
            <a:ext cx="80701" cy="3711697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C2D654-9AE2-4C05-B5AF-FB9F11BF68B5}"/>
              </a:ext>
            </a:extLst>
          </p:cNvPr>
          <p:cNvSpPr txBox="1"/>
          <p:nvPr/>
        </p:nvSpPr>
        <p:spPr>
          <a:xfrm>
            <a:off x="1524384" y="2835025"/>
            <a:ext cx="3244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 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CFFA6C-5DBB-4238-83F5-46115F2F8695}"/>
              </a:ext>
            </a:extLst>
          </p:cNvPr>
          <p:cNvSpPr txBox="1"/>
          <p:nvPr/>
        </p:nvSpPr>
        <p:spPr>
          <a:xfrm>
            <a:off x="2402925" y="4787295"/>
            <a:ext cx="3244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240</a:t>
            </a:r>
          </a:p>
        </p:txBody>
      </p:sp>
    </p:spTree>
    <p:extLst>
      <p:ext uri="{BB962C8B-B14F-4D97-AF65-F5344CB8AC3E}">
        <p14:creationId xmlns:p14="http://schemas.microsoft.com/office/powerpoint/2010/main" val="351943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8083AA0-EAC3-40FE-BE24-485E107F2B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21" y="2685795"/>
            <a:ext cx="5669244" cy="33799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how to use this bar model to find 50% of 240.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whole is worth 240.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50% is one half of the whole amount, so if we divide by 2, we can find its value.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240 ÷ 2 = 120, so 50% of 240 is 120.</a:t>
            </a:r>
          </a:p>
        </p:txBody>
      </p:sp>
      <p:sp>
        <p:nvSpPr>
          <p:cNvPr id="2" name="Left Brace 1">
            <a:extLst>
              <a:ext uri="{FF2B5EF4-FFF2-40B4-BE49-F238E27FC236}">
                <a16:creationId xmlns:a16="http://schemas.microsoft.com/office/drawing/2014/main" id="{53B89D8F-8945-4BF6-B353-B55FC562F3E0}"/>
              </a:ext>
            </a:extLst>
          </p:cNvPr>
          <p:cNvSpPr/>
          <p:nvPr/>
        </p:nvSpPr>
        <p:spPr>
          <a:xfrm rot="5400000">
            <a:off x="2198432" y="2561521"/>
            <a:ext cx="80700" cy="1815659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e 6">
            <a:extLst>
              <a:ext uri="{FF2B5EF4-FFF2-40B4-BE49-F238E27FC236}">
                <a16:creationId xmlns:a16="http://schemas.microsoft.com/office/drawing/2014/main" id="{1F6C253B-0DED-48CD-B1B0-662553C92B55}"/>
              </a:ext>
            </a:extLst>
          </p:cNvPr>
          <p:cNvSpPr/>
          <p:nvPr/>
        </p:nvSpPr>
        <p:spPr>
          <a:xfrm rot="16200000">
            <a:off x="3146451" y="2720643"/>
            <a:ext cx="80701" cy="3711697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C2D654-9AE2-4C05-B5AF-FB9F11BF68B5}"/>
              </a:ext>
            </a:extLst>
          </p:cNvPr>
          <p:cNvSpPr txBox="1"/>
          <p:nvPr/>
        </p:nvSpPr>
        <p:spPr>
          <a:xfrm>
            <a:off x="1524384" y="2835025"/>
            <a:ext cx="3244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CFFA6C-5DBB-4238-83F5-46115F2F8695}"/>
              </a:ext>
            </a:extLst>
          </p:cNvPr>
          <p:cNvSpPr txBox="1"/>
          <p:nvPr/>
        </p:nvSpPr>
        <p:spPr>
          <a:xfrm>
            <a:off x="2402925" y="4787295"/>
            <a:ext cx="3244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240</a:t>
            </a:r>
          </a:p>
        </p:txBody>
      </p:sp>
    </p:spTree>
    <p:extLst>
      <p:ext uri="{BB962C8B-B14F-4D97-AF65-F5344CB8AC3E}">
        <p14:creationId xmlns:p14="http://schemas.microsoft.com/office/powerpoint/2010/main" val="205415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8083AA0-EAC3-40FE-BE24-485E107F2B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21" y="2685795"/>
            <a:ext cx="5669243" cy="33799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25% of 600 using this bar model.</a:t>
            </a:r>
          </a:p>
        </p:txBody>
      </p:sp>
      <p:sp>
        <p:nvSpPr>
          <p:cNvPr id="2" name="Left Brace 1">
            <a:extLst>
              <a:ext uri="{FF2B5EF4-FFF2-40B4-BE49-F238E27FC236}">
                <a16:creationId xmlns:a16="http://schemas.microsoft.com/office/drawing/2014/main" id="{53B89D8F-8945-4BF6-B353-B55FC562F3E0}"/>
              </a:ext>
            </a:extLst>
          </p:cNvPr>
          <p:cNvSpPr/>
          <p:nvPr/>
        </p:nvSpPr>
        <p:spPr>
          <a:xfrm rot="5400000">
            <a:off x="1741231" y="3018722"/>
            <a:ext cx="80702" cy="901259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e 6">
            <a:extLst>
              <a:ext uri="{FF2B5EF4-FFF2-40B4-BE49-F238E27FC236}">
                <a16:creationId xmlns:a16="http://schemas.microsoft.com/office/drawing/2014/main" id="{1F6C253B-0DED-48CD-B1B0-662553C92B55}"/>
              </a:ext>
            </a:extLst>
          </p:cNvPr>
          <p:cNvSpPr/>
          <p:nvPr/>
        </p:nvSpPr>
        <p:spPr>
          <a:xfrm rot="16200000">
            <a:off x="3146451" y="2720643"/>
            <a:ext cx="80701" cy="3711697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C2D654-9AE2-4C05-B5AF-FB9F11BF68B5}"/>
              </a:ext>
            </a:extLst>
          </p:cNvPr>
          <p:cNvSpPr txBox="1"/>
          <p:nvPr/>
        </p:nvSpPr>
        <p:spPr>
          <a:xfrm>
            <a:off x="1057142" y="2819270"/>
            <a:ext cx="3244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 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CFFA6C-5DBB-4238-83F5-46115F2F8695}"/>
              </a:ext>
            </a:extLst>
          </p:cNvPr>
          <p:cNvSpPr txBox="1"/>
          <p:nvPr/>
        </p:nvSpPr>
        <p:spPr>
          <a:xfrm>
            <a:off x="2402925" y="4787295"/>
            <a:ext cx="3244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600</a:t>
            </a:r>
          </a:p>
        </p:txBody>
      </p:sp>
    </p:spTree>
    <p:extLst>
      <p:ext uri="{BB962C8B-B14F-4D97-AF65-F5344CB8AC3E}">
        <p14:creationId xmlns:p14="http://schemas.microsoft.com/office/powerpoint/2010/main" val="82274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8083AA0-EAC3-40FE-BE24-485E107F2B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21" y="2685795"/>
            <a:ext cx="5669243" cy="33799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234618" y="1808585"/>
            <a:ext cx="855434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25% of 600 using this bar model.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whole is worth 600.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25% is one quarter of the whole, so if we divide by 4, we can find its value.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600 ÷ 4 = 150, so 25% of 600 is 150.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Left Brace 1">
            <a:extLst>
              <a:ext uri="{FF2B5EF4-FFF2-40B4-BE49-F238E27FC236}">
                <a16:creationId xmlns:a16="http://schemas.microsoft.com/office/drawing/2014/main" id="{53B89D8F-8945-4BF6-B353-B55FC562F3E0}"/>
              </a:ext>
            </a:extLst>
          </p:cNvPr>
          <p:cNvSpPr/>
          <p:nvPr/>
        </p:nvSpPr>
        <p:spPr>
          <a:xfrm rot="5400000">
            <a:off x="1741231" y="3018722"/>
            <a:ext cx="80702" cy="901259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e 6">
            <a:extLst>
              <a:ext uri="{FF2B5EF4-FFF2-40B4-BE49-F238E27FC236}">
                <a16:creationId xmlns:a16="http://schemas.microsoft.com/office/drawing/2014/main" id="{1F6C253B-0DED-48CD-B1B0-662553C92B55}"/>
              </a:ext>
            </a:extLst>
          </p:cNvPr>
          <p:cNvSpPr/>
          <p:nvPr/>
        </p:nvSpPr>
        <p:spPr>
          <a:xfrm rot="16200000">
            <a:off x="3146451" y="2720643"/>
            <a:ext cx="80701" cy="3711697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C2D654-9AE2-4C05-B5AF-FB9F11BF68B5}"/>
              </a:ext>
            </a:extLst>
          </p:cNvPr>
          <p:cNvSpPr txBox="1"/>
          <p:nvPr/>
        </p:nvSpPr>
        <p:spPr>
          <a:xfrm>
            <a:off x="1057142" y="2819270"/>
            <a:ext cx="3244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 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CFFA6C-5DBB-4238-83F5-46115F2F8695}"/>
              </a:ext>
            </a:extLst>
          </p:cNvPr>
          <p:cNvSpPr txBox="1"/>
          <p:nvPr/>
        </p:nvSpPr>
        <p:spPr>
          <a:xfrm>
            <a:off x="2402925" y="4787295"/>
            <a:ext cx="3244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600</a:t>
            </a:r>
          </a:p>
        </p:txBody>
      </p:sp>
    </p:spTree>
    <p:extLst>
      <p:ext uri="{BB962C8B-B14F-4D97-AF65-F5344CB8AC3E}">
        <p14:creationId xmlns:p14="http://schemas.microsoft.com/office/powerpoint/2010/main" val="363708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234618" y="1808585"/>
            <a:ext cx="855434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Sketch bar models to find these percentages.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50% of 96 	</a:t>
            </a: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590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03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8083AA0-EAC3-40FE-BE24-485E107F2B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3" t="26763" r="12808" b="50299"/>
          <a:stretch/>
        </p:blipFill>
        <p:spPr>
          <a:xfrm>
            <a:off x="1872882" y="2949742"/>
            <a:ext cx="2850777" cy="5234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234618" y="1808585"/>
            <a:ext cx="855434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Sketch bar models to find these percentages.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50% of 96 	  =</a:t>
            </a: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590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59					590 ÷ 10 = 59 </a:t>
            </a:r>
          </a:p>
        </p:txBody>
      </p:sp>
      <p:sp>
        <p:nvSpPr>
          <p:cNvPr id="2" name="Left Brace 1">
            <a:extLst>
              <a:ext uri="{FF2B5EF4-FFF2-40B4-BE49-F238E27FC236}">
                <a16:creationId xmlns:a16="http://schemas.microsoft.com/office/drawing/2014/main" id="{53B89D8F-8945-4BF6-B353-B55FC562F3E0}"/>
              </a:ext>
            </a:extLst>
          </p:cNvPr>
          <p:cNvSpPr/>
          <p:nvPr/>
        </p:nvSpPr>
        <p:spPr>
          <a:xfrm rot="5400000">
            <a:off x="2552737" y="2299448"/>
            <a:ext cx="82888" cy="1185544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e 6">
            <a:extLst>
              <a:ext uri="{FF2B5EF4-FFF2-40B4-BE49-F238E27FC236}">
                <a16:creationId xmlns:a16="http://schemas.microsoft.com/office/drawing/2014/main" id="{1F6C253B-0DED-48CD-B1B0-662553C92B55}"/>
              </a:ext>
            </a:extLst>
          </p:cNvPr>
          <p:cNvSpPr/>
          <p:nvPr/>
        </p:nvSpPr>
        <p:spPr>
          <a:xfrm rot="16200000">
            <a:off x="3236152" y="2254516"/>
            <a:ext cx="101106" cy="2570591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C2D654-9AE2-4C05-B5AF-FB9F11BF68B5}"/>
              </a:ext>
            </a:extLst>
          </p:cNvPr>
          <p:cNvSpPr txBox="1"/>
          <p:nvPr/>
        </p:nvSpPr>
        <p:spPr>
          <a:xfrm>
            <a:off x="1798195" y="2362583"/>
            <a:ext cx="3244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48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CFFA6C-5DBB-4238-83F5-46115F2F8695}"/>
              </a:ext>
            </a:extLst>
          </p:cNvPr>
          <p:cNvSpPr txBox="1"/>
          <p:nvPr/>
        </p:nvSpPr>
        <p:spPr>
          <a:xfrm>
            <a:off x="2621075" y="3731350"/>
            <a:ext cx="3244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96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121B5D-0746-46D4-9B70-A47D101D880F}"/>
              </a:ext>
            </a:extLst>
          </p:cNvPr>
          <p:cNvSpPr txBox="1"/>
          <p:nvPr/>
        </p:nvSpPr>
        <p:spPr>
          <a:xfrm>
            <a:off x="3976616" y="2378659"/>
            <a:ext cx="3244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96 ÷ 2 = 48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6E3FAA1-B966-4FE5-AAFE-06FB19787C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0" t="27949" r="13840" b="50000"/>
          <a:stretch/>
        </p:blipFill>
        <p:spPr>
          <a:xfrm>
            <a:off x="1952463" y="4819338"/>
            <a:ext cx="2850777" cy="515677"/>
          </a:xfrm>
          <a:prstGeom prst="rect">
            <a:avLst/>
          </a:prstGeom>
        </p:spPr>
      </p:pic>
      <p:sp>
        <p:nvSpPr>
          <p:cNvPr id="12" name="Left Brace 11">
            <a:extLst>
              <a:ext uri="{FF2B5EF4-FFF2-40B4-BE49-F238E27FC236}">
                <a16:creationId xmlns:a16="http://schemas.microsoft.com/office/drawing/2014/main" id="{8C6527F6-E3E5-4794-8097-35368897B10F}"/>
              </a:ext>
            </a:extLst>
          </p:cNvPr>
          <p:cNvSpPr/>
          <p:nvPr/>
        </p:nvSpPr>
        <p:spPr>
          <a:xfrm rot="5400000">
            <a:off x="2147739" y="4651507"/>
            <a:ext cx="45719" cy="257697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Left Brace 12">
            <a:extLst>
              <a:ext uri="{FF2B5EF4-FFF2-40B4-BE49-F238E27FC236}">
                <a16:creationId xmlns:a16="http://schemas.microsoft.com/office/drawing/2014/main" id="{CDF42041-A705-44E1-A264-2BC264927E59}"/>
              </a:ext>
            </a:extLst>
          </p:cNvPr>
          <p:cNvSpPr/>
          <p:nvPr/>
        </p:nvSpPr>
        <p:spPr>
          <a:xfrm rot="16200000">
            <a:off x="3276491" y="4198150"/>
            <a:ext cx="101106" cy="2570591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585AE3-4C90-4940-8633-27A2565AF267}"/>
              </a:ext>
            </a:extLst>
          </p:cNvPr>
          <p:cNvSpPr txBox="1"/>
          <p:nvPr/>
        </p:nvSpPr>
        <p:spPr>
          <a:xfrm>
            <a:off x="2661414" y="5674984"/>
            <a:ext cx="3244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590</a:t>
            </a:r>
          </a:p>
        </p:txBody>
      </p:sp>
    </p:spTree>
    <p:extLst>
      <p:ext uri="{BB962C8B-B14F-4D97-AF65-F5344CB8AC3E}">
        <p14:creationId xmlns:p14="http://schemas.microsoft.com/office/powerpoint/2010/main" val="77336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missing value and explain why you chose it.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To find 10% of a number, we need to divide by ____.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3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8083AA0-EAC3-40FE-BE24-485E107F2B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21" y="2962747"/>
            <a:ext cx="5763373" cy="34360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missing value and explain why you chose it.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To find 10% of a number, we need to divide by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because there are ten lots of 10% in 100, so dividing by 10 helps us to find one of those lots of 10%.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82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701009"/>
            <a:ext cx="666372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missing values and explain why you chose them.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To find 50% of a number, we need to divide by ___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b) To find 25% of a number, we need to divide by ___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c) To find 10% of a number, we need to divide by ___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d) To find 1% of a number, we need to divide by ___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09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701009"/>
            <a:ext cx="666372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missing values and explain why you chose them.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a) To find 50% of a number, we need to divide by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because there are two lots of 50% in 100,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 dividing by 2 helps us to find one of those lots of 50%.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b) To find 25% of a number, we need to divide by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because there are four lots of 25% in 100, so dividing by 4 helps us to find one of those lots of 25%.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c) To find 10% of a number, we need to divide by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because there are ten lots of 10% in 100,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 dividing by 10 helps us to find one of those lots of 10%.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d) To find 1% of a number, we need to divide by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because there are one hundred lots of 1% in 100,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 dividing by 100 helps us to find one of those lots of 1%.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516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1% of 2m.</a:t>
            </a:r>
          </a:p>
        </p:txBody>
      </p:sp>
    </p:spTree>
    <p:extLst>
      <p:ext uri="{BB962C8B-B14F-4D97-AF65-F5344CB8AC3E}">
        <p14:creationId xmlns:p14="http://schemas.microsoft.com/office/powerpoint/2010/main" val="181258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1% of 2m.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two ways to express this answer.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Both involve dividing by 100 to find 1%, but we can find 1% of an amount of metres or centimetres: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 1: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÷ 100 = 0.02	1% of 2m = 0.02m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 2: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2m = 200cm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 ÷ 100 = 2	1% of 2m = 2cm</a:t>
            </a:r>
          </a:p>
        </p:txBody>
      </p:sp>
    </p:spTree>
    <p:extLst>
      <p:ext uri="{BB962C8B-B14F-4D97-AF65-F5344CB8AC3E}">
        <p14:creationId xmlns:p14="http://schemas.microsoft.com/office/powerpoint/2010/main" val="46376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these percentages of amounts.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Show your working.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600</a:t>
            </a: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60</a:t>
            </a: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6</a:t>
            </a: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1% of 680 km</a:t>
            </a: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1 hour</a:t>
            </a: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1 metre</a:t>
            </a: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25% of 1 hour</a:t>
            </a: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1 kg</a:t>
            </a: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1% of 300 g</a:t>
            </a:r>
          </a:p>
        </p:txBody>
      </p:sp>
    </p:spTree>
    <p:extLst>
      <p:ext uri="{BB962C8B-B14F-4D97-AF65-F5344CB8AC3E}">
        <p14:creationId xmlns:p14="http://schemas.microsoft.com/office/powerpoint/2010/main" val="362387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these percentages of amounts.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Show your working.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600	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600 ÷ 10 = 60</a:t>
            </a:r>
            <a:endParaRPr lang="en-GB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60		 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 ÷ 10 = 6</a:t>
            </a:r>
            <a:endParaRPr lang="en-GB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6			   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÷ 10 = 0.6</a:t>
            </a:r>
            <a:endParaRPr lang="en-GB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1% of 680 km      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680 ÷ 100 = 6.8 km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1 hour	    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hour = 60 min	60 ÷ 10 = 6 min</a:t>
            </a: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1 metre   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÷ 10 = 0.1 m   or 100 ÷ 10 = 10 cm</a:t>
            </a: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25% of 1 hour     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hour = 60 min     60 ÷ 4 = 15 min</a:t>
            </a: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10% of 1 kg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1kg ÷ 10 = 0.1kg</a:t>
            </a:r>
          </a:p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1% of 300 g	    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 ÷ 100 = 3g</a:t>
            </a:r>
          </a:p>
        </p:txBody>
      </p:sp>
    </p:spTree>
    <p:extLst>
      <p:ext uri="{BB962C8B-B14F-4D97-AF65-F5344CB8AC3E}">
        <p14:creationId xmlns:p14="http://schemas.microsoft.com/office/powerpoint/2010/main" val="375432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Fatima thinks,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 Fatima correct? Explain your answer.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92780C65-2823-469B-8F44-4D5F2DA91BE9}"/>
              </a:ext>
            </a:extLst>
          </p:cNvPr>
          <p:cNvSpPr/>
          <p:nvPr/>
        </p:nvSpPr>
        <p:spPr>
          <a:xfrm>
            <a:off x="699247" y="2191871"/>
            <a:ext cx="4908177" cy="2111188"/>
          </a:xfrm>
          <a:prstGeom prst="cloudCallout">
            <a:avLst>
              <a:gd name="adj1" fmla="val -46038"/>
              <a:gd name="adj2" fmla="val 73965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find 10%, I need to divide by 10.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to find 25%, I must need to divide by 25.</a:t>
            </a:r>
          </a:p>
        </p:txBody>
      </p:sp>
    </p:spTree>
    <p:extLst>
      <p:ext uri="{BB962C8B-B14F-4D97-AF65-F5344CB8AC3E}">
        <p14:creationId xmlns:p14="http://schemas.microsoft.com/office/powerpoint/2010/main" val="167299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68078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Fatima thinks,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 Fatima correct? Explain your answer.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Fatima is not correct. The first sentence is right, but Fatima does not understand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 divide by 10 to find 10%. The reason is because there are ten 10s in 100. There are four 25s in 100, so we must divide by 4 to find 25%. </a:t>
            </a:r>
          </a:p>
        </p:txBody>
      </p:sp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92780C65-2823-469B-8F44-4D5F2DA91BE9}"/>
              </a:ext>
            </a:extLst>
          </p:cNvPr>
          <p:cNvSpPr/>
          <p:nvPr/>
        </p:nvSpPr>
        <p:spPr>
          <a:xfrm>
            <a:off x="699247" y="2191871"/>
            <a:ext cx="4908177" cy="2111188"/>
          </a:xfrm>
          <a:prstGeom prst="cloudCallout">
            <a:avLst>
              <a:gd name="adj1" fmla="val -46038"/>
              <a:gd name="adj2" fmla="val 73965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find 10%, I need to divide by 10.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to find 25%, I must need to divide by 25.</a:t>
            </a:r>
          </a:p>
        </p:txBody>
      </p:sp>
    </p:spTree>
    <p:extLst>
      <p:ext uri="{BB962C8B-B14F-4D97-AF65-F5344CB8AC3E}">
        <p14:creationId xmlns:p14="http://schemas.microsoft.com/office/powerpoint/2010/main" val="92378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Mahalia is trying to raise £1,300. She wanted to raise 50% of that total amount at a fundraising party. She kept a record of how much people gave: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money did she raise at the party? Did she reach 50% of £1,300?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EE2BF19-A6CE-4D51-87BB-E16B3A26302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86378" y="1941896"/>
          <a:ext cx="5371244" cy="21418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85622">
                  <a:extLst>
                    <a:ext uri="{9D8B030D-6E8A-4147-A177-3AD203B41FA5}">
                      <a16:colId xmlns:a16="http://schemas.microsoft.com/office/drawing/2014/main" val="3887772031"/>
                    </a:ext>
                  </a:extLst>
                </a:gridCol>
                <a:gridCol w="2685622">
                  <a:extLst>
                    <a:ext uri="{9D8B030D-6E8A-4147-A177-3AD203B41FA5}">
                      <a16:colId xmlns:a16="http://schemas.microsoft.com/office/drawing/2014/main" val="173704272"/>
                    </a:ext>
                  </a:extLst>
                </a:gridCol>
              </a:tblGrid>
              <a:tr h="535457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latin typeface="Century Gothic" panose="020B0502020202020204" pitchFamily="34" charset="0"/>
                        </a:rPr>
                        <a:t>Person</a:t>
                      </a: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latin typeface="Century Gothic" panose="020B0502020202020204" pitchFamily="34" charset="0"/>
                        </a:rPr>
                        <a:t>Amount given</a:t>
                      </a: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3112257"/>
                  </a:ext>
                </a:extLst>
              </a:tr>
              <a:tr h="53545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Phil Coffers</a:t>
                      </a: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1% of £18,600</a:t>
                      </a: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665519"/>
                  </a:ext>
                </a:extLst>
              </a:tr>
              <a:tr h="53545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Frieda </a:t>
                      </a:r>
                      <a:r>
                        <a:rPr lang="en-GB" sz="2000" b="1" dirty="0" err="1">
                          <a:latin typeface="Century Gothic" panose="020B0502020202020204" pitchFamily="34" charset="0"/>
                        </a:rPr>
                        <a:t>Spendit</a:t>
                      </a: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10% of £2,230</a:t>
                      </a: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2616876"/>
                  </a:ext>
                </a:extLst>
              </a:tr>
              <a:tr h="53545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Will </a:t>
                      </a:r>
                      <a:r>
                        <a:rPr lang="en-GB" sz="2000" b="1" dirty="0" err="1">
                          <a:latin typeface="Century Gothic" panose="020B0502020202020204" pitchFamily="34" charset="0"/>
                        </a:rPr>
                        <a:t>Paywell</a:t>
                      </a: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25% of £1,004</a:t>
                      </a: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1864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997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Mahalia is trying to raise £1,300. She wanted to raise 50% of that total amount at a fundraising party. She kept a record of how much people gave: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money did she raise at the party? Did she reach 50% of £1,300?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She raised £660. Yes, she reached her target. 50% of £1,300 is £650.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EE2BF19-A6CE-4D51-87BB-E16B3A26302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86378" y="1941896"/>
          <a:ext cx="5371244" cy="21418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85622">
                  <a:extLst>
                    <a:ext uri="{9D8B030D-6E8A-4147-A177-3AD203B41FA5}">
                      <a16:colId xmlns:a16="http://schemas.microsoft.com/office/drawing/2014/main" val="3887772031"/>
                    </a:ext>
                  </a:extLst>
                </a:gridCol>
                <a:gridCol w="2685622">
                  <a:extLst>
                    <a:ext uri="{9D8B030D-6E8A-4147-A177-3AD203B41FA5}">
                      <a16:colId xmlns:a16="http://schemas.microsoft.com/office/drawing/2014/main" val="173704272"/>
                    </a:ext>
                  </a:extLst>
                </a:gridCol>
              </a:tblGrid>
              <a:tr h="535457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latin typeface="Century Gothic" panose="020B0502020202020204" pitchFamily="34" charset="0"/>
                        </a:rPr>
                        <a:t>Person</a:t>
                      </a: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latin typeface="Century Gothic" panose="020B0502020202020204" pitchFamily="34" charset="0"/>
                        </a:rPr>
                        <a:t>Amount given</a:t>
                      </a: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3112257"/>
                  </a:ext>
                </a:extLst>
              </a:tr>
              <a:tr h="53545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Phil Coffers</a:t>
                      </a: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1% of £18,600</a:t>
                      </a: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665519"/>
                  </a:ext>
                </a:extLst>
              </a:tr>
              <a:tr h="53545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Frieda </a:t>
                      </a:r>
                      <a:r>
                        <a:rPr lang="en-GB" sz="2000" b="1" dirty="0" err="1">
                          <a:latin typeface="Century Gothic" panose="020B0502020202020204" pitchFamily="34" charset="0"/>
                        </a:rPr>
                        <a:t>Spendit</a:t>
                      </a: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10% of £2,230</a:t>
                      </a: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2616876"/>
                  </a:ext>
                </a:extLst>
              </a:tr>
              <a:tr h="53545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Will </a:t>
                      </a:r>
                      <a:r>
                        <a:rPr lang="en-GB" sz="2000" b="1" dirty="0" err="1">
                          <a:latin typeface="Century Gothic" panose="020B0502020202020204" pitchFamily="34" charset="0"/>
                        </a:rPr>
                        <a:t>Paywell</a:t>
                      </a: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25% of £1,004</a:t>
                      </a:r>
                    </a:p>
                  </a:txBody>
                  <a:tcPr marL="158271" marR="158271" marT="79135" marB="7913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1864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042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Iris and Jakub are trying to get the largest answer by changing one part of the calculation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Iris says, “If I find 25% of 4kg, instead of 10%, my answer will be largest.”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Jakub says, “I will change the number of kilograms to find a larger answer.”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What number could Jakub change 4kg to in order to get the largest answer?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D1D66B-6FB7-445B-BB51-477D3592F125}"/>
              </a:ext>
            </a:extLst>
          </p:cNvPr>
          <p:cNvSpPr txBox="1"/>
          <p:nvPr/>
        </p:nvSpPr>
        <p:spPr>
          <a:xfrm>
            <a:off x="2930400" y="1685458"/>
            <a:ext cx="328320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10% of 4kg = 400g</a:t>
            </a:r>
          </a:p>
        </p:txBody>
      </p:sp>
    </p:spTree>
    <p:extLst>
      <p:ext uri="{BB962C8B-B14F-4D97-AF65-F5344CB8AC3E}">
        <p14:creationId xmlns:p14="http://schemas.microsoft.com/office/powerpoint/2010/main" val="147498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Iris and Jakub are trying to get the largest answer by changing one part of the calculation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Iris says, “If I find 25% of 4kg, instead of 10%, my answer will be largest.”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Jakub says, “I will change the number of kilograms to find a larger answer.”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What number could Jakub change 4kg to in order to get the largest answer?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Any amount larger than 10kg. Possible answer: 12kg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D1D66B-6FB7-445B-BB51-477D3592F125}"/>
              </a:ext>
            </a:extLst>
          </p:cNvPr>
          <p:cNvSpPr txBox="1"/>
          <p:nvPr/>
        </p:nvSpPr>
        <p:spPr>
          <a:xfrm>
            <a:off x="2930400" y="1685458"/>
            <a:ext cx="328320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10% of 4kg = 400g</a:t>
            </a:r>
          </a:p>
        </p:txBody>
      </p:sp>
    </p:spTree>
    <p:extLst>
      <p:ext uri="{BB962C8B-B14F-4D97-AF65-F5344CB8AC3E}">
        <p14:creationId xmlns:p14="http://schemas.microsoft.com/office/powerpoint/2010/main" val="303502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947C6FA-9352-49F2-B4F4-5B78D40898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CC56611-8D53-473C-A7DE-453457F211C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Abe is thinking about percentages.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Give one example to show Abe’s statement can be true, and one example to show it can be false.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5323671E-EB13-462B-AEDE-5D629F7F92E3}"/>
              </a:ext>
            </a:extLst>
          </p:cNvPr>
          <p:cNvSpPr/>
          <p:nvPr/>
        </p:nvSpPr>
        <p:spPr>
          <a:xfrm>
            <a:off x="2367246" y="1464816"/>
            <a:ext cx="4409509" cy="1246553"/>
          </a:xfrm>
          <a:prstGeom prst="wedgeRoundRectCallout">
            <a:avLst>
              <a:gd name="adj1" fmla="val 6974"/>
              <a:gd name="adj2" fmla="val 6359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50% of one amount will be more than 25% of a different amount.</a:t>
            </a:r>
          </a:p>
        </p:txBody>
      </p:sp>
    </p:spTree>
    <p:extLst>
      <p:ext uri="{BB962C8B-B14F-4D97-AF65-F5344CB8AC3E}">
        <p14:creationId xmlns:p14="http://schemas.microsoft.com/office/powerpoint/2010/main" val="373013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947C6FA-9352-49F2-B4F4-5B78D40898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CC56611-8D53-473C-A7DE-453457F211C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Abe is thinking about percentages.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Give one example to show Abe’s statement can be true, and one example to show it can be false.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 example showing it to be true is…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 example showing it to be false is…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5323671E-EB13-462B-AEDE-5D629F7F92E3}"/>
              </a:ext>
            </a:extLst>
          </p:cNvPr>
          <p:cNvSpPr/>
          <p:nvPr/>
        </p:nvSpPr>
        <p:spPr>
          <a:xfrm>
            <a:off x="2367246" y="1464816"/>
            <a:ext cx="4409509" cy="1246553"/>
          </a:xfrm>
          <a:prstGeom prst="wedgeRoundRectCallout">
            <a:avLst>
              <a:gd name="adj1" fmla="val 6974"/>
              <a:gd name="adj2" fmla="val 6359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50% of one amount will be more than 25% of a different amount.</a:t>
            </a:r>
          </a:p>
        </p:txBody>
      </p:sp>
    </p:spTree>
    <p:extLst>
      <p:ext uri="{BB962C8B-B14F-4D97-AF65-F5344CB8AC3E}">
        <p14:creationId xmlns:p14="http://schemas.microsoft.com/office/powerpoint/2010/main" val="116684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947C6FA-9352-49F2-B4F4-5B78D40898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CC56611-8D53-473C-A7DE-453457F211C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Abe is thinking about percentages.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Give one example to show Abe’s statement can be true, and one example to show it can be false.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An example showing it to be true is: 50% of 8 = 4, and 25% of 4 = 1 An example showing it to be false is: 50% of 2 = 1, and 25% of 12 = 3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Lots of other answers are possible.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5323671E-EB13-462B-AEDE-5D629F7F92E3}"/>
              </a:ext>
            </a:extLst>
          </p:cNvPr>
          <p:cNvSpPr/>
          <p:nvPr/>
        </p:nvSpPr>
        <p:spPr>
          <a:xfrm>
            <a:off x="2367246" y="1464816"/>
            <a:ext cx="4409509" cy="1246553"/>
          </a:xfrm>
          <a:prstGeom prst="wedgeRoundRectCallout">
            <a:avLst>
              <a:gd name="adj1" fmla="val 6974"/>
              <a:gd name="adj2" fmla="val 6359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50% of one amount will be more than 25% of a different amount.</a:t>
            </a:r>
          </a:p>
        </p:txBody>
      </p:sp>
    </p:spTree>
    <p:extLst>
      <p:ext uri="{BB962C8B-B14F-4D97-AF65-F5344CB8AC3E}">
        <p14:creationId xmlns:p14="http://schemas.microsoft.com/office/powerpoint/2010/main" val="409713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836259"/>
            <a:ext cx="896620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50% of 300 = 300 ÷ 50 = 6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25% of 460 = 460 ÷ 4 = 115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find 1% of a number, we divide by 1.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3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	To find 10% of a number, we divide by 10.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3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5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can find 25% of a number by finding 50% and then halving it.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f)     1% of 6 km = 60 metres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00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836259"/>
            <a:ext cx="896620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50% of 300 = 300 ÷ 50 = 6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25% of 460 = 460 ÷ 4 = 115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find 1% of a number, we divide by 1.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3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	To find 10% of a number, we divide by 10.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3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5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can find 25% of a number by finding 50% and then halving it.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f)     1% of 6 km = 60 metres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57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20762</TotalTime>
  <Words>1470</Words>
  <Application>Microsoft Office PowerPoint</Application>
  <PresentationFormat>On-screen Show (4:3)</PresentationFormat>
  <Paragraphs>360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8" baseType="lpstr">
      <vt:lpstr>Arial</vt:lpstr>
      <vt:lpstr>Calibri</vt:lpstr>
      <vt:lpstr>Calibri Light</vt:lpstr>
      <vt:lpstr>Century Gothic</vt:lpstr>
      <vt:lpstr>Open Sans</vt:lpstr>
      <vt:lpstr>Source Sans Pro</vt:lpstr>
      <vt:lpstr>Tahoma</vt:lpstr>
      <vt:lpstr>Wingdings</vt:lpstr>
      <vt:lpstr>XCCW Joined 14a</vt:lpstr>
      <vt:lpstr>XCCW Joined 14a - 28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Nicholas Hubbard</cp:lastModifiedBy>
  <cp:revision>465</cp:revision>
  <dcterms:created xsi:type="dcterms:W3CDTF">2018-09-08T23:27:11Z</dcterms:created>
  <dcterms:modified xsi:type="dcterms:W3CDTF">2021-01-19T12:25:44Z</dcterms:modified>
</cp:coreProperties>
</file>