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handoutMasterIdLst>
    <p:handoutMasterId r:id="rId43"/>
  </p:handoutMasterIdLst>
  <p:sldIdLst>
    <p:sldId id="865" r:id="rId2"/>
    <p:sldId id="894" r:id="rId3"/>
    <p:sldId id="910" r:id="rId4"/>
    <p:sldId id="911" r:id="rId5"/>
    <p:sldId id="912" r:id="rId6"/>
    <p:sldId id="913" r:id="rId7"/>
    <p:sldId id="914" r:id="rId8"/>
    <p:sldId id="915" r:id="rId9"/>
    <p:sldId id="916" r:id="rId10"/>
    <p:sldId id="917" r:id="rId11"/>
    <p:sldId id="918" r:id="rId12"/>
    <p:sldId id="919" r:id="rId13"/>
    <p:sldId id="633" r:id="rId14"/>
    <p:sldId id="895" r:id="rId15"/>
    <p:sldId id="896" r:id="rId16"/>
    <p:sldId id="897" r:id="rId17"/>
    <p:sldId id="898" r:id="rId18"/>
    <p:sldId id="899" r:id="rId19"/>
    <p:sldId id="900" r:id="rId20"/>
    <p:sldId id="901" r:id="rId21"/>
    <p:sldId id="866" r:id="rId22"/>
    <p:sldId id="902" r:id="rId23"/>
    <p:sldId id="903" r:id="rId24"/>
    <p:sldId id="904" r:id="rId25"/>
    <p:sldId id="905" r:id="rId26"/>
    <p:sldId id="906" r:id="rId27"/>
    <p:sldId id="884" r:id="rId28"/>
    <p:sldId id="907" r:id="rId29"/>
    <p:sldId id="885" r:id="rId30"/>
    <p:sldId id="908" r:id="rId31"/>
    <p:sldId id="920" r:id="rId32"/>
    <p:sldId id="921" r:id="rId33"/>
    <p:sldId id="922" r:id="rId34"/>
    <p:sldId id="923" r:id="rId35"/>
    <p:sldId id="924" r:id="rId36"/>
    <p:sldId id="925" r:id="rId37"/>
    <p:sldId id="926" r:id="rId38"/>
    <p:sldId id="927" r:id="rId39"/>
    <p:sldId id="893" r:id="rId40"/>
    <p:sldId id="909"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388CDA"/>
    <a:srgbClr val="FADF47"/>
    <a:srgbClr val="13BD8A"/>
    <a:srgbClr val="C73A43"/>
    <a:srgbClr val="EE7C3E"/>
    <a:srgbClr val="0CC1D9"/>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65" autoAdjust="0"/>
    <p:restoredTop sz="94660"/>
  </p:normalViewPr>
  <p:slideViewPr>
    <p:cSldViewPr snapToGrid="0">
      <p:cViewPr varScale="1">
        <p:scale>
          <a:sx n="73" d="100"/>
          <a:sy n="73" d="100"/>
        </p:scale>
        <p:origin x="1044" y="60"/>
      </p:cViewPr>
      <p:guideLst/>
    </p:cSldViewPr>
  </p:slideViewPr>
  <p:notesTextViewPr>
    <p:cViewPr>
      <p:scale>
        <a:sx n="1" d="1"/>
        <a:sy n="1" d="1"/>
      </p:scale>
      <p:origin x="0" y="0"/>
    </p:cViewPr>
  </p:notesTextViewPr>
  <p:notesViewPr>
    <p:cSldViewPr snapToGrid="0">
      <p:cViewPr varScale="1">
        <p:scale>
          <a:sx n="54" d="100"/>
          <a:sy n="54" d="100"/>
        </p:scale>
        <p:origin x="29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167DF0-1BCC-40BF-B5BA-539A68C8BF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EE6077-A1BB-407B-ADDC-369F2F81DD1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14CDF9-7ABE-4BCD-B4CC-B0166E15BB46}" type="datetimeFigureOut">
              <a:rPr lang="en-GB" smtClean="0"/>
              <a:t>03/02/2019</a:t>
            </a:fld>
            <a:endParaRPr lang="en-GB"/>
          </a:p>
        </p:txBody>
      </p:sp>
      <p:sp>
        <p:nvSpPr>
          <p:cNvPr id="4" name="Footer Placeholder 3">
            <a:extLst>
              <a:ext uri="{FF2B5EF4-FFF2-40B4-BE49-F238E27FC236}">
                <a16:creationId xmlns:a16="http://schemas.microsoft.com/office/drawing/2014/main" id="{C0362BBC-D0E8-4272-BD05-48F792BE60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463DD9D-0927-47B0-A012-C344A4A7E7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C70215-6F31-48B9-A2F5-458AD1151102}" type="slidenum">
              <a:rPr lang="en-GB" smtClean="0"/>
              <a:t>‹#›</a:t>
            </a:fld>
            <a:endParaRPr lang="en-GB"/>
          </a:p>
        </p:txBody>
      </p:sp>
    </p:spTree>
    <p:extLst>
      <p:ext uri="{BB962C8B-B14F-4D97-AF65-F5344CB8AC3E}">
        <p14:creationId xmlns:p14="http://schemas.microsoft.com/office/powerpoint/2010/main" val="4276777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03/02/2019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february_2019&amp;utm_content=01_02_2019_wr_ppt_year6_algebra_sp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3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100" dirty="0">
                <a:latin typeface="Arial" panose="020B0604020202020204" pitchFamily="34" charset="0"/>
                <a:ea typeface="Source Sans Pro" panose="020B0503030403020204" pitchFamily="34" charset="0"/>
                <a:cs typeface="Arial" panose="020B0604020202020204" pitchFamily="34" charset="0"/>
              </a:rPr>
              <a:t/>
            </a: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a:t>
            </a:r>
            <a:r>
              <a:rPr lang="en-US" sz="1100" dirty="0" err="1">
                <a:latin typeface="Arial" panose="020B0604020202020204" pitchFamily="34" charset="0"/>
                <a:ea typeface="Source Sans Pro" panose="020B0503030403020204" pitchFamily="34" charset="0"/>
                <a:cs typeface="Arial" panose="020B0604020202020204" pitchFamily="34" charset="0"/>
              </a:rPr>
              <a:t>maths</a:t>
            </a:r>
            <a:r>
              <a:rPr lang="en-US" sz="1100" dirty="0">
                <a:latin typeface="Arial" panose="020B0604020202020204" pitchFamily="34" charset="0"/>
                <a:ea typeface="Source Sans Pro" panose="020B0503030403020204" pitchFamily="34" charset="0"/>
                <a:cs typeface="Arial" panose="020B0604020202020204" pitchFamily="34" charset="0"/>
              </a:rPr>
              <a:t>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166597" y="768298"/>
            <a:ext cx="8936577" cy="40011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Arial" panose="020B0604020202020204" pitchFamily="34" charset="0"/>
                <a:cs typeface="Arial" panose="020B0604020202020204" pitchFamily="34" charset="0"/>
              </a:rPr>
              <a:t>To be able to use algebraic rules</a:t>
            </a:r>
          </a:p>
        </p:txBody>
      </p:sp>
      <p:graphicFrame>
        <p:nvGraphicFramePr>
          <p:cNvPr id="16" name="Table 6">
            <a:extLst>
              <a:ext uri="{FF2B5EF4-FFF2-40B4-BE49-F238E27FC236}">
                <a16:creationId xmlns:a16="http://schemas.microsoft.com/office/drawing/2014/main" id="{B19FE6FD-21A8-4E57-B1FA-22F555C98C6B}"/>
              </a:ext>
            </a:extLst>
          </p:cNvPr>
          <p:cNvGraphicFramePr>
            <a:graphicFrameLocks noGrp="1"/>
          </p:cNvGraphicFramePr>
          <p:nvPr userDrawn="1">
            <p:extLst>
              <p:ext uri="{D42A27DB-BD31-4B8C-83A1-F6EECF244321}">
                <p14:modId xmlns:p14="http://schemas.microsoft.com/office/powerpoint/2010/main" val="3076948895"/>
              </p:ext>
            </p:extLst>
          </p:nvPr>
        </p:nvGraphicFramePr>
        <p:xfrm>
          <a:off x="6815667" y="1366896"/>
          <a:ext cx="2006600" cy="2987040"/>
        </p:xfrm>
        <a:graphic>
          <a:graphicData uri="http://schemas.openxmlformats.org/drawingml/2006/table">
            <a:tbl>
              <a:tblPr firstRow="1" bandRow="1">
                <a:tableStyleId>{5940675A-B579-460E-94D1-54222C63F5DA}</a:tableStyleId>
              </a:tblPr>
              <a:tblGrid>
                <a:gridCol w="2006600">
                  <a:extLst>
                    <a:ext uri="{9D8B030D-6E8A-4147-A177-3AD203B41FA5}">
                      <a16:colId xmlns:a16="http://schemas.microsoft.com/office/drawing/2014/main" val="2783366662"/>
                    </a:ext>
                  </a:extLst>
                </a:gridCol>
              </a:tblGrid>
              <a:tr h="1612213">
                <a:tc>
                  <a:txBody>
                    <a:bodyPr/>
                    <a:lstStyle/>
                    <a:p>
                      <a:pPr algn="l">
                        <a:buNone/>
                      </a:pPr>
                      <a:r>
                        <a:rPr lang="en-US" sz="1400" b="1" dirty="0">
                          <a:latin typeface="Arial" panose="020B0604020202020204" pitchFamily="34" charset="0"/>
                          <a:ea typeface="Open Sans" panose="020B0606030504020204" pitchFamily="34" charset="0"/>
                          <a:cs typeface="Arial" panose="020B0604020202020204" pitchFamily="34" charset="0"/>
                        </a:rPr>
                        <a:t>Success Criteria:</a:t>
                      </a:r>
                    </a:p>
                    <a:p>
                      <a:pPr algn="l">
                        <a:buNone/>
                      </a:pPr>
                      <a:endParaRPr lang="en-US" sz="800" b="1"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Mastery: </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identify the one-step or two-step functions that come from algebraic rules. I can work out inputs and outputs by using these rules.</a:t>
                      </a:r>
                    </a:p>
                    <a:p>
                      <a:pPr lvl="0" algn="l">
                        <a:buNone/>
                      </a:pPr>
                      <a:endParaRPr lang="en-GB" sz="1200" b="0"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Greater Depth:</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apply what I know about algebraic rules when solving problems with more than one possible answer.</a:t>
                      </a:r>
                      <a:endParaRPr lang="en-US" sz="1600" b="0" dirty="0">
                        <a:latin typeface="Arial" panose="020B0604020202020204" pitchFamily="34" charset="0"/>
                        <a:ea typeface="Open Sans" panose="020B0606030504020204" pitchFamily="34" charset="0"/>
                        <a:cs typeface="Arial" panose="020B0604020202020204" pitchFamily="34" charset="0"/>
                      </a:endParaRPr>
                    </a:p>
                  </a:txBody>
                  <a:tcPr>
                    <a:solidFill>
                      <a:srgbClr val="ECEEF1"/>
                    </a:solidFill>
                  </a:tcPr>
                </a:tc>
                <a:extLst>
                  <a:ext uri="{0D108BD9-81ED-4DB2-BD59-A6C34878D82A}">
                    <a16:rowId xmlns:a16="http://schemas.microsoft.com/office/drawing/2014/main" val="3456085870"/>
                  </a:ext>
                </a:extLst>
              </a:tr>
            </a:tbl>
          </a:graphicData>
        </a:graphic>
      </p:graphicFrame>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3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03/02/2019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03/02/2019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94897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03/02/2019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40934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These bar models represent some different function machines.</a:t>
            </a:r>
          </a:p>
          <a:p>
            <a:r>
              <a:rPr lang="en-GB" dirty="0">
                <a:latin typeface="Arial" panose="020B0604020202020204" pitchFamily="34" charset="0"/>
                <a:cs typeface="Arial" panose="020B0604020202020204" pitchFamily="34" charset="0"/>
              </a:rPr>
              <a:t>What do the function machines look like?</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057D089-BE36-4637-86A4-3DA492E4555C}"/>
              </a:ext>
            </a:extLst>
          </p:cNvPr>
          <p:cNvPicPr>
            <a:picLocks noChangeAspect="1"/>
          </p:cNvPicPr>
          <p:nvPr/>
        </p:nvPicPr>
        <p:blipFill>
          <a:blip r:embed="rId2"/>
          <a:stretch>
            <a:fillRect/>
          </a:stretch>
        </p:blipFill>
        <p:spPr>
          <a:xfrm>
            <a:off x="391266" y="2578850"/>
            <a:ext cx="3418881" cy="850150"/>
          </a:xfrm>
          <a:prstGeom prst="rect">
            <a:avLst/>
          </a:prstGeom>
        </p:spPr>
      </p:pic>
      <p:pic>
        <p:nvPicPr>
          <p:cNvPr id="6" name="Picture 5">
            <a:extLst>
              <a:ext uri="{FF2B5EF4-FFF2-40B4-BE49-F238E27FC236}">
                <a16:creationId xmlns:a16="http://schemas.microsoft.com/office/drawing/2014/main" id="{AA3A60F5-46A5-4407-8173-A1FB4078D331}"/>
              </a:ext>
            </a:extLst>
          </p:cNvPr>
          <p:cNvPicPr>
            <a:picLocks noChangeAspect="1"/>
          </p:cNvPicPr>
          <p:nvPr/>
        </p:nvPicPr>
        <p:blipFill>
          <a:blip r:embed="rId3"/>
          <a:stretch>
            <a:fillRect/>
          </a:stretch>
        </p:blipFill>
        <p:spPr>
          <a:xfrm>
            <a:off x="794677" y="3841852"/>
            <a:ext cx="2782240" cy="1227458"/>
          </a:xfrm>
          <a:prstGeom prst="rect">
            <a:avLst/>
          </a:prstGeom>
        </p:spPr>
      </p:pic>
      <p:pic>
        <p:nvPicPr>
          <p:cNvPr id="8" name="Picture 7">
            <a:extLst>
              <a:ext uri="{FF2B5EF4-FFF2-40B4-BE49-F238E27FC236}">
                <a16:creationId xmlns:a16="http://schemas.microsoft.com/office/drawing/2014/main" id="{F8FCFDF3-A634-492F-8E9D-16FB4E3508C7}"/>
              </a:ext>
            </a:extLst>
          </p:cNvPr>
          <p:cNvPicPr>
            <a:picLocks noChangeAspect="1"/>
          </p:cNvPicPr>
          <p:nvPr/>
        </p:nvPicPr>
        <p:blipFill>
          <a:blip r:embed="rId4"/>
          <a:stretch>
            <a:fillRect/>
          </a:stretch>
        </p:blipFill>
        <p:spPr>
          <a:xfrm>
            <a:off x="710368" y="5347458"/>
            <a:ext cx="3142715" cy="1097063"/>
          </a:xfrm>
          <a:prstGeom prst="rect">
            <a:avLst/>
          </a:prstGeom>
        </p:spPr>
      </p:pic>
    </p:spTree>
    <p:extLst>
      <p:ext uri="{BB962C8B-B14F-4D97-AF65-F5344CB8AC3E}">
        <p14:creationId xmlns:p14="http://schemas.microsoft.com/office/powerpoint/2010/main" val="4254638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40934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These bar models represent some different function machines.</a:t>
            </a:r>
          </a:p>
          <a:p>
            <a:r>
              <a:rPr lang="en-GB" dirty="0">
                <a:latin typeface="Arial" panose="020B0604020202020204" pitchFamily="34" charset="0"/>
                <a:cs typeface="Arial" panose="020B0604020202020204" pitchFamily="34" charset="0"/>
              </a:rPr>
              <a:t>What do the function machines look like?</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057D089-BE36-4637-86A4-3DA492E4555C}"/>
              </a:ext>
            </a:extLst>
          </p:cNvPr>
          <p:cNvPicPr>
            <a:picLocks noChangeAspect="1"/>
          </p:cNvPicPr>
          <p:nvPr/>
        </p:nvPicPr>
        <p:blipFill>
          <a:blip r:embed="rId2"/>
          <a:stretch>
            <a:fillRect/>
          </a:stretch>
        </p:blipFill>
        <p:spPr>
          <a:xfrm>
            <a:off x="391266" y="2578850"/>
            <a:ext cx="3418881" cy="850150"/>
          </a:xfrm>
          <a:prstGeom prst="rect">
            <a:avLst/>
          </a:prstGeom>
        </p:spPr>
      </p:pic>
      <p:pic>
        <p:nvPicPr>
          <p:cNvPr id="5" name="Picture 4">
            <a:extLst>
              <a:ext uri="{FF2B5EF4-FFF2-40B4-BE49-F238E27FC236}">
                <a16:creationId xmlns:a16="http://schemas.microsoft.com/office/drawing/2014/main" id="{671CE5EB-C2BB-4F3D-9C25-D3D313ADCF30}"/>
              </a:ext>
            </a:extLst>
          </p:cNvPr>
          <p:cNvPicPr>
            <a:picLocks noChangeAspect="1"/>
          </p:cNvPicPr>
          <p:nvPr/>
        </p:nvPicPr>
        <p:blipFill>
          <a:blip r:embed="rId3"/>
          <a:stretch>
            <a:fillRect/>
          </a:stretch>
        </p:blipFill>
        <p:spPr>
          <a:xfrm>
            <a:off x="4148919" y="2869816"/>
            <a:ext cx="2369871" cy="559184"/>
          </a:xfrm>
          <a:prstGeom prst="rect">
            <a:avLst/>
          </a:prstGeom>
        </p:spPr>
      </p:pic>
      <p:pic>
        <p:nvPicPr>
          <p:cNvPr id="6" name="Picture 5">
            <a:extLst>
              <a:ext uri="{FF2B5EF4-FFF2-40B4-BE49-F238E27FC236}">
                <a16:creationId xmlns:a16="http://schemas.microsoft.com/office/drawing/2014/main" id="{AA3A60F5-46A5-4407-8173-A1FB4078D331}"/>
              </a:ext>
            </a:extLst>
          </p:cNvPr>
          <p:cNvPicPr>
            <a:picLocks noChangeAspect="1"/>
          </p:cNvPicPr>
          <p:nvPr/>
        </p:nvPicPr>
        <p:blipFill>
          <a:blip r:embed="rId4"/>
          <a:stretch>
            <a:fillRect/>
          </a:stretch>
        </p:blipFill>
        <p:spPr>
          <a:xfrm>
            <a:off x="794677" y="3841852"/>
            <a:ext cx="2782240" cy="1227458"/>
          </a:xfrm>
          <a:prstGeom prst="rect">
            <a:avLst/>
          </a:prstGeom>
        </p:spPr>
      </p:pic>
      <p:pic>
        <p:nvPicPr>
          <p:cNvPr id="7" name="Picture 6">
            <a:extLst>
              <a:ext uri="{FF2B5EF4-FFF2-40B4-BE49-F238E27FC236}">
                <a16:creationId xmlns:a16="http://schemas.microsoft.com/office/drawing/2014/main" id="{33937654-8425-412D-9FDB-F88B3632A6C4}"/>
              </a:ext>
            </a:extLst>
          </p:cNvPr>
          <p:cNvPicPr>
            <a:picLocks noChangeAspect="1"/>
          </p:cNvPicPr>
          <p:nvPr/>
        </p:nvPicPr>
        <p:blipFill>
          <a:blip r:embed="rId5"/>
          <a:stretch>
            <a:fillRect/>
          </a:stretch>
        </p:blipFill>
        <p:spPr>
          <a:xfrm>
            <a:off x="4103950" y="3931047"/>
            <a:ext cx="2369871" cy="559184"/>
          </a:xfrm>
          <a:prstGeom prst="rect">
            <a:avLst/>
          </a:prstGeom>
        </p:spPr>
      </p:pic>
      <p:pic>
        <p:nvPicPr>
          <p:cNvPr id="8" name="Picture 7">
            <a:extLst>
              <a:ext uri="{FF2B5EF4-FFF2-40B4-BE49-F238E27FC236}">
                <a16:creationId xmlns:a16="http://schemas.microsoft.com/office/drawing/2014/main" id="{F8FCFDF3-A634-492F-8E9D-16FB4E3508C7}"/>
              </a:ext>
            </a:extLst>
          </p:cNvPr>
          <p:cNvPicPr>
            <a:picLocks noChangeAspect="1"/>
          </p:cNvPicPr>
          <p:nvPr/>
        </p:nvPicPr>
        <p:blipFill>
          <a:blip r:embed="rId6"/>
          <a:stretch>
            <a:fillRect/>
          </a:stretch>
        </p:blipFill>
        <p:spPr>
          <a:xfrm>
            <a:off x="710368" y="5347458"/>
            <a:ext cx="3142715" cy="1097063"/>
          </a:xfrm>
          <a:prstGeom prst="rect">
            <a:avLst/>
          </a:prstGeom>
        </p:spPr>
      </p:pic>
      <p:pic>
        <p:nvPicPr>
          <p:cNvPr id="9" name="Picture 8">
            <a:extLst>
              <a:ext uri="{FF2B5EF4-FFF2-40B4-BE49-F238E27FC236}">
                <a16:creationId xmlns:a16="http://schemas.microsoft.com/office/drawing/2014/main" id="{C83B0C96-D598-4B14-A2C0-8340E511D6CE}"/>
              </a:ext>
            </a:extLst>
          </p:cNvPr>
          <p:cNvPicPr>
            <a:picLocks noChangeAspect="1"/>
          </p:cNvPicPr>
          <p:nvPr/>
        </p:nvPicPr>
        <p:blipFill>
          <a:blip r:embed="rId7"/>
          <a:stretch>
            <a:fillRect/>
          </a:stretch>
        </p:blipFill>
        <p:spPr>
          <a:xfrm>
            <a:off x="4103951" y="5340860"/>
            <a:ext cx="3318826" cy="564336"/>
          </a:xfrm>
          <a:prstGeom prst="rect">
            <a:avLst/>
          </a:prstGeom>
        </p:spPr>
      </p:pic>
      <p:sp>
        <p:nvSpPr>
          <p:cNvPr id="10" name="Rectangle 9">
            <a:extLst>
              <a:ext uri="{FF2B5EF4-FFF2-40B4-BE49-F238E27FC236}">
                <a16:creationId xmlns:a16="http://schemas.microsoft.com/office/drawing/2014/main" id="{FFCCC559-7199-4127-B2E6-F1420E8AC727}"/>
              </a:ext>
            </a:extLst>
          </p:cNvPr>
          <p:cNvSpPr/>
          <p:nvPr/>
        </p:nvSpPr>
        <p:spPr>
          <a:xfrm>
            <a:off x="6831106" y="4436443"/>
            <a:ext cx="2017060" cy="857228"/>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Invent a similar puzzle for a friend to solve.</a:t>
            </a:r>
          </a:p>
        </p:txBody>
      </p:sp>
    </p:spTree>
    <p:extLst>
      <p:ext uri="{BB962C8B-B14F-4D97-AF65-F5344CB8AC3E}">
        <p14:creationId xmlns:p14="http://schemas.microsoft.com/office/powerpoint/2010/main" val="2499337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would the algebraic rules look like for the following functions?</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4B7DB757-2B91-0541-806B-49F27FB4B8EE}"/>
              </a:ext>
            </a:extLst>
          </p:cNvPr>
          <p:cNvSpPr txBox="1"/>
          <p:nvPr/>
        </p:nvSpPr>
        <p:spPr>
          <a:xfrm>
            <a:off x="458222" y="2390551"/>
            <a:ext cx="1468785" cy="963512"/>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12</a:t>
            </a:r>
          </a:p>
        </p:txBody>
      </p:sp>
      <p:cxnSp>
        <p:nvCxnSpPr>
          <p:cNvPr id="9" name="Straight Arrow Connector 8">
            <a:extLst>
              <a:ext uri="{FF2B5EF4-FFF2-40B4-BE49-F238E27FC236}">
                <a16:creationId xmlns:a16="http://schemas.microsoft.com/office/drawing/2014/main" id="{8DD873FB-ED2A-664C-B5E5-F5570DA43404}"/>
              </a:ext>
            </a:extLst>
          </p:cNvPr>
          <p:cNvCxnSpPr>
            <a:cxnSpLocks/>
          </p:cNvCxnSpPr>
          <p:nvPr/>
        </p:nvCxnSpPr>
        <p:spPr>
          <a:xfrm>
            <a:off x="1945663" y="2872307"/>
            <a:ext cx="684000"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10" name="Straight Arrow Connector 9">
            <a:extLst>
              <a:ext uri="{FF2B5EF4-FFF2-40B4-BE49-F238E27FC236}">
                <a16:creationId xmlns:a16="http://schemas.microsoft.com/office/drawing/2014/main" id="{F1F447A2-A135-834C-BB46-0625A2BEAA8C}"/>
              </a:ext>
            </a:extLst>
          </p:cNvPr>
          <p:cNvCxnSpPr>
            <a:cxnSpLocks/>
          </p:cNvCxnSpPr>
          <p:nvPr/>
        </p:nvCxnSpPr>
        <p:spPr>
          <a:xfrm>
            <a:off x="6505329" y="2872306"/>
            <a:ext cx="684000"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11" name="TextBox 10">
            <a:extLst>
              <a:ext uri="{FF2B5EF4-FFF2-40B4-BE49-F238E27FC236}">
                <a16:creationId xmlns:a16="http://schemas.microsoft.com/office/drawing/2014/main" id="{52BC3B4E-A393-BA4C-ACC7-A28A6E8EB6F1}"/>
              </a:ext>
            </a:extLst>
          </p:cNvPr>
          <p:cNvSpPr txBox="1"/>
          <p:nvPr/>
        </p:nvSpPr>
        <p:spPr>
          <a:xfrm>
            <a:off x="7225329" y="2337497"/>
            <a:ext cx="1468785" cy="963512"/>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80</a:t>
            </a:r>
          </a:p>
        </p:txBody>
      </p:sp>
      <p:sp>
        <p:nvSpPr>
          <p:cNvPr id="12" name="TextBox 11">
            <a:extLst>
              <a:ext uri="{FF2B5EF4-FFF2-40B4-BE49-F238E27FC236}">
                <a16:creationId xmlns:a16="http://schemas.microsoft.com/office/drawing/2014/main" id="{E1E2A5DA-08A6-F748-84AC-B2220BE46270}"/>
              </a:ext>
            </a:extLst>
          </p:cNvPr>
          <p:cNvSpPr txBox="1"/>
          <p:nvPr/>
        </p:nvSpPr>
        <p:spPr>
          <a:xfrm>
            <a:off x="2651808"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x</a:t>
            </a:r>
          </a:p>
        </p:txBody>
      </p:sp>
      <p:sp>
        <p:nvSpPr>
          <p:cNvPr id="13" name="TextBox 12">
            <a:extLst>
              <a:ext uri="{FF2B5EF4-FFF2-40B4-BE49-F238E27FC236}">
                <a16:creationId xmlns:a16="http://schemas.microsoft.com/office/drawing/2014/main" id="{D7093002-E837-E544-A44E-722963E4FAB4}"/>
              </a:ext>
            </a:extLst>
          </p:cNvPr>
          <p:cNvSpPr txBox="1"/>
          <p:nvPr/>
        </p:nvSpPr>
        <p:spPr>
          <a:xfrm>
            <a:off x="3624937"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5</a:t>
            </a:r>
          </a:p>
        </p:txBody>
      </p:sp>
      <p:sp>
        <p:nvSpPr>
          <p:cNvPr id="14" name="TextBox 13">
            <a:extLst>
              <a:ext uri="{FF2B5EF4-FFF2-40B4-BE49-F238E27FC236}">
                <a16:creationId xmlns:a16="http://schemas.microsoft.com/office/drawing/2014/main" id="{EA21974B-8FF7-3540-9C5F-BAD74574D2EB}"/>
              </a:ext>
            </a:extLst>
          </p:cNvPr>
          <p:cNvSpPr txBox="1"/>
          <p:nvPr/>
        </p:nvSpPr>
        <p:spPr>
          <a:xfrm>
            <a:off x="4598066"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5" name="TextBox 14">
            <a:extLst>
              <a:ext uri="{FF2B5EF4-FFF2-40B4-BE49-F238E27FC236}">
                <a16:creationId xmlns:a16="http://schemas.microsoft.com/office/drawing/2014/main" id="{C1B61142-CA4D-4942-8F38-F6735FE46F6C}"/>
              </a:ext>
            </a:extLst>
          </p:cNvPr>
          <p:cNvSpPr txBox="1"/>
          <p:nvPr/>
        </p:nvSpPr>
        <p:spPr>
          <a:xfrm>
            <a:off x="5571195"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20</a:t>
            </a:r>
          </a:p>
        </p:txBody>
      </p:sp>
    </p:spTree>
    <p:extLst>
      <p:ext uri="{BB962C8B-B14F-4D97-AF65-F5344CB8AC3E}">
        <p14:creationId xmlns:p14="http://schemas.microsoft.com/office/powerpoint/2010/main" val="2596370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would the algebraic rules look like for the following functions?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Where a = any number.</a:t>
            </a:r>
          </a:p>
          <a:p>
            <a:pPr lvl="0" algn="ctr"/>
            <a:r>
              <a:rPr lang="en-GB" sz="2000" b="1" dirty="0">
                <a:solidFill>
                  <a:srgbClr val="FF0000"/>
                </a:solidFill>
                <a:latin typeface="Century Gothic" panose="020B0502020202020204" pitchFamily="34" charset="0"/>
              </a:rPr>
              <a:t>5a + 20.</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4B7DB757-2B91-0541-806B-49F27FB4B8EE}"/>
              </a:ext>
            </a:extLst>
          </p:cNvPr>
          <p:cNvSpPr txBox="1"/>
          <p:nvPr/>
        </p:nvSpPr>
        <p:spPr>
          <a:xfrm>
            <a:off x="458222" y="2390551"/>
            <a:ext cx="1468785" cy="963512"/>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12</a:t>
            </a:r>
          </a:p>
        </p:txBody>
      </p:sp>
      <p:cxnSp>
        <p:nvCxnSpPr>
          <p:cNvPr id="9" name="Straight Arrow Connector 8">
            <a:extLst>
              <a:ext uri="{FF2B5EF4-FFF2-40B4-BE49-F238E27FC236}">
                <a16:creationId xmlns:a16="http://schemas.microsoft.com/office/drawing/2014/main" id="{8DD873FB-ED2A-664C-B5E5-F5570DA43404}"/>
              </a:ext>
            </a:extLst>
          </p:cNvPr>
          <p:cNvCxnSpPr>
            <a:cxnSpLocks/>
          </p:cNvCxnSpPr>
          <p:nvPr/>
        </p:nvCxnSpPr>
        <p:spPr>
          <a:xfrm>
            <a:off x="1945663" y="2872307"/>
            <a:ext cx="684000"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10" name="Straight Arrow Connector 9">
            <a:extLst>
              <a:ext uri="{FF2B5EF4-FFF2-40B4-BE49-F238E27FC236}">
                <a16:creationId xmlns:a16="http://schemas.microsoft.com/office/drawing/2014/main" id="{F1F447A2-A135-834C-BB46-0625A2BEAA8C}"/>
              </a:ext>
            </a:extLst>
          </p:cNvPr>
          <p:cNvCxnSpPr>
            <a:cxnSpLocks/>
          </p:cNvCxnSpPr>
          <p:nvPr/>
        </p:nvCxnSpPr>
        <p:spPr>
          <a:xfrm>
            <a:off x="6505329" y="2872306"/>
            <a:ext cx="684000"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11" name="TextBox 10">
            <a:extLst>
              <a:ext uri="{FF2B5EF4-FFF2-40B4-BE49-F238E27FC236}">
                <a16:creationId xmlns:a16="http://schemas.microsoft.com/office/drawing/2014/main" id="{52BC3B4E-A393-BA4C-ACC7-A28A6E8EB6F1}"/>
              </a:ext>
            </a:extLst>
          </p:cNvPr>
          <p:cNvSpPr txBox="1"/>
          <p:nvPr/>
        </p:nvSpPr>
        <p:spPr>
          <a:xfrm>
            <a:off x="7225329" y="2337497"/>
            <a:ext cx="1468785" cy="963512"/>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80</a:t>
            </a:r>
          </a:p>
        </p:txBody>
      </p:sp>
      <p:sp>
        <p:nvSpPr>
          <p:cNvPr id="12" name="TextBox 11">
            <a:extLst>
              <a:ext uri="{FF2B5EF4-FFF2-40B4-BE49-F238E27FC236}">
                <a16:creationId xmlns:a16="http://schemas.microsoft.com/office/drawing/2014/main" id="{E1E2A5DA-08A6-F748-84AC-B2220BE46270}"/>
              </a:ext>
            </a:extLst>
          </p:cNvPr>
          <p:cNvSpPr txBox="1"/>
          <p:nvPr/>
        </p:nvSpPr>
        <p:spPr>
          <a:xfrm>
            <a:off x="2651808"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x</a:t>
            </a:r>
          </a:p>
        </p:txBody>
      </p:sp>
      <p:sp>
        <p:nvSpPr>
          <p:cNvPr id="13" name="TextBox 12">
            <a:extLst>
              <a:ext uri="{FF2B5EF4-FFF2-40B4-BE49-F238E27FC236}">
                <a16:creationId xmlns:a16="http://schemas.microsoft.com/office/drawing/2014/main" id="{D7093002-E837-E544-A44E-722963E4FAB4}"/>
              </a:ext>
            </a:extLst>
          </p:cNvPr>
          <p:cNvSpPr txBox="1"/>
          <p:nvPr/>
        </p:nvSpPr>
        <p:spPr>
          <a:xfrm>
            <a:off x="3624937"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5</a:t>
            </a:r>
          </a:p>
        </p:txBody>
      </p:sp>
      <p:sp>
        <p:nvSpPr>
          <p:cNvPr id="14" name="TextBox 13">
            <a:extLst>
              <a:ext uri="{FF2B5EF4-FFF2-40B4-BE49-F238E27FC236}">
                <a16:creationId xmlns:a16="http://schemas.microsoft.com/office/drawing/2014/main" id="{EA21974B-8FF7-3540-9C5F-BAD74574D2EB}"/>
              </a:ext>
            </a:extLst>
          </p:cNvPr>
          <p:cNvSpPr txBox="1"/>
          <p:nvPr/>
        </p:nvSpPr>
        <p:spPr>
          <a:xfrm>
            <a:off x="4598066"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5" name="TextBox 14">
            <a:extLst>
              <a:ext uri="{FF2B5EF4-FFF2-40B4-BE49-F238E27FC236}">
                <a16:creationId xmlns:a16="http://schemas.microsoft.com/office/drawing/2014/main" id="{C1B61142-CA4D-4942-8F38-F6735FE46F6C}"/>
              </a:ext>
            </a:extLst>
          </p:cNvPr>
          <p:cNvSpPr txBox="1"/>
          <p:nvPr/>
        </p:nvSpPr>
        <p:spPr>
          <a:xfrm>
            <a:off x="5571195" y="2390550"/>
            <a:ext cx="896323" cy="963512"/>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20</a:t>
            </a:r>
          </a:p>
        </p:txBody>
      </p:sp>
    </p:spTree>
    <p:extLst>
      <p:ext uri="{BB962C8B-B14F-4D97-AF65-F5344CB8AC3E}">
        <p14:creationId xmlns:p14="http://schemas.microsoft.com/office/powerpoint/2010/main" val="754062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5" name="Rectangle 14">
            <a:extLst>
              <a:ext uri="{FF2B5EF4-FFF2-40B4-BE49-F238E27FC236}">
                <a16:creationId xmlns:a16="http://schemas.microsoft.com/office/drawing/2014/main" id="{DC3B06DA-DA90-4982-B230-D516F334B2D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output for the following rules where a = 10.</a:t>
            </a:r>
            <a:r>
              <a:rPr lang="en-GB" sz="2000" b="1" dirty="0">
                <a:latin typeface="Century Gothic" panose="020B0502020202020204" pitchFamily="34" charset="0"/>
              </a:rPr>
              <a:t>.</a:t>
            </a:r>
            <a:endParaRPr lang="en-GB" sz="2000" b="1" dirty="0">
              <a:solidFill>
                <a:schemeClr val="tx1"/>
              </a:solidFill>
              <a:latin typeface="Century Gothic" panose="020B0502020202020204" pitchFamily="34" charset="0"/>
            </a:endParaRPr>
          </a:p>
        </p:txBody>
      </p:sp>
      <p:sp>
        <p:nvSpPr>
          <p:cNvPr id="6" name="Rounded Rectangle 5">
            <a:extLst>
              <a:ext uri="{FF2B5EF4-FFF2-40B4-BE49-F238E27FC236}">
                <a16:creationId xmlns:a16="http://schemas.microsoft.com/office/drawing/2014/main" id="{7E481EBB-769C-554A-AFB0-1D6826BD8262}"/>
              </a:ext>
            </a:extLst>
          </p:cNvPr>
          <p:cNvSpPr/>
          <p:nvPr/>
        </p:nvSpPr>
        <p:spPr>
          <a:xfrm>
            <a:off x="1252164" y="1998809"/>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a:t>
            </a:r>
            <a:r>
              <a:rPr lang="en-US" sz="2000" b="1" baseline="30000" dirty="0">
                <a:latin typeface="Century Gothic" panose="020B0502020202020204" pitchFamily="34" charset="0"/>
              </a:rPr>
              <a:t>2</a:t>
            </a:r>
            <a:r>
              <a:rPr lang="en-US" sz="2000" b="1" dirty="0">
                <a:latin typeface="Century Gothic" panose="020B0502020202020204" pitchFamily="34" charset="0"/>
              </a:rPr>
              <a:t> + 25</a:t>
            </a:r>
            <a:r>
              <a:rPr lang="en-US" sz="2000" b="1" baseline="30000" dirty="0">
                <a:latin typeface="Century Gothic" panose="020B0502020202020204" pitchFamily="34" charset="0"/>
              </a:rPr>
              <a:t> </a:t>
            </a:r>
            <a:endParaRPr lang="en-US" sz="2000" b="1" dirty="0">
              <a:latin typeface="Century Gothic" panose="020B0502020202020204" pitchFamily="34" charset="0"/>
            </a:endParaRPr>
          </a:p>
        </p:txBody>
      </p:sp>
      <p:sp>
        <p:nvSpPr>
          <p:cNvPr id="9" name="Rounded Rectangle 8">
            <a:extLst>
              <a:ext uri="{FF2B5EF4-FFF2-40B4-BE49-F238E27FC236}">
                <a16:creationId xmlns:a16="http://schemas.microsoft.com/office/drawing/2014/main" id="{FEA578DF-DEA2-7D46-8B78-D6FF03203F44}"/>
              </a:ext>
            </a:extLst>
          </p:cNvPr>
          <p:cNvSpPr/>
          <p:nvPr/>
        </p:nvSpPr>
        <p:spPr>
          <a:xfrm>
            <a:off x="1252164" y="3065630"/>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(2a + 5) ÷ 5</a:t>
            </a:r>
          </a:p>
        </p:txBody>
      </p:sp>
      <p:sp>
        <p:nvSpPr>
          <p:cNvPr id="10" name="Rounded Rectangle 9">
            <a:extLst>
              <a:ext uri="{FF2B5EF4-FFF2-40B4-BE49-F238E27FC236}">
                <a16:creationId xmlns:a16="http://schemas.microsoft.com/office/drawing/2014/main" id="{085CF3E4-4C8F-BC46-AE6D-CA281C7527E8}"/>
              </a:ext>
            </a:extLst>
          </p:cNvPr>
          <p:cNvSpPr/>
          <p:nvPr/>
        </p:nvSpPr>
        <p:spPr>
          <a:xfrm>
            <a:off x="1252164" y="4132451"/>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 ÷ 2) x 10 </a:t>
            </a:r>
          </a:p>
        </p:txBody>
      </p:sp>
      <p:sp>
        <p:nvSpPr>
          <p:cNvPr id="11" name="Rounded Rectangle 10">
            <a:extLst>
              <a:ext uri="{FF2B5EF4-FFF2-40B4-BE49-F238E27FC236}">
                <a16:creationId xmlns:a16="http://schemas.microsoft.com/office/drawing/2014/main" id="{8D013FC1-6A17-BF40-BB84-25B3BAEBB383}"/>
              </a:ext>
            </a:extLst>
          </p:cNvPr>
          <p:cNvSpPr/>
          <p:nvPr/>
        </p:nvSpPr>
        <p:spPr>
          <a:xfrm>
            <a:off x="5979949" y="1998809"/>
            <a:ext cx="1311877"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1200" b="1" dirty="0">
              <a:latin typeface="Century Gothic" panose="020B0502020202020204" pitchFamily="34" charset="0"/>
            </a:endParaRPr>
          </a:p>
        </p:txBody>
      </p:sp>
      <p:sp>
        <p:nvSpPr>
          <p:cNvPr id="12" name="Rounded Rectangle 11">
            <a:extLst>
              <a:ext uri="{FF2B5EF4-FFF2-40B4-BE49-F238E27FC236}">
                <a16:creationId xmlns:a16="http://schemas.microsoft.com/office/drawing/2014/main" id="{9E9C1A6C-0F5D-0F4A-A508-21EC1C2D270A}"/>
              </a:ext>
            </a:extLst>
          </p:cNvPr>
          <p:cNvSpPr/>
          <p:nvPr/>
        </p:nvSpPr>
        <p:spPr>
          <a:xfrm>
            <a:off x="5979949" y="3065630"/>
            <a:ext cx="1311877"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1200" b="1" dirty="0">
              <a:latin typeface="Century Gothic" panose="020B0502020202020204" pitchFamily="34" charset="0"/>
            </a:endParaRPr>
          </a:p>
        </p:txBody>
      </p:sp>
      <p:sp>
        <p:nvSpPr>
          <p:cNvPr id="13" name="Rounded Rectangle 12">
            <a:extLst>
              <a:ext uri="{FF2B5EF4-FFF2-40B4-BE49-F238E27FC236}">
                <a16:creationId xmlns:a16="http://schemas.microsoft.com/office/drawing/2014/main" id="{068E599E-0280-EE4B-8198-99316713459C}"/>
              </a:ext>
            </a:extLst>
          </p:cNvPr>
          <p:cNvSpPr/>
          <p:nvPr/>
        </p:nvSpPr>
        <p:spPr>
          <a:xfrm>
            <a:off x="5979949" y="4132451"/>
            <a:ext cx="1311877"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1200" b="1" dirty="0">
              <a:latin typeface="Century Gothic" panose="020B0502020202020204" pitchFamily="34" charset="0"/>
            </a:endParaRPr>
          </a:p>
        </p:txBody>
      </p:sp>
    </p:spTree>
    <p:extLst>
      <p:ext uri="{BB962C8B-B14F-4D97-AF65-F5344CB8AC3E}">
        <p14:creationId xmlns:p14="http://schemas.microsoft.com/office/powerpoint/2010/main" val="1406796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5" name="Rectangle 14">
            <a:extLst>
              <a:ext uri="{FF2B5EF4-FFF2-40B4-BE49-F238E27FC236}">
                <a16:creationId xmlns:a16="http://schemas.microsoft.com/office/drawing/2014/main" id="{DC3B06DA-DA90-4982-B230-D516F334B2D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output for the following rules where a = 10.</a:t>
            </a:r>
            <a:r>
              <a:rPr lang="en-GB" sz="2000" b="1" dirty="0">
                <a:latin typeface="Century Gothic" panose="020B0502020202020204" pitchFamily="34" charset="0"/>
              </a:rPr>
              <a:t>.</a:t>
            </a:r>
            <a:endParaRPr lang="en-GB" sz="2000" b="1" dirty="0">
              <a:solidFill>
                <a:schemeClr val="tx1"/>
              </a:solidFill>
              <a:latin typeface="Century Gothic" panose="020B0502020202020204" pitchFamily="34" charset="0"/>
            </a:endParaRPr>
          </a:p>
        </p:txBody>
      </p:sp>
      <p:sp>
        <p:nvSpPr>
          <p:cNvPr id="6" name="Rounded Rectangle 5">
            <a:extLst>
              <a:ext uri="{FF2B5EF4-FFF2-40B4-BE49-F238E27FC236}">
                <a16:creationId xmlns:a16="http://schemas.microsoft.com/office/drawing/2014/main" id="{7E481EBB-769C-554A-AFB0-1D6826BD8262}"/>
              </a:ext>
            </a:extLst>
          </p:cNvPr>
          <p:cNvSpPr/>
          <p:nvPr/>
        </p:nvSpPr>
        <p:spPr>
          <a:xfrm>
            <a:off x="1252164" y="1998809"/>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a:t>
            </a:r>
            <a:r>
              <a:rPr lang="en-US" sz="2000" b="1" baseline="30000" dirty="0">
                <a:latin typeface="Century Gothic" panose="020B0502020202020204" pitchFamily="34" charset="0"/>
              </a:rPr>
              <a:t>2</a:t>
            </a:r>
            <a:r>
              <a:rPr lang="en-US" sz="2000" b="1" dirty="0">
                <a:latin typeface="Century Gothic" panose="020B0502020202020204" pitchFamily="34" charset="0"/>
              </a:rPr>
              <a:t> + 25</a:t>
            </a:r>
            <a:r>
              <a:rPr lang="en-US" sz="2000" b="1" baseline="30000" dirty="0">
                <a:latin typeface="Century Gothic" panose="020B0502020202020204" pitchFamily="34" charset="0"/>
              </a:rPr>
              <a:t> </a:t>
            </a:r>
            <a:endParaRPr lang="en-US" sz="2000" b="1" dirty="0">
              <a:latin typeface="Century Gothic" panose="020B0502020202020204" pitchFamily="34" charset="0"/>
            </a:endParaRPr>
          </a:p>
        </p:txBody>
      </p:sp>
      <p:sp>
        <p:nvSpPr>
          <p:cNvPr id="9" name="Rounded Rectangle 8">
            <a:extLst>
              <a:ext uri="{FF2B5EF4-FFF2-40B4-BE49-F238E27FC236}">
                <a16:creationId xmlns:a16="http://schemas.microsoft.com/office/drawing/2014/main" id="{FEA578DF-DEA2-7D46-8B78-D6FF03203F44}"/>
              </a:ext>
            </a:extLst>
          </p:cNvPr>
          <p:cNvSpPr/>
          <p:nvPr/>
        </p:nvSpPr>
        <p:spPr>
          <a:xfrm>
            <a:off x="1252164" y="3065630"/>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(2a + 5) ÷ 5</a:t>
            </a:r>
          </a:p>
        </p:txBody>
      </p:sp>
      <p:sp>
        <p:nvSpPr>
          <p:cNvPr id="10" name="Rounded Rectangle 9">
            <a:extLst>
              <a:ext uri="{FF2B5EF4-FFF2-40B4-BE49-F238E27FC236}">
                <a16:creationId xmlns:a16="http://schemas.microsoft.com/office/drawing/2014/main" id="{085CF3E4-4C8F-BC46-AE6D-CA281C7527E8}"/>
              </a:ext>
            </a:extLst>
          </p:cNvPr>
          <p:cNvSpPr/>
          <p:nvPr/>
        </p:nvSpPr>
        <p:spPr>
          <a:xfrm>
            <a:off x="1252164" y="4132451"/>
            <a:ext cx="2556478" cy="76064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 ÷ 2) x 10 </a:t>
            </a:r>
          </a:p>
        </p:txBody>
      </p:sp>
      <p:sp>
        <p:nvSpPr>
          <p:cNvPr id="14" name="Rounded Rectangle 10">
            <a:extLst>
              <a:ext uri="{FF2B5EF4-FFF2-40B4-BE49-F238E27FC236}">
                <a16:creationId xmlns:a16="http://schemas.microsoft.com/office/drawing/2014/main" id="{1DBC148B-E9BD-46AD-B8C2-824B2FBD2113}"/>
              </a:ext>
            </a:extLst>
          </p:cNvPr>
          <p:cNvSpPr/>
          <p:nvPr/>
        </p:nvSpPr>
        <p:spPr>
          <a:xfrm>
            <a:off x="5979949" y="1998809"/>
            <a:ext cx="1311877" cy="76064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Century Gothic" panose="020B0502020202020204" pitchFamily="34" charset="0"/>
              </a:rPr>
              <a:t>125</a:t>
            </a:r>
          </a:p>
        </p:txBody>
      </p:sp>
      <p:sp>
        <p:nvSpPr>
          <p:cNvPr id="16" name="Rounded Rectangle 11">
            <a:extLst>
              <a:ext uri="{FF2B5EF4-FFF2-40B4-BE49-F238E27FC236}">
                <a16:creationId xmlns:a16="http://schemas.microsoft.com/office/drawing/2014/main" id="{250DA0F5-BFD2-4D7A-8732-CEC515569041}"/>
              </a:ext>
            </a:extLst>
          </p:cNvPr>
          <p:cNvSpPr/>
          <p:nvPr/>
        </p:nvSpPr>
        <p:spPr>
          <a:xfrm>
            <a:off x="5979949" y="3065630"/>
            <a:ext cx="1311877" cy="76064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Century Gothic" panose="020B0502020202020204" pitchFamily="34" charset="0"/>
              </a:rPr>
              <a:t>5</a:t>
            </a:r>
          </a:p>
        </p:txBody>
      </p:sp>
      <p:sp>
        <p:nvSpPr>
          <p:cNvPr id="17" name="Rounded Rectangle 12">
            <a:extLst>
              <a:ext uri="{FF2B5EF4-FFF2-40B4-BE49-F238E27FC236}">
                <a16:creationId xmlns:a16="http://schemas.microsoft.com/office/drawing/2014/main" id="{E8BB1A71-7C7F-4036-B1F7-87CBBD352A56}"/>
              </a:ext>
            </a:extLst>
          </p:cNvPr>
          <p:cNvSpPr/>
          <p:nvPr/>
        </p:nvSpPr>
        <p:spPr>
          <a:xfrm>
            <a:off x="5979949" y="4132451"/>
            <a:ext cx="1311877" cy="76064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Century Gothic" panose="020B0502020202020204" pitchFamily="34" charset="0"/>
              </a:rPr>
              <a:t>50</a:t>
            </a:r>
          </a:p>
        </p:txBody>
      </p:sp>
    </p:spTree>
    <p:extLst>
      <p:ext uri="{BB962C8B-B14F-4D97-AF65-F5344CB8AC3E}">
        <p14:creationId xmlns:p14="http://schemas.microsoft.com/office/powerpoint/2010/main" val="236590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output to the correct expression, where a = 3.</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2" name="Rounded Rectangle 21">
            <a:extLst>
              <a:ext uri="{FF2B5EF4-FFF2-40B4-BE49-F238E27FC236}">
                <a16:creationId xmlns:a16="http://schemas.microsoft.com/office/drawing/2014/main" id="{C28A3C08-6267-A848-819F-C4096F1EFE7D}"/>
              </a:ext>
            </a:extLst>
          </p:cNvPr>
          <p:cNvSpPr/>
          <p:nvPr/>
        </p:nvSpPr>
        <p:spPr>
          <a:xfrm>
            <a:off x="977381" y="1596300"/>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10a – a </a:t>
            </a:r>
          </a:p>
        </p:txBody>
      </p:sp>
      <p:sp>
        <p:nvSpPr>
          <p:cNvPr id="23" name="Rounded Rectangle 22">
            <a:extLst>
              <a:ext uri="{FF2B5EF4-FFF2-40B4-BE49-F238E27FC236}">
                <a16:creationId xmlns:a16="http://schemas.microsoft.com/office/drawing/2014/main" id="{D6ADD4F6-09E6-A24B-AF56-7DF964796F5F}"/>
              </a:ext>
            </a:extLst>
          </p:cNvPr>
          <p:cNvSpPr/>
          <p:nvPr/>
        </p:nvSpPr>
        <p:spPr>
          <a:xfrm>
            <a:off x="977381" y="2767248"/>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US" sz="2000" b="1" dirty="0">
                <a:latin typeface="Century Gothic" panose="020B0502020202020204" pitchFamily="34" charset="0"/>
              </a:rPr>
              <a:t>(3a – 2) x 5</a:t>
            </a:r>
          </a:p>
        </p:txBody>
      </p:sp>
      <p:sp>
        <p:nvSpPr>
          <p:cNvPr id="24" name="Rounded Rectangle 23">
            <a:extLst>
              <a:ext uri="{FF2B5EF4-FFF2-40B4-BE49-F238E27FC236}">
                <a16:creationId xmlns:a16="http://schemas.microsoft.com/office/drawing/2014/main" id="{BE351C3E-4D91-3E47-BC12-6EB78289E952}"/>
              </a:ext>
            </a:extLst>
          </p:cNvPr>
          <p:cNvSpPr/>
          <p:nvPr/>
        </p:nvSpPr>
        <p:spPr>
          <a:xfrm>
            <a:off x="977381" y="3938196"/>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10a – 7 </a:t>
            </a:r>
          </a:p>
        </p:txBody>
      </p:sp>
      <p:sp>
        <p:nvSpPr>
          <p:cNvPr id="25" name="Rounded Rectangle 24">
            <a:extLst>
              <a:ext uri="{FF2B5EF4-FFF2-40B4-BE49-F238E27FC236}">
                <a16:creationId xmlns:a16="http://schemas.microsoft.com/office/drawing/2014/main" id="{0E077C4B-8132-B447-ABD7-8015611699E3}"/>
              </a:ext>
            </a:extLst>
          </p:cNvPr>
          <p:cNvSpPr/>
          <p:nvPr/>
        </p:nvSpPr>
        <p:spPr>
          <a:xfrm>
            <a:off x="6232607" y="1596300"/>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sp>
        <p:nvSpPr>
          <p:cNvPr id="26" name="Rounded Rectangle 25">
            <a:extLst>
              <a:ext uri="{FF2B5EF4-FFF2-40B4-BE49-F238E27FC236}">
                <a16:creationId xmlns:a16="http://schemas.microsoft.com/office/drawing/2014/main" id="{8E3E6205-07AE-8247-9B3C-CAFDB0EF170C}"/>
              </a:ext>
            </a:extLst>
          </p:cNvPr>
          <p:cNvSpPr/>
          <p:nvPr/>
        </p:nvSpPr>
        <p:spPr>
          <a:xfrm>
            <a:off x="6232607" y="2767248"/>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23</a:t>
            </a:r>
          </a:p>
        </p:txBody>
      </p:sp>
      <p:sp>
        <p:nvSpPr>
          <p:cNvPr id="27" name="Rounded Rectangle 26">
            <a:extLst>
              <a:ext uri="{FF2B5EF4-FFF2-40B4-BE49-F238E27FC236}">
                <a16:creationId xmlns:a16="http://schemas.microsoft.com/office/drawing/2014/main" id="{C81217D8-9585-5344-BCA9-4FF337EEA464}"/>
              </a:ext>
            </a:extLst>
          </p:cNvPr>
          <p:cNvSpPr/>
          <p:nvPr/>
        </p:nvSpPr>
        <p:spPr>
          <a:xfrm>
            <a:off x="6232607" y="3938196"/>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27</a:t>
            </a:r>
          </a:p>
        </p:txBody>
      </p:sp>
    </p:spTree>
    <p:extLst>
      <p:ext uri="{BB962C8B-B14F-4D97-AF65-F5344CB8AC3E}">
        <p14:creationId xmlns:p14="http://schemas.microsoft.com/office/powerpoint/2010/main" val="4174963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output to the correct expression, where a = 3.</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2" name="Rounded Rectangle 21">
            <a:extLst>
              <a:ext uri="{FF2B5EF4-FFF2-40B4-BE49-F238E27FC236}">
                <a16:creationId xmlns:a16="http://schemas.microsoft.com/office/drawing/2014/main" id="{C28A3C08-6267-A848-819F-C4096F1EFE7D}"/>
              </a:ext>
            </a:extLst>
          </p:cNvPr>
          <p:cNvSpPr/>
          <p:nvPr/>
        </p:nvSpPr>
        <p:spPr>
          <a:xfrm>
            <a:off x="977381" y="1596300"/>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10a – a </a:t>
            </a:r>
          </a:p>
        </p:txBody>
      </p:sp>
      <p:sp>
        <p:nvSpPr>
          <p:cNvPr id="23" name="Rounded Rectangle 22">
            <a:extLst>
              <a:ext uri="{FF2B5EF4-FFF2-40B4-BE49-F238E27FC236}">
                <a16:creationId xmlns:a16="http://schemas.microsoft.com/office/drawing/2014/main" id="{D6ADD4F6-09E6-A24B-AF56-7DF964796F5F}"/>
              </a:ext>
            </a:extLst>
          </p:cNvPr>
          <p:cNvSpPr/>
          <p:nvPr/>
        </p:nvSpPr>
        <p:spPr>
          <a:xfrm>
            <a:off x="977381" y="2767248"/>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US" sz="2000" b="1" dirty="0">
                <a:latin typeface="Century Gothic" panose="020B0502020202020204" pitchFamily="34" charset="0"/>
              </a:rPr>
              <a:t>(3a – 2) x 5</a:t>
            </a:r>
          </a:p>
        </p:txBody>
      </p:sp>
      <p:sp>
        <p:nvSpPr>
          <p:cNvPr id="24" name="Rounded Rectangle 23">
            <a:extLst>
              <a:ext uri="{FF2B5EF4-FFF2-40B4-BE49-F238E27FC236}">
                <a16:creationId xmlns:a16="http://schemas.microsoft.com/office/drawing/2014/main" id="{BE351C3E-4D91-3E47-BC12-6EB78289E952}"/>
              </a:ext>
            </a:extLst>
          </p:cNvPr>
          <p:cNvSpPr/>
          <p:nvPr/>
        </p:nvSpPr>
        <p:spPr>
          <a:xfrm>
            <a:off x="977381" y="3938196"/>
            <a:ext cx="2556478"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10a – 7 </a:t>
            </a:r>
          </a:p>
        </p:txBody>
      </p:sp>
      <p:sp>
        <p:nvSpPr>
          <p:cNvPr id="25" name="Rounded Rectangle 24">
            <a:extLst>
              <a:ext uri="{FF2B5EF4-FFF2-40B4-BE49-F238E27FC236}">
                <a16:creationId xmlns:a16="http://schemas.microsoft.com/office/drawing/2014/main" id="{0E077C4B-8132-B447-ABD7-8015611699E3}"/>
              </a:ext>
            </a:extLst>
          </p:cNvPr>
          <p:cNvSpPr/>
          <p:nvPr/>
        </p:nvSpPr>
        <p:spPr>
          <a:xfrm>
            <a:off x="6232607" y="1596300"/>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sp>
        <p:nvSpPr>
          <p:cNvPr id="26" name="Rounded Rectangle 25">
            <a:extLst>
              <a:ext uri="{FF2B5EF4-FFF2-40B4-BE49-F238E27FC236}">
                <a16:creationId xmlns:a16="http://schemas.microsoft.com/office/drawing/2014/main" id="{8E3E6205-07AE-8247-9B3C-CAFDB0EF170C}"/>
              </a:ext>
            </a:extLst>
          </p:cNvPr>
          <p:cNvSpPr/>
          <p:nvPr/>
        </p:nvSpPr>
        <p:spPr>
          <a:xfrm>
            <a:off x="6232607" y="2767248"/>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23</a:t>
            </a:r>
          </a:p>
        </p:txBody>
      </p:sp>
      <p:sp>
        <p:nvSpPr>
          <p:cNvPr id="27" name="Rounded Rectangle 26">
            <a:extLst>
              <a:ext uri="{FF2B5EF4-FFF2-40B4-BE49-F238E27FC236}">
                <a16:creationId xmlns:a16="http://schemas.microsoft.com/office/drawing/2014/main" id="{C81217D8-9585-5344-BCA9-4FF337EEA464}"/>
              </a:ext>
            </a:extLst>
          </p:cNvPr>
          <p:cNvSpPr/>
          <p:nvPr/>
        </p:nvSpPr>
        <p:spPr>
          <a:xfrm>
            <a:off x="6232607" y="3938196"/>
            <a:ext cx="1311877" cy="1012411"/>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27</a:t>
            </a:r>
          </a:p>
        </p:txBody>
      </p:sp>
      <p:cxnSp>
        <p:nvCxnSpPr>
          <p:cNvPr id="12" name="Straight Connector 11">
            <a:extLst>
              <a:ext uri="{FF2B5EF4-FFF2-40B4-BE49-F238E27FC236}">
                <a16:creationId xmlns:a16="http://schemas.microsoft.com/office/drawing/2014/main" id="{BC91B081-51FE-4187-B7D9-AD234F4DC364}"/>
              </a:ext>
            </a:extLst>
          </p:cNvPr>
          <p:cNvCxnSpPr>
            <a:cxnSpLocks/>
            <a:endCxn id="27" idx="1"/>
          </p:cNvCxnSpPr>
          <p:nvPr/>
        </p:nvCxnSpPr>
        <p:spPr>
          <a:xfrm>
            <a:off x="3533859" y="1977487"/>
            <a:ext cx="2698748" cy="246691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47F5847-155A-4A17-A938-9A55DE57B5EF}"/>
              </a:ext>
            </a:extLst>
          </p:cNvPr>
          <p:cNvCxnSpPr>
            <a:cxnSpLocks/>
            <a:endCxn id="25" idx="1"/>
          </p:cNvCxnSpPr>
          <p:nvPr/>
        </p:nvCxnSpPr>
        <p:spPr>
          <a:xfrm flipV="1">
            <a:off x="3533859" y="2102506"/>
            <a:ext cx="2698748" cy="124100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4D50843-6441-45F3-BE02-2801C0E733D1}"/>
              </a:ext>
            </a:extLst>
          </p:cNvPr>
          <p:cNvCxnSpPr>
            <a:cxnSpLocks/>
          </p:cNvCxnSpPr>
          <p:nvPr/>
        </p:nvCxnSpPr>
        <p:spPr>
          <a:xfrm flipV="1">
            <a:off x="3533859" y="3343510"/>
            <a:ext cx="2698748" cy="11253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868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TextBox 2">
            <a:extLst>
              <a:ext uri="{FF2B5EF4-FFF2-40B4-BE49-F238E27FC236}">
                <a16:creationId xmlns:a16="http://schemas.microsoft.com/office/drawing/2014/main" id="{5DF294C6-7DBF-7249-B7B6-C2D788760548}"/>
              </a:ext>
            </a:extLst>
          </p:cNvPr>
          <p:cNvSpPr txBox="1"/>
          <p:nvPr/>
        </p:nvSpPr>
        <p:spPr>
          <a:xfrm>
            <a:off x="-983673" y="1870364"/>
            <a:ext cx="184731" cy="369332"/>
          </a:xfrm>
          <a:prstGeom prst="rect">
            <a:avLst/>
          </a:prstGeom>
          <a:noFill/>
        </p:spPr>
        <p:txBody>
          <a:bodyPr wrap="none" rtlCol="0">
            <a:spAutoFit/>
          </a:bodyPr>
          <a:lstStyle/>
          <a:p>
            <a:endParaRPr lang="en-GB" dirty="0"/>
          </a:p>
        </p:txBody>
      </p:sp>
      <p:sp>
        <p:nvSpPr>
          <p:cNvPr id="17" name="Rounded Rectangle 16">
            <a:extLst>
              <a:ext uri="{FF2B5EF4-FFF2-40B4-BE49-F238E27FC236}">
                <a16:creationId xmlns:a16="http://schemas.microsoft.com/office/drawing/2014/main" id="{6E1458F3-1447-7144-B4FE-739A4E57E8D9}"/>
              </a:ext>
            </a:extLst>
          </p:cNvPr>
          <p:cNvSpPr/>
          <p:nvPr/>
        </p:nvSpPr>
        <p:spPr>
          <a:xfrm>
            <a:off x="2349887" y="2678264"/>
            <a:ext cx="837722" cy="622745"/>
          </a:xfrm>
          <a:prstGeom prst="roundRect">
            <a:avLst/>
          </a:prstGeom>
          <a:ln w="28575">
            <a:solidFill>
              <a:srgbClr val="7030A0"/>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US" sz="2000" b="1" dirty="0">
                <a:latin typeface="Century Gothic" panose="020B0502020202020204" pitchFamily="34" charset="0"/>
              </a:rPr>
              <a:t>128</a:t>
            </a:r>
          </a:p>
        </p:txBody>
      </p:sp>
      <p:sp>
        <p:nvSpPr>
          <p:cNvPr id="21" name="Rounded Rectangle 20">
            <a:extLst>
              <a:ext uri="{FF2B5EF4-FFF2-40B4-BE49-F238E27FC236}">
                <a16:creationId xmlns:a16="http://schemas.microsoft.com/office/drawing/2014/main" id="{8D18460C-49A0-D244-93CA-9330D3C3D47C}"/>
              </a:ext>
            </a:extLst>
          </p:cNvPr>
          <p:cNvSpPr/>
          <p:nvPr/>
        </p:nvSpPr>
        <p:spPr>
          <a:xfrm>
            <a:off x="6130357" y="2673447"/>
            <a:ext cx="837722" cy="622745"/>
          </a:xfrm>
          <a:prstGeom prst="roundRect">
            <a:avLst/>
          </a:prstGeom>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10</a:t>
            </a:r>
          </a:p>
        </p:txBody>
      </p:sp>
      <p:cxnSp>
        <p:nvCxnSpPr>
          <p:cNvPr id="28" name="Straight Arrow Connector 27">
            <a:extLst>
              <a:ext uri="{FF2B5EF4-FFF2-40B4-BE49-F238E27FC236}">
                <a16:creationId xmlns:a16="http://schemas.microsoft.com/office/drawing/2014/main" id="{30F01D9D-BFD7-714A-BC7C-02D0FE460A18}"/>
              </a:ext>
            </a:extLst>
          </p:cNvPr>
          <p:cNvCxnSpPr>
            <a:cxnSpLocks/>
            <a:endCxn id="29" idx="1"/>
          </p:cNvCxnSpPr>
          <p:nvPr/>
        </p:nvCxnSpPr>
        <p:spPr>
          <a:xfrm flipH="1">
            <a:off x="3671331" y="2987227"/>
            <a:ext cx="58666" cy="1"/>
          </a:xfrm>
          <a:prstGeom prst="straightConnector1">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28">
            <a:extLst>
              <a:ext uri="{FF2B5EF4-FFF2-40B4-BE49-F238E27FC236}">
                <a16:creationId xmlns:a16="http://schemas.microsoft.com/office/drawing/2014/main" id="{834D1135-38DA-F546-AB71-44BAAE7F78B3}"/>
              </a:ext>
            </a:extLst>
          </p:cNvPr>
          <p:cNvSpPr/>
          <p:nvPr/>
        </p:nvSpPr>
        <p:spPr>
          <a:xfrm>
            <a:off x="3671331" y="2675855"/>
            <a:ext cx="1975304" cy="622745"/>
          </a:xfrm>
          <a:prstGeom prst="roundRect">
            <a:avLst/>
          </a:prstGeom>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 – 8) ÷ 10 </a:t>
            </a:r>
          </a:p>
        </p:txBody>
      </p:sp>
      <p:cxnSp>
        <p:nvCxnSpPr>
          <p:cNvPr id="30" name="Straight Arrow Connector 29">
            <a:extLst>
              <a:ext uri="{FF2B5EF4-FFF2-40B4-BE49-F238E27FC236}">
                <a16:creationId xmlns:a16="http://schemas.microsoft.com/office/drawing/2014/main" id="{D59657F7-62A9-7848-B71A-4F555CBE6BFC}"/>
              </a:ext>
            </a:extLst>
          </p:cNvPr>
          <p:cNvCxnSpPr>
            <a:cxnSpLocks/>
          </p:cNvCxnSpPr>
          <p:nvPr/>
        </p:nvCxnSpPr>
        <p:spPr>
          <a:xfrm>
            <a:off x="5686314" y="2984819"/>
            <a:ext cx="402413" cy="1"/>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8B3AD09C-436B-A949-920B-57AD2F4D06B0}"/>
              </a:ext>
            </a:extLst>
          </p:cNvPr>
          <p:cNvCxnSpPr>
            <a:cxnSpLocks/>
          </p:cNvCxnSpPr>
          <p:nvPr/>
        </p:nvCxnSpPr>
        <p:spPr>
          <a:xfrm>
            <a:off x="3234500" y="3004153"/>
            <a:ext cx="402413" cy="1"/>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1523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False.</a:t>
            </a:r>
          </a:p>
          <a:p>
            <a:pPr lvl="0" algn="ctr"/>
            <a:r>
              <a:rPr lang="en-GB" sz="2000" b="1" dirty="0">
                <a:solidFill>
                  <a:srgbClr val="FF0000"/>
                </a:solidFill>
                <a:latin typeface="Century Gothic" panose="020B0502020202020204" pitchFamily="34" charset="0"/>
              </a:rPr>
              <a:t> </a:t>
            </a:r>
          </a:p>
          <a:p>
            <a:pPr lvl="0" algn="ctr"/>
            <a:r>
              <a:rPr lang="en-GB" sz="2000" b="1" dirty="0">
                <a:solidFill>
                  <a:srgbClr val="FF0000"/>
                </a:solidFill>
                <a:latin typeface="Century Gothic" panose="020B0502020202020204" pitchFamily="34" charset="0"/>
              </a:rPr>
              <a:t>The output would be 12</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TextBox 2">
            <a:extLst>
              <a:ext uri="{FF2B5EF4-FFF2-40B4-BE49-F238E27FC236}">
                <a16:creationId xmlns:a16="http://schemas.microsoft.com/office/drawing/2014/main" id="{5DF294C6-7DBF-7249-B7B6-C2D788760548}"/>
              </a:ext>
            </a:extLst>
          </p:cNvPr>
          <p:cNvSpPr txBox="1"/>
          <p:nvPr/>
        </p:nvSpPr>
        <p:spPr>
          <a:xfrm>
            <a:off x="-983673" y="1870364"/>
            <a:ext cx="184731" cy="369332"/>
          </a:xfrm>
          <a:prstGeom prst="rect">
            <a:avLst/>
          </a:prstGeom>
          <a:noFill/>
        </p:spPr>
        <p:txBody>
          <a:bodyPr wrap="none" rtlCol="0">
            <a:spAutoFit/>
          </a:bodyPr>
          <a:lstStyle/>
          <a:p>
            <a:endParaRPr lang="en-GB" dirty="0"/>
          </a:p>
        </p:txBody>
      </p:sp>
      <p:sp>
        <p:nvSpPr>
          <p:cNvPr id="17" name="Rounded Rectangle 16">
            <a:extLst>
              <a:ext uri="{FF2B5EF4-FFF2-40B4-BE49-F238E27FC236}">
                <a16:creationId xmlns:a16="http://schemas.microsoft.com/office/drawing/2014/main" id="{6E1458F3-1447-7144-B4FE-739A4E57E8D9}"/>
              </a:ext>
            </a:extLst>
          </p:cNvPr>
          <p:cNvSpPr/>
          <p:nvPr/>
        </p:nvSpPr>
        <p:spPr>
          <a:xfrm>
            <a:off x="2349887" y="2678264"/>
            <a:ext cx="837722" cy="622745"/>
          </a:xfrm>
          <a:prstGeom prst="roundRect">
            <a:avLst/>
          </a:prstGeom>
          <a:ln w="28575">
            <a:solidFill>
              <a:srgbClr val="7030A0"/>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US" sz="2000" b="1" dirty="0">
                <a:latin typeface="Century Gothic" panose="020B0502020202020204" pitchFamily="34" charset="0"/>
              </a:rPr>
              <a:t>128</a:t>
            </a:r>
          </a:p>
        </p:txBody>
      </p:sp>
      <p:sp>
        <p:nvSpPr>
          <p:cNvPr id="21" name="Rounded Rectangle 20">
            <a:extLst>
              <a:ext uri="{FF2B5EF4-FFF2-40B4-BE49-F238E27FC236}">
                <a16:creationId xmlns:a16="http://schemas.microsoft.com/office/drawing/2014/main" id="{8D18460C-49A0-D244-93CA-9330D3C3D47C}"/>
              </a:ext>
            </a:extLst>
          </p:cNvPr>
          <p:cNvSpPr/>
          <p:nvPr/>
        </p:nvSpPr>
        <p:spPr>
          <a:xfrm>
            <a:off x="6130357" y="2673447"/>
            <a:ext cx="837722" cy="622745"/>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12</a:t>
            </a:r>
          </a:p>
        </p:txBody>
      </p:sp>
      <p:cxnSp>
        <p:nvCxnSpPr>
          <p:cNvPr id="28" name="Straight Arrow Connector 27">
            <a:extLst>
              <a:ext uri="{FF2B5EF4-FFF2-40B4-BE49-F238E27FC236}">
                <a16:creationId xmlns:a16="http://schemas.microsoft.com/office/drawing/2014/main" id="{30F01D9D-BFD7-714A-BC7C-02D0FE460A18}"/>
              </a:ext>
            </a:extLst>
          </p:cNvPr>
          <p:cNvCxnSpPr>
            <a:cxnSpLocks/>
            <a:endCxn id="29" idx="1"/>
          </p:cNvCxnSpPr>
          <p:nvPr/>
        </p:nvCxnSpPr>
        <p:spPr>
          <a:xfrm flipH="1">
            <a:off x="3671331" y="2987227"/>
            <a:ext cx="58666" cy="1"/>
          </a:xfrm>
          <a:prstGeom prst="straightConnector1">
            <a:avLst/>
          </a:prstGeom>
          <a:ln w="190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28">
            <a:extLst>
              <a:ext uri="{FF2B5EF4-FFF2-40B4-BE49-F238E27FC236}">
                <a16:creationId xmlns:a16="http://schemas.microsoft.com/office/drawing/2014/main" id="{834D1135-38DA-F546-AB71-44BAAE7F78B3}"/>
              </a:ext>
            </a:extLst>
          </p:cNvPr>
          <p:cNvSpPr/>
          <p:nvPr/>
        </p:nvSpPr>
        <p:spPr>
          <a:xfrm>
            <a:off x="3671331" y="2675855"/>
            <a:ext cx="1975304" cy="622745"/>
          </a:xfrm>
          <a:prstGeom prst="roundRect">
            <a:avLst/>
          </a:prstGeom>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 – 8) ÷ 10 </a:t>
            </a:r>
          </a:p>
        </p:txBody>
      </p:sp>
      <p:cxnSp>
        <p:nvCxnSpPr>
          <p:cNvPr id="30" name="Straight Arrow Connector 29">
            <a:extLst>
              <a:ext uri="{FF2B5EF4-FFF2-40B4-BE49-F238E27FC236}">
                <a16:creationId xmlns:a16="http://schemas.microsoft.com/office/drawing/2014/main" id="{D59657F7-62A9-7848-B71A-4F555CBE6BFC}"/>
              </a:ext>
            </a:extLst>
          </p:cNvPr>
          <p:cNvCxnSpPr>
            <a:cxnSpLocks/>
          </p:cNvCxnSpPr>
          <p:nvPr/>
        </p:nvCxnSpPr>
        <p:spPr>
          <a:xfrm>
            <a:off x="5686314" y="2984819"/>
            <a:ext cx="402413" cy="1"/>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8B3AD09C-436B-A949-920B-57AD2F4D06B0}"/>
              </a:ext>
            </a:extLst>
          </p:cNvPr>
          <p:cNvCxnSpPr>
            <a:cxnSpLocks/>
          </p:cNvCxnSpPr>
          <p:nvPr/>
        </p:nvCxnSpPr>
        <p:spPr>
          <a:xfrm>
            <a:off x="3234500" y="3004153"/>
            <a:ext cx="402413" cy="1"/>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918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Jack is using the expression (2a + 2) ÷ 2.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Calculate the value of a when his outputs are: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TextBox 2">
            <a:extLst>
              <a:ext uri="{FF2B5EF4-FFF2-40B4-BE49-F238E27FC236}">
                <a16:creationId xmlns:a16="http://schemas.microsoft.com/office/drawing/2014/main" id="{5DF294C6-7DBF-7249-B7B6-C2D788760548}"/>
              </a:ext>
            </a:extLst>
          </p:cNvPr>
          <p:cNvSpPr txBox="1"/>
          <p:nvPr/>
        </p:nvSpPr>
        <p:spPr>
          <a:xfrm>
            <a:off x="-983673" y="1870364"/>
            <a:ext cx="184731" cy="369332"/>
          </a:xfrm>
          <a:prstGeom prst="rect">
            <a:avLst/>
          </a:prstGeom>
          <a:noFill/>
        </p:spPr>
        <p:txBody>
          <a:bodyPr wrap="none" rtlCol="0">
            <a:spAutoFit/>
          </a:bodyPr>
          <a:lstStyle/>
          <a:p>
            <a:endParaRPr lang="en-GB" dirty="0"/>
          </a:p>
        </p:txBody>
      </p:sp>
      <p:sp>
        <p:nvSpPr>
          <p:cNvPr id="14" name="Rounded Rectangle 13">
            <a:extLst>
              <a:ext uri="{FF2B5EF4-FFF2-40B4-BE49-F238E27FC236}">
                <a16:creationId xmlns:a16="http://schemas.microsoft.com/office/drawing/2014/main" id="{0B64F213-882B-6149-9E2A-3EF2782B826E}"/>
              </a:ext>
            </a:extLst>
          </p:cNvPr>
          <p:cNvSpPr/>
          <p:nvPr/>
        </p:nvSpPr>
        <p:spPr>
          <a:xfrm>
            <a:off x="3175274" y="3344654"/>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dirty="0">
              <a:latin typeface="Century Gothic" panose="020B0502020202020204" pitchFamily="34" charset="0"/>
            </a:endParaRPr>
          </a:p>
        </p:txBody>
      </p:sp>
      <p:sp>
        <p:nvSpPr>
          <p:cNvPr id="15" name="Rounded Rectangle 14">
            <a:extLst>
              <a:ext uri="{FF2B5EF4-FFF2-40B4-BE49-F238E27FC236}">
                <a16:creationId xmlns:a16="http://schemas.microsoft.com/office/drawing/2014/main" id="{60660AAE-B1B7-A947-AE4F-2FC8713A2CCB}"/>
              </a:ext>
            </a:extLst>
          </p:cNvPr>
          <p:cNvSpPr/>
          <p:nvPr/>
        </p:nvSpPr>
        <p:spPr>
          <a:xfrm>
            <a:off x="3175274" y="3905821"/>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dirty="0">
              <a:latin typeface="Century Gothic" panose="020B0502020202020204" pitchFamily="34" charset="0"/>
            </a:endParaRPr>
          </a:p>
        </p:txBody>
      </p:sp>
      <p:sp>
        <p:nvSpPr>
          <p:cNvPr id="16" name="Rounded Rectangle 15">
            <a:extLst>
              <a:ext uri="{FF2B5EF4-FFF2-40B4-BE49-F238E27FC236}">
                <a16:creationId xmlns:a16="http://schemas.microsoft.com/office/drawing/2014/main" id="{9E7F3C49-DC49-4444-9914-C5EAFEAC7F32}"/>
              </a:ext>
            </a:extLst>
          </p:cNvPr>
          <p:cNvSpPr/>
          <p:nvPr/>
        </p:nvSpPr>
        <p:spPr>
          <a:xfrm>
            <a:off x="3175274" y="4466988"/>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dirty="0">
              <a:latin typeface="Century Gothic" panose="020B0502020202020204" pitchFamily="34" charset="0"/>
            </a:endParaRPr>
          </a:p>
        </p:txBody>
      </p:sp>
      <p:sp>
        <p:nvSpPr>
          <p:cNvPr id="20" name="Rounded Rectangle 19">
            <a:extLst>
              <a:ext uri="{FF2B5EF4-FFF2-40B4-BE49-F238E27FC236}">
                <a16:creationId xmlns:a16="http://schemas.microsoft.com/office/drawing/2014/main" id="{60752039-4075-5F4A-B52F-29C1BED026D6}"/>
              </a:ext>
            </a:extLst>
          </p:cNvPr>
          <p:cNvSpPr/>
          <p:nvPr/>
        </p:nvSpPr>
        <p:spPr>
          <a:xfrm>
            <a:off x="5374019" y="3344654"/>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8</a:t>
            </a:r>
          </a:p>
        </p:txBody>
      </p:sp>
      <p:sp>
        <p:nvSpPr>
          <p:cNvPr id="22" name="Rounded Rectangle 21">
            <a:extLst>
              <a:ext uri="{FF2B5EF4-FFF2-40B4-BE49-F238E27FC236}">
                <a16:creationId xmlns:a16="http://schemas.microsoft.com/office/drawing/2014/main" id="{3E7FDF58-DC82-8045-BB17-8DFEC67DFD1C}"/>
              </a:ext>
            </a:extLst>
          </p:cNvPr>
          <p:cNvSpPr/>
          <p:nvPr/>
        </p:nvSpPr>
        <p:spPr>
          <a:xfrm>
            <a:off x="5374019" y="3905821"/>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12</a:t>
            </a:r>
          </a:p>
        </p:txBody>
      </p:sp>
      <p:sp>
        <p:nvSpPr>
          <p:cNvPr id="23" name="Rounded Rectangle 22">
            <a:extLst>
              <a:ext uri="{FF2B5EF4-FFF2-40B4-BE49-F238E27FC236}">
                <a16:creationId xmlns:a16="http://schemas.microsoft.com/office/drawing/2014/main" id="{D7E7D8BB-FAB9-3741-8B45-F6767001A93E}"/>
              </a:ext>
            </a:extLst>
          </p:cNvPr>
          <p:cNvSpPr/>
          <p:nvPr/>
        </p:nvSpPr>
        <p:spPr>
          <a:xfrm>
            <a:off x="5374019" y="4466988"/>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26</a:t>
            </a:r>
          </a:p>
        </p:txBody>
      </p:sp>
      <p:cxnSp>
        <p:nvCxnSpPr>
          <p:cNvPr id="24" name="Straight Arrow Connector 23">
            <a:extLst>
              <a:ext uri="{FF2B5EF4-FFF2-40B4-BE49-F238E27FC236}">
                <a16:creationId xmlns:a16="http://schemas.microsoft.com/office/drawing/2014/main" id="{7D0E18F1-B249-C644-AF9C-B4BC3E4CA053}"/>
              </a:ext>
            </a:extLst>
          </p:cNvPr>
          <p:cNvCxnSpPr/>
          <p:nvPr/>
        </p:nvCxnSpPr>
        <p:spPr>
          <a:xfrm>
            <a:off x="3791167" y="3584234"/>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D97E9D8F-1503-7542-A564-51B2CF40FDD1}"/>
              </a:ext>
            </a:extLst>
          </p:cNvPr>
          <p:cNvCxnSpPr/>
          <p:nvPr/>
        </p:nvCxnSpPr>
        <p:spPr>
          <a:xfrm>
            <a:off x="3789066" y="4129632"/>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FD772DA-833E-0C4E-B7DF-89900A21F2DD}"/>
              </a:ext>
            </a:extLst>
          </p:cNvPr>
          <p:cNvCxnSpPr/>
          <p:nvPr/>
        </p:nvCxnSpPr>
        <p:spPr>
          <a:xfrm>
            <a:off x="3799516" y="4707907"/>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7" name="Rounded Rectangle 26">
            <a:extLst>
              <a:ext uri="{FF2B5EF4-FFF2-40B4-BE49-F238E27FC236}">
                <a16:creationId xmlns:a16="http://schemas.microsoft.com/office/drawing/2014/main" id="{F688E527-1DDC-1B4C-A9E4-C69B72660DAB}"/>
              </a:ext>
            </a:extLst>
          </p:cNvPr>
          <p:cNvSpPr/>
          <p:nvPr/>
        </p:nvSpPr>
        <p:spPr>
          <a:xfrm>
            <a:off x="3752047" y="2584518"/>
            <a:ext cx="1664287" cy="573986"/>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lvl="0" algn="ctr" defTabSz="685800">
              <a:defRPr/>
            </a:pPr>
            <a:r>
              <a:rPr lang="en-GB" sz="2000" b="1" dirty="0">
                <a:latin typeface="Century Gothic" panose="020B0502020202020204" pitchFamily="34" charset="0"/>
              </a:rPr>
              <a:t>(2a + 2) ÷ 2</a:t>
            </a:r>
          </a:p>
        </p:txBody>
      </p:sp>
    </p:spTree>
    <p:extLst>
      <p:ext uri="{BB962C8B-B14F-4D97-AF65-F5344CB8AC3E}">
        <p14:creationId xmlns:p14="http://schemas.microsoft.com/office/powerpoint/2010/main" val="928387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Jack is using the expression (2a + 2) ÷ 2.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Calculate the value of a when his outputs are: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TextBox 2">
            <a:extLst>
              <a:ext uri="{FF2B5EF4-FFF2-40B4-BE49-F238E27FC236}">
                <a16:creationId xmlns:a16="http://schemas.microsoft.com/office/drawing/2014/main" id="{5DF294C6-7DBF-7249-B7B6-C2D788760548}"/>
              </a:ext>
            </a:extLst>
          </p:cNvPr>
          <p:cNvSpPr txBox="1"/>
          <p:nvPr/>
        </p:nvSpPr>
        <p:spPr>
          <a:xfrm>
            <a:off x="-983673" y="1870364"/>
            <a:ext cx="184731" cy="369332"/>
          </a:xfrm>
          <a:prstGeom prst="rect">
            <a:avLst/>
          </a:prstGeom>
          <a:noFill/>
        </p:spPr>
        <p:txBody>
          <a:bodyPr wrap="none" rtlCol="0">
            <a:spAutoFit/>
          </a:bodyPr>
          <a:lstStyle/>
          <a:p>
            <a:endParaRPr lang="en-GB" dirty="0"/>
          </a:p>
        </p:txBody>
      </p:sp>
      <p:sp>
        <p:nvSpPr>
          <p:cNvPr id="14" name="Rounded Rectangle 13">
            <a:extLst>
              <a:ext uri="{FF2B5EF4-FFF2-40B4-BE49-F238E27FC236}">
                <a16:creationId xmlns:a16="http://schemas.microsoft.com/office/drawing/2014/main" id="{0B64F213-882B-6149-9E2A-3EF2782B826E}"/>
              </a:ext>
            </a:extLst>
          </p:cNvPr>
          <p:cNvSpPr/>
          <p:nvPr/>
        </p:nvSpPr>
        <p:spPr>
          <a:xfrm>
            <a:off x="3175274" y="3344654"/>
            <a:ext cx="609840" cy="47916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7</a:t>
            </a:r>
          </a:p>
        </p:txBody>
      </p:sp>
      <p:sp>
        <p:nvSpPr>
          <p:cNvPr id="15" name="Rounded Rectangle 14">
            <a:extLst>
              <a:ext uri="{FF2B5EF4-FFF2-40B4-BE49-F238E27FC236}">
                <a16:creationId xmlns:a16="http://schemas.microsoft.com/office/drawing/2014/main" id="{60660AAE-B1B7-A947-AE4F-2FC8713A2CCB}"/>
              </a:ext>
            </a:extLst>
          </p:cNvPr>
          <p:cNvSpPr/>
          <p:nvPr/>
        </p:nvSpPr>
        <p:spPr>
          <a:xfrm>
            <a:off x="3175274" y="3905821"/>
            <a:ext cx="609840" cy="47916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11</a:t>
            </a:r>
          </a:p>
        </p:txBody>
      </p:sp>
      <p:sp>
        <p:nvSpPr>
          <p:cNvPr id="16" name="Rounded Rectangle 15">
            <a:extLst>
              <a:ext uri="{FF2B5EF4-FFF2-40B4-BE49-F238E27FC236}">
                <a16:creationId xmlns:a16="http://schemas.microsoft.com/office/drawing/2014/main" id="{9E7F3C49-DC49-4444-9914-C5EAFEAC7F32}"/>
              </a:ext>
            </a:extLst>
          </p:cNvPr>
          <p:cNvSpPr/>
          <p:nvPr/>
        </p:nvSpPr>
        <p:spPr>
          <a:xfrm>
            <a:off x="3175274" y="4466988"/>
            <a:ext cx="609840" cy="47916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25</a:t>
            </a:r>
          </a:p>
        </p:txBody>
      </p:sp>
      <p:sp>
        <p:nvSpPr>
          <p:cNvPr id="20" name="Rounded Rectangle 19">
            <a:extLst>
              <a:ext uri="{FF2B5EF4-FFF2-40B4-BE49-F238E27FC236}">
                <a16:creationId xmlns:a16="http://schemas.microsoft.com/office/drawing/2014/main" id="{60752039-4075-5F4A-B52F-29C1BED026D6}"/>
              </a:ext>
            </a:extLst>
          </p:cNvPr>
          <p:cNvSpPr/>
          <p:nvPr/>
        </p:nvSpPr>
        <p:spPr>
          <a:xfrm>
            <a:off x="5374019" y="3344654"/>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8</a:t>
            </a:r>
          </a:p>
        </p:txBody>
      </p:sp>
      <p:sp>
        <p:nvSpPr>
          <p:cNvPr id="22" name="Rounded Rectangle 21">
            <a:extLst>
              <a:ext uri="{FF2B5EF4-FFF2-40B4-BE49-F238E27FC236}">
                <a16:creationId xmlns:a16="http://schemas.microsoft.com/office/drawing/2014/main" id="{3E7FDF58-DC82-8045-BB17-8DFEC67DFD1C}"/>
              </a:ext>
            </a:extLst>
          </p:cNvPr>
          <p:cNvSpPr/>
          <p:nvPr/>
        </p:nvSpPr>
        <p:spPr>
          <a:xfrm>
            <a:off x="5374019" y="3905821"/>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12</a:t>
            </a:r>
          </a:p>
        </p:txBody>
      </p:sp>
      <p:sp>
        <p:nvSpPr>
          <p:cNvPr id="23" name="Rounded Rectangle 22">
            <a:extLst>
              <a:ext uri="{FF2B5EF4-FFF2-40B4-BE49-F238E27FC236}">
                <a16:creationId xmlns:a16="http://schemas.microsoft.com/office/drawing/2014/main" id="{D7E7D8BB-FAB9-3741-8B45-F6767001A93E}"/>
              </a:ext>
            </a:extLst>
          </p:cNvPr>
          <p:cNvSpPr/>
          <p:nvPr/>
        </p:nvSpPr>
        <p:spPr>
          <a:xfrm>
            <a:off x="5374019" y="4466988"/>
            <a:ext cx="609840" cy="47916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26</a:t>
            </a:r>
          </a:p>
        </p:txBody>
      </p:sp>
      <p:cxnSp>
        <p:nvCxnSpPr>
          <p:cNvPr id="24" name="Straight Arrow Connector 23">
            <a:extLst>
              <a:ext uri="{FF2B5EF4-FFF2-40B4-BE49-F238E27FC236}">
                <a16:creationId xmlns:a16="http://schemas.microsoft.com/office/drawing/2014/main" id="{7D0E18F1-B249-C644-AF9C-B4BC3E4CA053}"/>
              </a:ext>
            </a:extLst>
          </p:cNvPr>
          <p:cNvCxnSpPr/>
          <p:nvPr/>
        </p:nvCxnSpPr>
        <p:spPr>
          <a:xfrm>
            <a:off x="3791167" y="3584234"/>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D97E9D8F-1503-7542-A564-51B2CF40FDD1}"/>
              </a:ext>
            </a:extLst>
          </p:cNvPr>
          <p:cNvCxnSpPr/>
          <p:nvPr/>
        </p:nvCxnSpPr>
        <p:spPr>
          <a:xfrm>
            <a:off x="3789066" y="4129632"/>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FD772DA-833E-0C4E-B7DF-89900A21F2DD}"/>
              </a:ext>
            </a:extLst>
          </p:cNvPr>
          <p:cNvCxnSpPr/>
          <p:nvPr/>
        </p:nvCxnSpPr>
        <p:spPr>
          <a:xfrm>
            <a:off x="3799516" y="4707907"/>
            <a:ext cx="1584000" cy="0"/>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7" name="Rounded Rectangle 26">
            <a:extLst>
              <a:ext uri="{FF2B5EF4-FFF2-40B4-BE49-F238E27FC236}">
                <a16:creationId xmlns:a16="http://schemas.microsoft.com/office/drawing/2014/main" id="{F688E527-1DDC-1B4C-A9E4-C69B72660DAB}"/>
              </a:ext>
            </a:extLst>
          </p:cNvPr>
          <p:cNvSpPr/>
          <p:nvPr/>
        </p:nvSpPr>
        <p:spPr>
          <a:xfrm>
            <a:off x="3752047" y="2584518"/>
            <a:ext cx="1664287" cy="573986"/>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lvl="0" algn="ctr" defTabSz="685800">
              <a:defRPr/>
            </a:pPr>
            <a:r>
              <a:rPr lang="en-GB" sz="2000" b="1" dirty="0">
                <a:latin typeface="Century Gothic" panose="020B0502020202020204" pitchFamily="34" charset="0"/>
              </a:rPr>
              <a:t>(2a + 2) ÷ 2</a:t>
            </a:r>
          </a:p>
        </p:txBody>
      </p:sp>
    </p:spTree>
    <p:extLst>
      <p:ext uri="{BB962C8B-B14F-4D97-AF65-F5344CB8AC3E}">
        <p14:creationId xmlns:p14="http://schemas.microsoft.com/office/powerpoint/2010/main" val="660836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8</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+ 3</a:t>
            </a:r>
          </a:p>
        </p:txBody>
      </p:sp>
      <p:sp>
        <p:nvSpPr>
          <p:cNvPr id="38" name="TextBox 37">
            <a:extLst>
              <a:ext uri="{FF2B5EF4-FFF2-40B4-BE49-F238E27FC236}">
                <a16:creationId xmlns:a16="http://schemas.microsoft.com/office/drawing/2014/main" id="{F8A2888E-C7A9-45CA-8A72-0EC17164836A}"/>
              </a:ext>
            </a:extLst>
          </p:cNvPr>
          <p:cNvSpPr txBox="1"/>
          <p:nvPr/>
        </p:nvSpPr>
        <p:spPr>
          <a:xfrm>
            <a:off x="2445844" y="3598342"/>
            <a:ext cx="2323375" cy="707886"/>
          </a:xfrm>
          <a:prstGeom prst="rect">
            <a:avLst/>
          </a:prstGeom>
          <a:noFill/>
        </p:spPr>
        <p:txBody>
          <a:bodyPr wrap="square" rtlCol="0">
            <a:spAutoFit/>
          </a:bodyPr>
          <a:lstStyle/>
          <a:p>
            <a:r>
              <a:rPr lang="en-GB" sz="4000" b="1" dirty="0">
                <a:solidFill>
                  <a:srgbClr val="388CDA"/>
                </a:solidFill>
                <a:latin typeface="Arial" panose="020B0604020202020204" pitchFamily="34" charset="0"/>
                <a:cs typeface="Arial" panose="020B0604020202020204" pitchFamily="34" charset="0"/>
              </a:rPr>
              <a:t>8</a:t>
            </a:r>
            <a:r>
              <a:rPr lang="en-GB" sz="4000" b="1" i="1" dirty="0">
                <a:solidFill>
                  <a:srgbClr val="388CDA"/>
                </a:solidFill>
                <a:latin typeface="Arial" panose="020B0604020202020204" pitchFamily="34" charset="0"/>
                <a:cs typeface="Arial" panose="020B0604020202020204" pitchFamily="34" charset="0"/>
              </a:rPr>
              <a:t>a </a:t>
            </a:r>
            <a:r>
              <a:rPr lang="en-GB" sz="4000" b="1" dirty="0">
                <a:solidFill>
                  <a:srgbClr val="388CDA"/>
                </a:solidFill>
                <a:latin typeface="Arial" panose="020B0604020202020204" pitchFamily="34" charset="0"/>
                <a:cs typeface="Arial" panose="020B0604020202020204" pitchFamily="34" charset="0"/>
              </a:rPr>
              <a:t>+ 3 </a:t>
            </a:r>
          </a:p>
        </p:txBody>
      </p:sp>
    </p:spTree>
    <p:extLst>
      <p:ext uri="{BB962C8B-B14F-4D97-AF65-F5344CB8AC3E}">
        <p14:creationId xmlns:p14="http://schemas.microsoft.com/office/powerpoint/2010/main" val="351943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8</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+ 3</a:t>
            </a:r>
          </a:p>
        </p:txBody>
      </p:sp>
      <p:sp>
        <p:nvSpPr>
          <p:cNvPr id="38" name="TextBox 37">
            <a:extLst>
              <a:ext uri="{FF2B5EF4-FFF2-40B4-BE49-F238E27FC236}">
                <a16:creationId xmlns:a16="http://schemas.microsoft.com/office/drawing/2014/main" id="{F8A2888E-C7A9-45CA-8A72-0EC17164836A}"/>
              </a:ext>
            </a:extLst>
          </p:cNvPr>
          <p:cNvSpPr txBox="1"/>
          <p:nvPr/>
        </p:nvSpPr>
        <p:spPr>
          <a:xfrm>
            <a:off x="2445844" y="3598342"/>
            <a:ext cx="2323375" cy="707886"/>
          </a:xfrm>
          <a:prstGeom prst="rect">
            <a:avLst/>
          </a:prstGeom>
          <a:noFill/>
        </p:spPr>
        <p:txBody>
          <a:bodyPr wrap="square" rtlCol="0">
            <a:spAutoFit/>
          </a:bodyPr>
          <a:lstStyle/>
          <a:p>
            <a:r>
              <a:rPr lang="en-GB" sz="4000" b="1" dirty="0">
                <a:solidFill>
                  <a:srgbClr val="388CDA"/>
                </a:solidFill>
                <a:latin typeface="Arial" panose="020B0604020202020204" pitchFamily="34" charset="0"/>
                <a:cs typeface="Arial" panose="020B0604020202020204" pitchFamily="34" charset="0"/>
              </a:rPr>
              <a:t>8</a:t>
            </a:r>
            <a:r>
              <a:rPr lang="en-GB" sz="4000" b="1" i="1" dirty="0">
                <a:solidFill>
                  <a:srgbClr val="388CDA"/>
                </a:solidFill>
                <a:latin typeface="Arial" panose="020B0604020202020204" pitchFamily="34" charset="0"/>
                <a:cs typeface="Arial" panose="020B0604020202020204" pitchFamily="34" charset="0"/>
              </a:rPr>
              <a:t>a </a:t>
            </a:r>
            <a:r>
              <a:rPr lang="en-GB" sz="4000" b="1" dirty="0">
                <a:solidFill>
                  <a:srgbClr val="388CDA"/>
                </a:solidFill>
                <a:latin typeface="Arial" panose="020B0604020202020204" pitchFamily="34" charset="0"/>
                <a:cs typeface="Arial" panose="020B0604020202020204" pitchFamily="34" charset="0"/>
              </a:rPr>
              <a:t>+ 3</a:t>
            </a:r>
          </a:p>
        </p:txBody>
      </p:sp>
      <p:sp>
        <p:nvSpPr>
          <p:cNvPr id="11" name="Rectangle 10">
            <a:extLst>
              <a:ext uri="{FF2B5EF4-FFF2-40B4-BE49-F238E27FC236}">
                <a16:creationId xmlns:a16="http://schemas.microsoft.com/office/drawing/2014/main" id="{43600D82-67BE-4A61-929C-1B8E19F9F600}"/>
              </a:ext>
            </a:extLst>
          </p:cNvPr>
          <p:cNvSpPr/>
          <p:nvPr/>
        </p:nvSpPr>
        <p:spPr>
          <a:xfrm>
            <a:off x="272662" y="4448539"/>
            <a:ext cx="8585152" cy="1754326"/>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Both of these representations show an unknown number being multiplied by 8 and then 3 being added to it. </a:t>
            </a:r>
          </a:p>
          <a:p>
            <a:r>
              <a:rPr lang="en-GB" b="1" dirty="0">
                <a:solidFill>
                  <a:srgbClr val="DA2E41"/>
                </a:solidFill>
                <a:latin typeface="Arial" panose="020B0604020202020204" pitchFamily="34" charset="0"/>
                <a:cs typeface="Arial" panose="020B0604020202020204" pitchFamily="34" charset="0"/>
              </a:rPr>
              <a:t>The first representation is a function machine and shows this in the form of a diagram. The unknown number is the </a:t>
            </a:r>
            <a:r>
              <a:rPr lang="en-GB" b="1" u="sng" dirty="0">
                <a:solidFill>
                  <a:srgbClr val="DA2E41"/>
                </a:solidFill>
                <a:latin typeface="Arial" panose="020B0604020202020204" pitchFamily="34" charset="0"/>
                <a:cs typeface="Arial" panose="020B0604020202020204" pitchFamily="34" charset="0"/>
              </a:rPr>
              <a:t>input</a:t>
            </a:r>
            <a:r>
              <a:rPr lang="en-GB" b="1" dirty="0">
                <a:solidFill>
                  <a:srgbClr val="DA2E41"/>
                </a:solidFill>
                <a:latin typeface="Arial" panose="020B0604020202020204" pitchFamily="34" charset="0"/>
                <a:cs typeface="Arial" panose="020B0604020202020204" pitchFamily="34" charset="0"/>
              </a:rPr>
              <a:t> and the answer is the </a:t>
            </a:r>
            <a:r>
              <a:rPr lang="en-GB" b="1" u="sng" dirty="0">
                <a:solidFill>
                  <a:srgbClr val="DA2E41"/>
                </a:solidFill>
                <a:latin typeface="Arial" panose="020B0604020202020204" pitchFamily="34" charset="0"/>
                <a:cs typeface="Arial" panose="020B0604020202020204" pitchFamily="34" charset="0"/>
              </a:rPr>
              <a:t>output</a:t>
            </a:r>
            <a:r>
              <a:rPr lang="en-GB" b="1" dirty="0">
                <a:solidFill>
                  <a:srgbClr val="DA2E41"/>
                </a:solidFill>
                <a:latin typeface="Arial" panose="020B0604020202020204" pitchFamily="34" charset="0"/>
                <a:cs typeface="Arial" panose="020B0604020202020204" pitchFamily="34" charset="0"/>
              </a:rPr>
              <a:t>.</a:t>
            </a:r>
          </a:p>
          <a:p>
            <a:r>
              <a:rPr lang="en-GB" b="1" dirty="0">
                <a:solidFill>
                  <a:srgbClr val="DA2E41"/>
                </a:solidFill>
                <a:latin typeface="Arial" panose="020B0604020202020204" pitchFamily="34" charset="0"/>
                <a:cs typeface="Arial" panose="020B0604020202020204" pitchFamily="34" charset="0"/>
              </a:rPr>
              <a:t>The second representation is an algebraic rule where the letter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represents the unknown number. 8</a:t>
            </a:r>
            <a:r>
              <a:rPr lang="en-GB" b="1" i="1" dirty="0">
                <a:solidFill>
                  <a:srgbClr val="DA2E41"/>
                </a:solidFill>
                <a:latin typeface="Arial" panose="020B0604020202020204" pitchFamily="34" charset="0"/>
                <a:cs typeface="Arial" panose="020B0604020202020204" pitchFamily="34" charset="0"/>
              </a:rPr>
              <a:t>a </a:t>
            </a:r>
            <a:r>
              <a:rPr lang="en-GB" b="1" dirty="0">
                <a:solidFill>
                  <a:srgbClr val="DA2E41"/>
                </a:solidFill>
                <a:latin typeface="Arial" panose="020B0604020202020204" pitchFamily="34" charset="0"/>
                <a:cs typeface="Arial" panose="020B0604020202020204" pitchFamily="34" charset="0"/>
              </a:rPr>
              <a:t>means 8 lots of </a:t>
            </a:r>
            <a:r>
              <a:rPr lang="en-GB" b="1" i="1" dirty="0">
                <a:solidFill>
                  <a:srgbClr val="DA2E41"/>
                </a:solidFill>
                <a:latin typeface="Arial" panose="020B0604020202020204" pitchFamily="34" charset="0"/>
                <a:cs typeface="Arial" panose="020B0604020202020204" pitchFamily="34" charset="0"/>
              </a:rPr>
              <a:t>a </a:t>
            </a:r>
            <a:r>
              <a:rPr lang="en-GB" b="1" dirty="0">
                <a:solidFill>
                  <a:srgbClr val="DA2E41"/>
                </a:solidFill>
                <a:latin typeface="Arial" panose="020B0604020202020204" pitchFamily="34" charset="0"/>
                <a:cs typeface="Arial" panose="020B0604020202020204" pitchFamily="34" charset="0"/>
              </a:rPr>
              <a:t>or 8 x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a:t>
            </a:r>
            <a:endParaRPr lang="en-GB" b="1" i="1"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4750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would you write this as an algebraic rule?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6</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+ 7</a:t>
            </a:r>
          </a:p>
        </p:txBody>
      </p:sp>
    </p:spTree>
    <p:extLst>
      <p:ext uri="{BB962C8B-B14F-4D97-AF65-F5344CB8AC3E}">
        <p14:creationId xmlns:p14="http://schemas.microsoft.com/office/powerpoint/2010/main" val="3841979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would you write this as an algebraic rule?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6</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+ 7</a:t>
            </a:r>
          </a:p>
        </p:txBody>
      </p:sp>
      <p:sp>
        <p:nvSpPr>
          <p:cNvPr id="11" name="Rectangle 10">
            <a:extLst>
              <a:ext uri="{FF2B5EF4-FFF2-40B4-BE49-F238E27FC236}">
                <a16:creationId xmlns:a16="http://schemas.microsoft.com/office/drawing/2014/main" id="{43600D82-67BE-4A61-929C-1B8E19F9F600}"/>
              </a:ext>
            </a:extLst>
          </p:cNvPr>
          <p:cNvSpPr/>
          <p:nvPr/>
        </p:nvSpPr>
        <p:spPr>
          <a:xfrm>
            <a:off x="272662" y="4448539"/>
            <a:ext cx="8585152" cy="1846659"/>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The unknown number (the input) is divided by 6 and then 7 is added.</a:t>
            </a:r>
          </a:p>
          <a:p>
            <a:r>
              <a:rPr lang="en-GB" b="1" dirty="0">
                <a:solidFill>
                  <a:srgbClr val="DA2E41"/>
                </a:solidFill>
                <a:latin typeface="Arial" panose="020B0604020202020204" pitchFamily="34" charset="0"/>
                <a:cs typeface="Arial" panose="020B0604020202020204" pitchFamily="34" charset="0"/>
              </a:rPr>
              <a:t>We can write this as an algebraic rule by using a letter to represent the unknown number. The rule is</a:t>
            </a:r>
          </a:p>
          <a:p>
            <a:r>
              <a:rPr lang="en-GB" b="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 </a:t>
            </a:r>
            <a:r>
              <a:rPr lang="en-GB" sz="2400" b="1" dirty="0">
                <a:solidFill>
                  <a:srgbClr val="DA2E41"/>
                </a:solidFill>
                <a:latin typeface="Arial" panose="020B0604020202020204" pitchFamily="34" charset="0"/>
                <a:cs typeface="Arial" panose="020B0604020202020204" pitchFamily="34" charset="0"/>
              </a:rPr>
              <a:t>÷ 6 + 7</a:t>
            </a:r>
          </a:p>
          <a:p>
            <a:r>
              <a:rPr lang="en-GB" b="1" dirty="0">
                <a:solidFill>
                  <a:srgbClr val="DA2E41"/>
                </a:solidFill>
                <a:latin typeface="Arial" panose="020B0604020202020204" pitchFamily="34" charset="0"/>
                <a:cs typeface="Arial" panose="020B0604020202020204" pitchFamily="34" charset="0"/>
              </a:rPr>
              <a:t>The letter does not have to be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It could be written as </a:t>
            </a:r>
            <a:r>
              <a:rPr lang="en-GB" b="1" i="1" dirty="0">
                <a:solidFill>
                  <a:srgbClr val="DA2E41"/>
                </a:solidFill>
                <a:latin typeface="Arial" panose="020B0604020202020204" pitchFamily="34" charset="0"/>
                <a:cs typeface="Arial" panose="020B0604020202020204" pitchFamily="34" charset="0"/>
              </a:rPr>
              <a:t>x ÷ 6 + 7 </a:t>
            </a:r>
            <a:r>
              <a:rPr lang="en-GB" b="1" dirty="0">
                <a:solidFill>
                  <a:srgbClr val="DA2E41"/>
                </a:solidFill>
                <a:latin typeface="Arial" panose="020B0604020202020204" pitchFamily="34" charset="0"/>
                <a:cs typeface="Arial" panose="020B0604020202020204" pitchFamily="34" charset="0"/>
              </a:rPr>
              <a:t>or any other letter.</a:t>
            </a:r>
          </a:p>
        </p:txBody>
      </p:sp>
    </p:spTree>
    <p:extLst>
      <p:ext uri="{BB962C8B-B14F-4D97-AF65-F5344CB8AC3E}">
        <p14:creationId xmlns:p14="http://schemas.microsoft.com/office/powerpoint/2010/main" val="4276124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would you write this as an algebraic rule?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3 </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3</a:t>
            </a:r>
          </a:p>
        </p:txBody>
      </p:sp>
    </p:spTree>
    <p:extLst>
      <p:ext uri="{BB962C8B-B14F-4D97-AF65-F5344CB8AC3E}">
        <p14:creationId xmlns:p14="http://schemas.microsoft.com/office/powerpoint/2010/main" val="171747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would you write this as an algebraic rule?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3 </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29067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4769219" y="26944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36">
            <a:extLst>
              <a:ext uri="{FF2B5EF4-FFF2-40B4-BE49-F238E27FC236}">
                <a16:creationId xmlns:a16="http://schemas.microsoft.com/office/drawing/2014/main" id="{3E7C5B69-49E8-4134-8003-A476ADDC14E5}"/>
              </a:ext>
            </a:extLst>
          </p:cNvPr>
          <p:cNvSpPr/>
          <p:nvPr/>
        </p:nvSpPr>
        <p:spPr>
          <a:xfrm>
            <a:off x="3562734" y="226139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3</a:t>
            </a:r>
          </a:p>
        </p:txBody>
      </p:sp>
      <p:sp>
        <p:nvSpPr>
          <p:cNvPr id="11" name="Rectangle 10">
            <a:extLst>
              <a:ext uri="{FF2B5EF4-FFF2-40B4-BE49-F238E27FC236}">
                <a16:creationId xmlns:a16="http://schemas.microsoft.com/office/drawing/2014/main" id="{43600D82-67BE-4A61-929C-1B8E19F9F600}"/>
              </a:ext>
            </a:extLst>
          </p:cNvPr>
          <p:cNvSpPr/>
          <p:nvPr/>
        </p:nvSpPr>
        <p:spPr>
          <a:xfrm>
            <a:off x="272662" y="4332353"/>
            <a:ext cx="8585152" cy="2123658"/>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3 is subtracted from the unknown number (the input) and it is multiplied by 3.</a:t>
            </a:r>
          </a:p>
          <a:p>
            <a:r>
              <a:rPr lang="en-GB" b="1" dirty="0">
                <a:solidFill>
                  <a:srgbClr val="DA2E41"/>
                </a:solidFill>
                <a:latin typeface="Arial" panose="020B0604020202020204" pitchFamily="34" charset="0"/>
                <a:cs typeface="Arial" panose="020B0604020202020204" pitchFamily="34" charset="0"/>
              </a:rPr>
              <a:t>We can write this as an algebraic rule by using a letter to represent the unknown number. The rule is</a:t>
            </a:r>
          </a:p>
          <a:p>
            <a:r>
              <a:rPr lang="en-GB" b="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 </a:t>
            </a:r>
            <a:r>
              <a:rPr lang="en-GB" sz="2400" b="1" dirty="0">
                <a:solidFill>
                  <a:srgbClr val="DA2E41"/>
                </a:solidFill>
                <a:latin typeface="Arial" panose="020B0604020202020204" pitchFamily="34" charset="0"/>
                <a:cs typeface="Arial" panose="020B0604020202020204" pitchFamily="34" charset="0"/>
              </a:rPr>
              <a:t>– 3) x 3</a:t>
            </a:r>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brackets are a way of showing that the subtraction needs to be completed first, before multiplying by 3.</a:t>
            </a:r>
          </a:p>
          <a:p>
            <a:endParaRPr lang="en-GB" b="1"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5186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780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Represent these function machines as algebraic rules.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10 </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357395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sp>
        <p:nvSpPr>
          <p:cNvPr id="12" name="Rectangle: Rounded Corners 11">
            <a:extLst>
              <a:ext uri="{FF2B5EF4-FFF2-40B4-BE49-F238E27FC236}">
                <a16:creationId xmlns:a16="http://schemas.microsoft.com/office/drawing/2014/main" id="{3849F0AB-6820-4FAB-80A7-487CEDBB851C}"/>
              </a:ext>
            </a:extLst>
          </p:cNvPr>
          <p:cNvSpPr/>
          <p:nvPr/>
        </p:nvSpPr>
        <p:spPr>
          <a:xfrm>
            <a:off x="1558428" y="3191890"/>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10 </a:t>
            </a:r>
          </a:p>
        </p:txBody>
      </p:sp>
      <p:cxnSp>
        <p:nvCxnSpPr>
          <p:cNvPr id="13" name="Straight Arrow Connector 12">
            <a:extLst>
              <a:ext uri="{FF2B5EF4-FFF2-40B4-BE49-F238E27FC236}">
                <a16:creationId xmlns:a16="http://schemas.microsoft.com/office/drawing/2014/main" id="{BE8887FC-D939-4B61-A907-01F68BB8C735}"/>
              </a:ext>
            </a:extLst>
          </p:cNvPr>
          <p:cNvCxnSpPr>
            <a:cxnSpLocks/>
          </p:cNvCxnSpPr>
          <p:nvPr/>
        </p:nvCxnSpPr>
        <p:spPr>
          <a:xfrm>
            <a:off x="1282762" y="3613232"/>
            <a:ext cx="22852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791EA5E8-EEE6-4EDE-9B0F-3EA8062DAE15}"/>
              </a:ext>
            </a:extLst>
          </p:cNvPr>
          <p:cNvSpPr txBox="1"/>
          <p:nvPr/>
        </p:nvSpPr>
        <p:spPr>
          <a:xfrm>
            <a:off x="286186" y="3393878"/>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15" name="Straight Arrow Connector 14">
            <a:extLst>
              <a:ext uri="{FF2B5EF4-FFF2-40B4-BE49-F238E27FC236}">
                <a16:creationId xmlns:a16="http://schemas.microsoft.com/office/drawing/2014/main" id="{17D519F3-DF77-45D3-B4A5-CDBE54806AF2}"/>
              </a:ext>
            </a:extLst>
          </p:cNvPr>
          <p:cNvCxnSpPr>
            <a:cxnSpLocks/>
          </p:cNvCxnSpPr>
          <p:nvPr/>
        </p:nvCxnSpPr>
        <p:spPr>
          <a:xfrm>
            <a:off x="2740958" y="3633960"/>
            <a:ext cx="255572"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5FCEB1D-F13B-4E92-8F6D-4B0CB4FCF5D0}"/>
              </a:ext>
            </a:extLst>
          </p:cNvPr>
          <p:cNvSpPr txBox="1"/>
          <p:nvPr/>
        </p:nvSpPr>
        <p:spPr>
          <a:xfrm>
            <a:off x="4457033" y="3403128"/>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17" name="Straight Arrow Connector 16">
            <a:extLst>
              <a:ext uri="{FF2B5EF4-FFF2-40B4-BE49-F238E27FC236}">
                <a16:creationId xmlns:a16="http://schemas.microsoft.com/office/drawing/2014/main" id="{F8A9545B-C407-4323-B7B0-D379572113EC}"/>
              </a:ext>
            </a:extLst>
          </p:cNvPr>
          <p:cNvCxnSpPr>
            <a:cxnSpLocks/>
          </p:cNvCxnSpPr>
          <p:nvPr/>
        </p:nvCxnSpPr>
        <p:spPr>
          <a:xfrm flipV="1">
            <a:off x="4276168" y="3624996"/>
            <a:ext cx="210744" cy="89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0BDA6742-6438-4220-AA20-2BEFB2887586}"/>
              </a:ext>
            </a:extLst>
          </p:cNvPr>
          <p:cNvSpPr/>
          <p:nvPr/>
        </p:nvSpPr>
        <p:spPr>
          <a:xfrm>
            <a:off x="3051825" y="3191889"/>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a:t>
            </a:r>
          </a:p>
        </p:txBody>
      </p:sp>
      <p:sp>
        <p:nvSpPr>
          <p:cNvPr id="23" name="Rectangle: Rounded Corners 22">
            <a:extLst>
              <a:ext uri="{FF2B5EF4-FFF2-40B4-BE49-F238E27FC236}">
                <a16:creationId xmlns:a16="http://schemas.microsoft.com/office/drawing/2014/main" id="{0D5EBB6C-9451-4F69-AAFE-FB077E627B0D}"/>
              </a:ext>
            </a:extLst>
          </p:cNvPr>
          <p:cNvSpPr/>
          <p:nvPr/>
        </p:nvSpPr>
        <p:spPr>
          <a:xfrm>
            <a:off x="1544904" y="461036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+ 2 </a:t>
            </a:r>
          </a:p>
        </p:txBody>
      </p:sp>
      <p:cxnSp>
        <p:nvCxnSpPr>
          <p:cNvPr id="24" name="Straight Arrow Connector 23">
            <a:extLst>
              <a:ext uri="{FF2B5EF4-FFF2-40B4-BE49-F238E27FC236}">
                <a16:creationId xmlns:a16="http://schemas.microsoft.com/office/drawing/2014/main" id="{3B467CBB-C3A1-48F8-81C6-1934928B76B4}"/>
              </a:ext>
            </a:extLst>
          </p:cNvPr>
          <p:cNvCxnSpPr>
            <a:cxnSpLocks/>
          </p:cNvCxnSpPr>
          <p:nvPr/>
        </p:nvCxnSpPr>
        <p:spPr>
          <a:xfrm>
            <a:off x="1269238" y="5031703"/>
            <a:ext cx="22852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90A8D677-1ABE-43B5-A6F4-83AB0D263F55}"/>
              </a:ext>
            </a:extLst>
          </p:cNvPr>
          <p:cNvSpPr txBox="1"/>
          <p:nvPr/>
        </p:nvSpPr>
        <p:spPr>
          <a:xfrm>
            <a:off x="272662" y="4812349"/>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26" name="Straight Arrow Connector 25">
            <a:extLst>
              <a:ext uri="{FF2B5EF4-FFF2-40B4-BE49-F238E27FC236}">
                <a16:creationId xmlns:a16="http://schemas.microsoft.com/office/drawing/2014/main" id="{B73BF65C-9C46-4649-8EA8-4FE925D7D9F8}"/>
              </a:ext>
            </a:extLst>
          </p:cNvPr>
          <p:cNvCxnSpPr>
            <a:cxnSpLocks/>
          </p:cNvCxnSpPr>
          <p:nvPr/>
        </p:nvCxnSpPr>
        <p:spPr>
          <a:xfrm>
            <a:off x="2727434" y="5052431"/>
            <a:ext cx="255572"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C84C333-5124-478A-8507-F5A853814653}"/>
              </a:ext>
            </a:extLst>
          </p:cNvPr>
          <p:cNvSpPr txBox="1"/>
          <p:nvPr/>
        </p:nvSpPr>
        <p:spPr>
          <a:xfrm>
            <a:off x="4443509" y="48215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1" name="Straight Arrow Connector 30">
            <a:extLst>
              <a:ext uri="{FF2B5EF4-FFF2-40B4-BE49-F238E27FC236}">
                <a16:creationId xmlns:a16="http://schemas.microsoft.com/office/drawing/2014/main" id="{913842CC-A98D-43CC-B83D-D70FD11F4CD1}"/>
              </a:ext>
            </a:extLst>
          </p:cNvPr>
          <p:cNvCxnSpPr>
            <a:cxnSpLocks/>
          </p:cNvCxnSpPr>
          <p:nvPr/>
        </p:nvCxnSpPr>
        <p:spPr>
          <a:xfrm flipV="1">
            <a:off x="4262644" y="5043467"/>
            <a:ext cx="210744" cy="89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2" name="Rectangle: Rounded Corners 31">
            <a:extLst>
              <a:ext uri="{FF2B5EF4-FFF2-40B4-BE49-F238E27FC236}">
                <a16:creationId xmlns:a16="http://schemas.microsoft.com/office/drawing/2014/main" id="{28AD901C-90C8-40BC-8D52-6CCD7AAA19A8}"/>
              </a:ext>
            </a:extLst>
          </p:cNvPr>
          <p:cNvSpPr/>
          <p:nvPr/>
        </p:nvSpPr>
        <p:spPr>
          <a:xfrm>
            <a:off x="3038301" y="4610360"/>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10</a:t>
            </a:r>
          </a:p>
        </p:txBody>
      </p:sp>
    </p:spTree>
    <p:extLst>
      <p:ext uri="{BB962C8B-B14F-4D97-AF65-F5344CB8AC3E}">
        <p14:creationId xmlns:p14="http://schemas.microsoft.com/office/powerpoint/2010/main" val="4280247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780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Represent these function machines as algebraic rules.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Rectangle: Rounded Corners 26">
            <a:extLst>
              <a:ext uri="{FF2B5EF4-FFF2-40B4-BE49-F238E27FC236}">
                <a16:creationId xmlns:a16="http://schemas.microsoft.com/office/drawing/2014/main" id="{D46214FC-811D-400C-A704-B954A5E2F06F}"/>
              </a:ext>
            </a:extLst>
          </p:cNvPr>
          <p:cNvSpPr/>
          <p:nvPr/>
        </p:nvSpPr>
        <p:spPr>
          <a:xfrm>
            <a:off x="1786950" y="2261392"/>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10 </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269238" y="268273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272662" y="2463380"/>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009897" y="270346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3573950" y="247263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sp>
        <p:nvSpPr>
          <p:cNvPr id="11" name="Rectangle 10">
            <a:extLst>
              <a:ext uri="{FF2B5EF4-FFF2-40B4-BE49-F238E27FC236}">
                <a16:creationId xmlns:a16="http://schemas.microsoft.com/office/drawing/2014/main" id="{43600D82-67BE-4A61-929C-1B8E19F9F600}"/>
              </a:ext>
            </a:extLst>
          </p:cNvPr>
          <p:cNvSpPr/>
          <p:nvPr/>
        </p:nvSpPr>
        <p:spPr>
          <a:xfrm>
            <a:off x="5376575" y="2463244"/>
            <a:ext cx="1142989" cy="738664"/>
          </a:xfrm>
          <a:prstGeom prst="rect">
            <a:avLst/>
          </a:prstGeom>
        </p:spPr>
        <p:txBody>
          <a:bodyPr wrap="square">
            <a:spAutoFit/>
          </a:bodyPr>
          <a:lstStyle/>
          <a:p>
            <a:r>
              <a:rPr lang="en-GB" sz="2400" b="1" i="1" dirty="0">
                <a:solidFill>
                  <a:srgbClr val="DA2E41"/>
                </a:solidFill>
                <a:latin typeface="Arial" panose="020B0604020202020204" pitchFamily="34" charset="0"/>
                <a:cs typeface="Arial" panose="020B0604020202020204" pitchFamily="34" charset="0"/>
              </a:rPr>
              <a:t>a</a:t>
            </a:r>
            <a:r>
              <a:rPr lang="en-GB" sz="2400" b="1" dirty="0">
                <a:solidFill>
                  <a:srgbClr val="DA2E41"/>
                </a:solidFill>
                <a:latin typeface="Arial" panose="020B0604020202020204" pitchFamily="34" charset="0"/>
                <a:cs typeface="Arial" panose="020B0604020202020204" pitchFamily="34" charset="0"/>
              </a:rPr>
              <a:t> – 10</a:t>
            </a:r>
            <a:endParaRPr lang="en-GB" sz="2400" b="1" i="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3849F0AB-6820-4FAB-80A7-487CEDBB851C}"/>
              </a:ext>
            </a:extLst>
          </p:cNvPr>
          <p:cNvSpPr/>
          <p:nvPr/>
        </p:nvSpPr>
        <p:spPr>
          <a:xfrm>
            <a:off x="1558428" y="3191890"/>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10 </a:t>
            </a:r>
          </a:p>
        </p:txBody>
      </p:sp>
      <p:cxnSp>
        <p:nvCxnSpPr>
          <p:cNvPr id="13" name="Straight Arrow Connector 12">
            <a:extLst>
              <a:ext uri="{FF2B5EF4-FFF2-40B4-BE49-F238E27FC236}">
                <a16:creationId xmlns:a16="http://schemas.microsoft.com/office/drawing/2014/main" id="{BE8887FC-D939-4B61-A907-01F68BB8C735}"/>
              </a:ext>
            </a:extLst>
          </p:cNvPr>
          <p:cNvCxnSpPr>
            <a:cxnSpLocks/>
          </p:cNvCxnSpPr>
          <p:nvPr/>
        </p:nvCxnSpPr>
        <p:spPr>
          <a:xfrm>
            <a:off x="1282762" y="3613232"/>
            <a:ext cx="22852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791EA5E8-EEE6-4EDE-9B0F-3EA8062DAE15}"/>
              </a:ext>
            </a:extLst>
          </p:cNvPr>
          <p:cNvSpPr txBox="1"/>
          <p:nvPr/>
        </p:nvSpPr>
        <p:spPr>
          <a:xfrm>
            <a:off x="286186" y="3393878"/>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15" name="Straight Arrow Connector 14">
            <a:extLst>
              <a:ext uri="{FF2B5EF4-FFF2-40B4-BE49-F238E27FC236}">
                <a16:creationId xmlns:a16="http://schemas.microsoft.com/office/drawing/2014/main" id="{17D519F3-DF77-45D3-B4A5-CDBE54806AF2}"/>
              </a:ext>
            </a:extLst>
          </p:cNvPr>
          <p:cNvCxnSpPr>
            <a:cxnSpLocks/>
          </p:cNvCxnSpPr>
          <p:nvPr/>
        </p:nvCxnSpPr>
        <p:spPr>
          <a:xfrm>
            <a:off x="2740958" y="3633960"/>
            <a:ext cx="255572"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5FCEB1D-F13B-4E92-8F6D-4B0CB4FCF5D0}"/>
              </a:ext>
            </a:extLst>
          </p:cNvPr>
          <p:cNvSpPr txBox="1"/>
          <p:nvPr/>
        </p:nvSpPr>
        <p:spPr>
          <a:xfrm>
            <a:off x="4457033" y="3403128"/>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17" name="Straight Arrow Connector 16">
            <a:extLst>
              <a:ext uri="{FF2B5EF4-FFF2-40B4-BE49-F238E27FC236}">
                <a16:creationId xmlns:a16="http://schemas.microsoft.com/office/drawing/2014/main" id="{F8A9545B-C407-4323-B7B0-D379572113EC}"/>
              </a:ext>
            </a:extLst>
          </p:cNvPr>
          <p:cNvCxnSpPr>
            <a:cxnSpLocks/>
          </p:cNvCxnSpPr>
          <p:nvPr/>
        </p:nvCxnSpPr>
        <p:spPr>
          <a:xfrm flipV="1">
            <a:off x="4276168" y="3624996"/>
            <a:ext cx="210744" cy="89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0BDA6742-6438-4220-AA20-2BEFB2887586}"/>
              </a:ext>
            </a:extLst>
          </p:cNvPr>
          <p:cNvSpPr/>
          <p:nvPr/>
        </p:nvSpPr>
        <p:spPr>
          <a:xfrm>
            <a:off x="3051825" y="3191889"/>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a:t>
            </a:r>
          </a:p>
        </p:txBody>
      </p:sp>
      <p:sp>
        <p:nvSpPr>
          <p:cNvPr id="22" name="Rectangle 21">
            <a:extLst>
              <a:ext uri="{FF2B5EF4-FFF2-40B4-BE49-F238E27FC236}">
                <a16:creationId xmlns:a16="http://schemas.microsoft.com/office/drawing/2014/main" id="{3F63667F-7C67-4CCF-8945-CDE46F1AFBB9}"/>
              </a:ext>
            </a:extLst>
          </p:cNvPr>
          <p:cNvSpPr/>
          <p:nvPr/>
        </p:nvSpPr>
        <p:spPr>
          <a:xfrm>
            <a:off x="3671218" y="4011258"/>
            <a:ext cx="3071815" cy="461665"/>
          </a:xfrm>
          <a:prstGeom prst="rect">
            <a:avLst/>
          </a:prstGeom>
        </p:spPr>
        <p:txBody>
          <a:bodyPr wrap="square">
            <a:spAutoFit/>
          </a:bodyPr>
          <a:lstStyle/>
          <a:p>
            <a:r>
              <a:rPr lang="en-GB" sz="2400" b="1" i="1" dirty="0">
                <a:solidFill>
                  <a:srgbClr val="DA2E41"/>
                </a:solidFill>
                <a:latin typeface="Arial" panose="020B0604020202020204" pitchFamily="34" charset="0"/>
                <a:cs typeface="Arial" panose="020B0604020202020204" pitchFamily="34" charset="0"/>
              </a:rPr>
              <a:t>a</a:t>
            </a:r>
            <a:r>
              <a:rPr lang="en-GB" sz="2400" b="1" dirty="0">
                <a:solidFill>
                  <a:srgbClr val="DA2E41"/>
                </a:solidFill>
                <a:latin typeface="Arial" panose="020B0604020202020204" pitchFamily="34" charset="0"/>
                <a:cs typeface="Arial" panose="020B0604020202020204" pitchFamily="34" charset="0"/>
              </a:rPr>
              <a:t> x 10 + 1 or 10</a:t>
            </a:r>
            <a:r>
              <a:rPr lang="en-GB" sz="2400" b="1" i="1" dirty="0">
                <a:solidFill>
                  <a:srgbClr val="DA2E41"/>
                </a:solidFill>
                <a:latin typeface="Arial" panose="020B0604020202020204" pitchFamily="34" charset="0"/>
                <a:cs typeface="Arial" panose="020B0604020202020204" pitchFamily="34" charset="0"/>
              </a:rPr>
              <a:t>a</a:t>
            </a:r>
            <a:r>
              <a:rPr lang="en-GB" sz="2400" b="1" dirty="0">
                <a:solidFill>
                  <a:srgbClr val="DA2E41"/>
                </a:solidFill>
                <a:latin typeface="Arial" panose="020B0604020202020204" pitchFamily="34" charset="0"/>
                <a:cs typeface="Arial" panose="020B0604020202020204" pitchFamily="34" charset="0"/>
              </a:rPr>
              <a:t> + 1</a:t>
            </a:r>
            <a:endParaRPr lang="en-GB" sz="2400" b="1" i="1" dirty="0">
              <a:solidFill>
                <a:srgbClr val="DA2E41"/>
              </a:solidFill>
              <a:latin typeface="Arial" panose="020B0604020202020204" pitchFamily="34" charset="0"/>
              <a:cs typeface="Arial" panose="020B0604020202020204" pitchFamily="34" charset="0"/>
            </a:endParaRPr>
          </a:p>
        </p:txBody>
      </p:sp>
      <p:sp>
        <p:nvSpPr>
          <p:cNvPr id="23" name="Rectangle: Rounded Corners 22">
            <a:extLst>
              <a:ext uri="{FF2B5EF4-FFF2-40B4-BE49-F238E27FC236}">
                <a16:creationId xmlns:a16="http://schemas.microsoft.com/office/drawing/2014/main" id="{0D5EBB6C-9451-4F69-AAFE-FB077E627B0D}"/>
              </a:ext>
            </a:extLst>
          </p:cNvPr>
          <p:cNvSpPr/>
          <p:nvPr/>
        </p:nvSpPr>
        <p:spPr>
          <a:xfrm>
            <a:off x="1544904" y="461036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+ 2 </a:t>
            </a:r>
          </a:p>
        </p:txBody>
      </p:sp>
      <p:cxnSp>
        <p:nvCxnSpPr>
          <p:cNvPr id="24" name="Straight Arrow Connector 23">
            <a:extLst>
              <a:ext uri="{FF2B5EF4-FFF2-40B4-BE49-F238E27FC236}">
                <a16:creationId xmlns:a16="http://schemas.microsoft.com/office/drawing/2014/main" id="{3B467CBB-C3A1-48F8-81C6-1934928B76B4}"/>
              </a:ext>
            </a:extLst>
          </p:cNvPr>
          <p:cNvCxnSpPr>
            <a:cxnSpLocks/>
          </p:cNvCxnSpPr>
          <p:nvPr/>
        </p:nvCxnSpPr>
        <p:spPr>
          <a:xfrm>
            <a:off x="1269238" y="5031703"/>
            <a:ext cx="22852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90A8D677-1ABE-43B5-A6F4-83AB0D263F55}"/>
              </a:ext>
            </a:extLst>
          </p:cNvPr>
          <p:cNvSpPr txBox="1"/>
          <p:nvPr/>
        </p:nvSpPr>
        <p:spPr>
          <a:xfrm>
            <a:off x="272662" y="4812349"/>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cxnSp>
        <p:nvCxnSpPr>
          <p:cNvPr id="26" name="Straight Arrow Connector 25">
            <a:extLst>
              <a:ext uri="{FF2B5EF4-FFF2-40B4-BE49-F238E27FC236}">
                <a16:creationId xmlns:a16="http://schemas.microsoft.com/office/drawing/2014/main" id="{B73BF65C-9C46-4649-8EA8-4FE925D7D9F8}"/>
              </a:ext>
            </a:extLst>
          </p:cNvPr>
          <p:cNvCxnSpPr>
            <a:cxnSpLocks/>
          </p:cNvCxnSpPr>
          <p:nvPr/>
        </p:nvCxnSpPr>
        <p:spPr>
          <a:xfrm>
            <a:off x="2727434" y="5052431"/>
            <a:ext cx="255572"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C84C333-5124-478A-8507-F5A853814653}"/>
              </a:ext>
            </a:extLst>
          </p:cNvPr>
          <p:cNvSpPr txBox="1"/>
          <p:nvPr/>
        </p:nvSpPr>
        <p:spPr>
          <a:xfrm>
            <a:off x="4443509" y="48215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1" name="Straight Arrow Connector 30">
            <a:extLst>
              <a:ext uri="{FF2B5EF4-FFF2-40B4-BE49-F238E27FC236}">
                <a16:creationId xmlns:a16="http://schemas.microsoft.com/office/drawing/2014/main" id="{913842CC-A98D-43CC-B83D-D70FD11F4CD1}"/>
              </a:ext>
            </a:extLst>
          </p:cNvPr>
          <p:cNvCxnSpPr>
            <a:cxnSpLocks/>
          </p:cNvCxnSpPr>
          <p:nvPr/>
        </p:nvCxnSpPr>
        <p:spPr>
          <a:xfrm flipV="1">
            <a:off x="4262644" y="5043467"/>
            <a:ext cx="210744" cy="89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2" name="Rectangle: Rounded Corners 31">
            <a:extLst>
              <a:ext uri="{FF2B5EF4-FFF2-40B4-BE49-F238E27FC236}">
                <a16:creationId xmlns:a16="http://schemas.microsoft.com/office/drawing/2014/main" id="{28AD901C-90C8-40BC-8D52-6CCD7AAA19A8}"/>
              </a:ext>
            </a:extLst>
          </p:cNvPr>
          <p:cNvSpPr/>
          <p:nvPr/>
        </p:nvSpPr>
        <p:spPr>
          <a:xfrm>
            <a:off x="3038301" y="4610360"/>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10</a:t>
            </a:r>
          </a:p>
        </p:txBody>
      </p:sp>
      <p:sp>
        <p:nvSpPr>
          <p:cNvPr id="36" name="Rectangle 35">
            <a:extLst>
              <a:ext uri="{FF2B5EF4-FFF2-40B4-BE49-F238E27FC236}">
                <a16:creationId xmlns:a16="http://schemas.microsoft.com/office/drawing/2014/main" id="{DC4ABCDA-6D02-4CD6-A37F-3F13FCAF91FD}"/>
              </a:ext>
            </a:extLst>
          </p:cNvPr>
          <p:cNvSpPr/>
          <p:nvPr/>
        </p:nvSpPr>
        <p:spPr>
          <a:xfrm>
            <a:off x="3671218" y="5564616"/>
            <a:ext cx="3071815" cy="461665"/>
          </a:xfrm>
          <a:prstGeom prst="rect">
            <a:avLst/>
          </a:prstGeom>
        </p:spPr>
        <p:txBody>
          <a:bodyPr wrap="square">
            <a:spAutoFit/>
          </a:bodyPr>
          <a:lstStyle/>
          <a:p>
            <a:r>
              <a:rPr lang="en-GB" sz="2400" b="1" dirty="0">
                <a:solidFill>
                  <a:srgbClr val="DA2E41"/>
                </a:solidFill>
                <a:latin typeface="Arial" panose="020B0604020202020204" pitchFamily="34" charset="0"/>
                <a:cs typeface="Arial" panose="020B0604020202020204" pitchFamily="34" charset="0"/>
              </a:rPr>
              <a:t>(</a:t>
            </a:r>
            <a:r>
              <a:rPr lang="en-GB" sz="2400" b="1" i="1" dirty="0">
                <a:solidFill>
                  <a:srgbClr val="DA2E41"/>
                </a:solidFill>
                <a:latin typeface="Arial" panose="020B0604020202020204" pitchFamily="34" charset="0"/>
                <a:cs typeface="Arial" panose="020B0604020202020204" pitchFamily="34" charset="0"/>
              </a:rPr>
              <a:t>a</a:t>
            </a:r>
            <a:r>
              <a:rPr lang="en-GB" sz="2400" b="1" dirty="0">
                <a:solidFill>
                  <a:srgbClr val="DA2E41"/>
                </a:solidFill>
                <a:latin typeface="Arial" panose="020B0604020202020204" pitchFamily="34" charset="0"/>
                <a:cs typeface="Arial" panose="020B0604020202020204" pitchFamily="34" charset="0"/>
              </a:rPr>
              <a:t> + 2) ÷ 10</a:t>
            </a:r>
            <a:endParaRPr lang="en-GB" sz="2400" b="1" i="1"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2250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Hamza draws a function machine to represent the rule </a:t>
            </a:r>
            <a:r>
              <a:rPr lang="en-GB" b="1" dirty="0">
                <a:latin typeface="Arial" panose="020B0604020202020204" pitchFamily="34" charset="0"/>
                <a:cs typeface="Arial" panose="020B0604020202020204" pitchFamily="34" charset="0"/>
              </a:rPr>
              <a:t>3</a:t>
            </a:r>
            <a:r>
              <a:rPr lang="en-GB" b="1" i="1"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What does Hamza’s function machine look like?</a:t>
            </a:r>
            <a:r>
              <a:rPr lang="en-GB" b="1" dirty="0">
                <a:latin typeface="Arial" panose="020B0604020202020204" pitchFamily="34" charset="0"/>
                <a:cs typeface="Arial" panose="020B0604020202020204" pitchFamily="34" charset="0"/>
              </a:rPr>
              <a:t> </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5176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Hamza draws a function machine to represent the rule </a:t>
            </a:r>
            <a:r>
              <a:rPr lang="en-GB" b="1" dirty="0">
                <a:latin typeface="Arial" panose="020B0604020202020204" pitchFamily="34" charset="0"/>
                <a:cs typeface="Arial" panose="020B0604020202020204" pitchFamily="34" charset="0"/>
              </a:rPr>
              <a:t>3</a:t>
            </a:r>
            <a:r>
              <a:rPr lang="en-GB" b="1" i="1"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What does Hamza’s function machine look like?</a:t>
            </a:r>
            <a:r>
              <a:rPr lang="en-GB" b="1" dirty="0">
                <a:latin typeface="Arial" panose="020B0604020202020204" pitchFamily="34" charset="0"/>
                <a:cs typeface="Arial" panose="020B0604020202020204" pitchFamily="34" charset="0"/>
              </a:rPr>
              <a:t> </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512497" y="3216843"/>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811753" y="2986011"/>
            <a:ext cx="871074"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a:t>
            </a:r>
          </a:p>
        </p:txBody>
      </p:sp>
      <p:sp>
        <p:nvSpPr>
          <p:cNvPr id="12" name="TextBox 11">
            <a:extLst>
              <a:ext uri="{FF2B5EF4-FFF2-40B4-BE49-F238E27FC236}">
                <a16:creationId xmlns:a16="http://schemas.microsoft.com/office/drawing/2014/main" id="{B4591955-58DA-4761-A496-3088E1530050}"/>
              </a:ext>
            </a:extLst>
          </p:cNvPr>
          <p:cNvSpPr txBox="1"/>
          <p:nvPr/>
        </p:nvSpPr>
        <p:spPr>
          <a:xfrm>
            <a:off x="3787308" y="2986011"/>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Output</a:t>
            </a:r>
          </a:p>
        </p:txBody>
      </p:sp>
      <p:sp>
        <p:nvSpPr>
          <p:cNvPr id="16" name="Rectangle: Rounded Corners 15">
            <a:extLst>
              <a:ext uri="{FF2B5EF4-FFF2-40B4-BE49-F238E27FC236}">
                <a16:creationId xmlns:a16="http://schemas.microsoft.com/office/drawing/2014/main" id="{049A9BF8-2A07-4085-B64D-BA10DA882DF5}"/>
              </a:ext>
            </a:extLst>
          </p:cNvPr>
          <p:cNvSpPr/>
          <p:nvPr/>
        </p:nvSpPr>
        <p:spPr>
          <a:xfrm>
            <a:off x="2170919" y="2840325"/>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3</a:t>
            </a:r>
          </a:p>
        </p:txBody>
      </p:sp>
      <p:cxnSp>
        <p:nvCxnSpPr>
          <p:cNvPr id="22" name="Straight Arrow Connector 21">
            <a:extLst>
              <a:ext uri="{FF2B5EF4-FFF2-40B4-BE49-F238E27FC236}">
                <a16:creationId xmlns:a16="http://schemas.microsoft.com/office/drawing/2014/main" id="{DAE902FB-C948-49AA-8C08-5D3A96612C35}"/>
              </a:ext>
            </a:extLst>
          </p:cNvPr>
          <p:cNvCxnSpPr>
            <a:cxnSpLocks/>
          </p:cNvCxnSpPr>
          <p:nvPr/>
        </p:nvCxnSpPr>
        <p:spPr>
          <a:xfrm>
            <a:off x="3251650" y="3216842"/>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129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Zac draws a function machine to represent the rule </a:t>
            </a:r>
            <a:r>
              <a:rPr lang="en-GB" b="1" dirty="0">
                <a:latin typeface="Arial" panose="020B0604020202020204" pitchFamily="34" charset="0"/>
                <a:cs typeface="Arial" panose="020B0604020202020204" pitchFamily="34" charset="0"/>
              </a:rPr>
              <a:t>(</a:t>
            </a:r>
            <a:r>
              <a:rPr lang="en-GB" b="1" i="1" dirty="0">
                <a:latin typeface="Arial" panose="020B0604020202020204" pitchFamily="34" charset="0"/>
                <a:cs typeface="Arial" panose="020B0604020202020204" pitchFamily="34" charset="0"/>
              </a:rPr>
              <a:t>a </a:t>
            </a:r>
            <a:r>
              <a:rPr lang="en-GB" b="1" dirty="0">
                <a:latin typeface="Arial" panose="020B0604020202020204" pitchFamily="34" charset="0"/>
                <a:cs typeface="Arial" panose="020B0604020202020204" pitchFamily="34" charset="0"/>
              </a:rPr>
              <a:t>– 6) ÷ 2</a:t>
            </a:r>
            <a:r>
              <a:rPr lang="en-GB" dirty="0">
                <a:latin typeface="Arial" panose="020B0604020202020204" pitchFamily="34" charset="0"/>
                <a:cs typeface="Arial" panose="020B0604020202020204" pitchFamily="34" charset="0"/>
              </a:rPr>
              <a:t>.</a:t>
            </a:r>
            <a:r>
              <a:rPr lang="en-GB" b="1" i="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What does Zac’s function machine look like?</a:t>
            </a:r>
            <a:r>
              <a:rPr lang="en-GB" b="1" dirty="0">
                <a:latin typeface="Arial" panose="020B0604020202020204" pitchFamily="34" charset="0"/>
                <a:cs typeface="Arial" panose="020B0604020202020204" pitchFamily="34" charset="0"/>
              </a:rPr>
              <a:t> </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2C99CDBB-F851-4D70-A71B-1F3C6F31A9C7}"/>
              </a:ext>
            </a:extLst>
          </p:cNvPr>
          <p:cNvSpPr/>
          <p:nvPr/>
        </p:nvSpPr>
        <p:spPr>
          <a:xfrm>
            <a:off x="6831106" y="4436443"/>
            <a:ext cx="2017060" cy="1426475"/>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Find five different numbers that will work with Zac’s function machine to give a whole number answer.</a:t>
            </a:r>
          </a:p>
        </p:txBody>
      </p:sp>
    </p:spTree>
    <p:extLst>
      <p:ext uri="{BB962C8B-B14F-4D97-AF65-F5344CB8AC3E}">
        <p14:creationId xmlns:p14="http://schemas.microsoft.com/office/powerpoint/2010/main" val="2180850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Zac draws a function machine to represent the rule </a:t>
            </a:r>
            <a:r>
              <a:rPr lang="en-GB" b="1" dirty="0">
                <a:latin typeface="Arial" panose="020B0604020202020204" pitchFamily="34" charset="0"/>
                <a:cs typeface="Arial" panose="020B0604020202020204" pitchFamily="34" charset="0"/>
              </a:rPr>
              <a:t>(</a:t>
            </a:r>
            <a:r>
              <a:rPr lang="en-GB" b="1" i="1" dirty="0">
                <a:latin typeface="Arial" panose="020B0604020202020204" pitchFamily="34" charset="0"/>
                <a:cs typeface="Arial" panose="020B0604020202020204" pitchFamily="34" charset="0"/>
              </a:rPr>
              <a:t>a </a:t>
            </a:r>
            <a:r>
              <a:rPr lang="en-GB" b="1" dirty="0">
                <a:latin typeface="Arial" panose="020B0604020202020204" pitchFamily="34" charset="0"/>
                <a:cs typeface="Arial" panose="020B0604020202020204" pitchFamily="34" charset="0"/>
              </a:rPr>
              <a:t>– 6) ÷ 2</a:t>
            </a:r>
            <a:r>
              <a:rPr lang="en-GB" dirty="0">
                <a:latin typeface="Arial" panose="020B0604020202020204" pitchFamily="34" charset="0"/>
                <a:cs typeface="Arial" panose="020B0604020202020204" pitchFamily="34" charset="0"/>
              </a:rPr>
              <a:t>.</a:t>
            </a:r>
            <a:r>
              <a:rPr lang="en-GB" b="1" i="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What does Zac’s function machine look like?</a:t>
            </a:r>
            <a:r>
              <a:rPr lang="en-GB" b="1" dirty="0">
                <a:latin typeface="Arial" panose="020B0604020202020204" pitchFamily="34" charset="0"/>
                <a:cs typeface="Arial" panose="020B0604020202020204" pitchFamily="34" charset="0"/>
              </a:rPr>
              <a:t> </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014956" y="3198167"/>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314212" y="2967335"/>
            <a:ext cx="871074"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a:t>
            </a:r>
          </a:p>
        </p:txBody>
      </p:sp>
      <p:sp>
        <p:nvSpPr>
          <p:cNvPr id="12" name="TextBox 11">
            <a:extLst>
              <a:ext uri="{FF2B5EF4-FFF2-40B4-BE49-F238E27FC236}">
                <a16:creationId xmlns:a16="http://schemas.microsoft.com/office/drawing/2014/main" id="{B4591955-58DA-4761-A496-3088E1530050}"/>
              </a:ext>
            </a:extLst>
          </p:cNvPr>
          <p:cNvSpPr txBox="1"/>
          <p:nvPr/>
        </p:nvSpPr>
        <p:spPr>
          <a:xfrm>
            <a:off x="4847962" y="2967335"/>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Output</a:t>
            </a:r>
          </a:p>
        </p:txBody>
      </p:sp>
      <p:sp>
        <p:nvSpPr>
          <p:cNvPr id="16" name="Rectangle: Rounded Corners 15">
            <a:extLst>
              <a:ext uri="{FF2B5EF4-FFF2-40B4-BE49-F238E27FC236}">
                <a16:creationId xmlns:a16="http://schemas.microsoft.com/office/drawing/2014/main" id="{049A9BF8-2A07-4085-B64D-BA10DA882DF5}"/>
              </a:ext>
            </a:extLst>
          </p:cNvPr>
          <p:cNvSpPr/>
          <p:nvPr/>
        </p:nvSpPr>
        <p:spPr>
          <a:xfrm>
            <a:off x="1673378" y="2821649"/>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6 </a:t>
            </a:r>
          </a:p>
        </p:txBody>
      </p:sp>
      <p:cxnSp>
        <p:nvCxnSpPr>
          <p:cNvPr id="22" name="Straight Arrow Connector 21">
            <a:extLst>
              <a:ext uri="{FF2B5EF4-FFF2-40B4-BE49-F238E27FC236}">
                <a16:creationId xmlns:a16="http://schemas.microsoft.com/office/drawing/2014/main" id="{DAE902FB-C948-49AA-8C08-5D3A96612C35}"/>
              </a:ext>
            </a:extLst>
          </p:cNvPr>
          <p:cNvCxnSpPr>
            <a:cxnSpLocks/>
          </p:cNvCxnSpPr>
          <p:nvPr/>
        </p:nvCxnSpPr>
        <p:spPr>
          <a:xfrm>
            <a:off x="2754109" y="319816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2C99CDBB-F851-4D70-A71B-1F3C6F31A9C7}"/>
              </a:ext>
            </a:extLst>
          </p:cNvPr>
          <p:cNvSpPr/>
          <p:nvPr/>
        </p:nvSpPr>
        <p:spPr>
          <a:xfrm>
            <a:off x="6831106" y="4436443"/>
            <a:ext cx="2017060" cy="1426475"/>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Find five different numbers that will work with Zac’s function machine to give a whole number answer.</a:t>
            </a:r>
          </a:p>
        </p:txBody>
      </p:sp>
      <p:sp>
        <p:nvSpPr>
          <p:cNvPr id="10" name="Rectangle: Rounded Corners 9">
            <a:extLst>
              <a:ext uri="{FF2B5EF4-FFF2-40B4-BE49-F238E27FC236}">
                <a16:creationId xmlns:a16="http://schemas.microsoft.com/office/drawing/2014/main" id="{5C411908-3067-4AB3-AD4F-30D8FA811F1F}"/>
              </a:ext>
            </a:extLst>
          </p:cNvPr>
          <p:cNvSpPr/>
          <p:nvPr/>
        </p:nvSpPr>
        <p:spPr>
          <a:xfrm>
            <a:off x="3306901" y="2821649"/>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2 </a:t>
            </a:r>
          </a:p>
        </p:txBody>
      </p:sp>
      <p:cxnSp>
        <p:nvCxnSpPr>
          <p:cNvPr id="11" name="Straight Arrow Connector 10">
            <a:extLst>
              <a:ext uri="{FF2B5EF4-FFF2-40B4-BE49-F238E27FC236}">
                <a16:creationId xmlns:a16="http://schemas.microsoft.com/office/drawing/2014/main" id="{0F313CB9-AB8C-4A6B-8B1A-B9592AED975B}"/>
              </a:ext>
            </a:extLst>
          </p:cNvPr>
          <p:cNvCxnSpPr>
            <a:cxnSpLocks/>
          </p:cNvCxnSpPr>
          <p:nvPr/>
        </p:nvCxnSpPr>
        <p:spPr>
          <a:xfrm>
            <a:off x="4387632" y="319816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8407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Sketch function machines for each of these algebraic rules:</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67C45F0-25BE-4FB5-8BE2-D71E9440C65F}"/>
              </a:ext>
            </a:extLst>
          </p:cNvPr>
          <p:cNvSpPr txBox="1"/>
          <p:nvPr/>
        </p:nvSpPr>
        <p:spPr>
          <a:xfrm>
            <a:off x="-46607" y="2219924"/>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10</a:t>
            </a:r>
            <a:r>
              <a:rPr lang="en-GB" sz="2400" b="1" i="1" dirty="0">
                <a:latin typeface="Arial" panose="020B0604020202020204" pitchFamily="34" charset="0"/>
                <a:cs typeface="Arial" panose="020B0604020202020204" pitchFamily="34" charset="0"/>
              </a:rPr>
              <a:t>a</a:t>
            </a:r>
          </a:p>
        </p:txBody>
      </p:sp>
      <p:sp>
        <p:nvSpPr>
          <p:cNvPr id="21" name="TextBox 20">
            <a:extLst>
              <a:ext uri="{FF2B5EF4-FFF2-40B4-BE49-F238E27FC236}">
                <a16:creationId xmlns:a16="http://schemas.microsoft.com/office/drawing/2014/main" id="{F6511C88-513F-4320-B46B-4E447D7E82FD}"/>
              </a:ext>
            </a:extLst>
          </p:cNvPr>
          <p:cNvSpPr txBox="1"/>
          <p:nvPr/>
        </p:nvSpPr>
        <p:spPr>
          <a:xfrm>
            <a:off x="-46608" y="3634923"/>
            <a:ext cx="218469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+ 4) ÷ 5</a:t>
            </a:r>
            <a:endParaRPr lang="en-GB" sz="2400" b="1" i="1"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68C31D5-3978-4F0F-BEA7-FD5467B58B0A}"/>
              </a:ext>
            </a:extLst>
          </p:cNvPr>
          <p:cNvSpPr txBox="1"/>
          <p:nvPr/>
        </p:nvSpPr>
        <p:spPr>
          <a:xfrm>
            <a:off x="0" y="5035951"/>
            <a:ext cx="218469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x 11 + 3</a:t>
            </a:r>
            <a:endParaRPr lang="en-GB" sz="2400"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87213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Sketch function machines for each of these algebraic rules:</a:t>
            </a:r>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515784" y="4493427"/>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184960" y="4262595"/>
            <a:ext cx="871074"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a:t>
            </a:r>
          </a:p>
        </p:txBody>
      </p:sp>
      <p:sp>
        <p:nvSpPr>
          <p:cNvPr id="12" name="TextBox 11">
            <a:extLst>
              <a:ext uri="{FF2B5EF4-FFF2-40B4-BE49-F238E27FC236}">
                <a16:creationId xmlns:a16="http://schemas.microsoft.com/office/drawing/2014/main" id="{B4591955-58DA-4761-A496-3088E1530050}"/>
              </a:ext>
            </a:extLst>
          </p:cNvPr>
          <p:cNvSpPr txBox="1"/>
          <p:nvPr/>
        </p:nvSpPr>
        <p:spPr>
          <a:xfrm>
            <a:off x="4348790" y="4262595"/>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Output</a:t>
            </a:r>
          </a:p>
        </p:txBody>
      </p:sp>
      <p:sp>
        <p:nvSpPr>
          <p:cNvPr id="16" name="Rectangle: Rounded Corners 15">
            <a:extLst>
              <a:ext uri="{FF2B5EF4-FFF2-40B4-BE49-F238E27FC236}">
                <a16:creationId xmlns:a16="http://schemas.microsoft.com/office/drawing/2014/main" id="{049A9BF8-2A07-4085-B64D-BA10DA882DF5}"/>
              </a:ext>
            </a:extLst>
          </p:cNvPr>
          <p:cNvSpPr/>
          <p:nvPr/>
        </p:nvSpPr>
        <p:spPr>
          <a:xfrm>
            <a:off x="1174206" y="4116909"/>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+ 4 </a:t>
            </a:r>
          </a:p>
        </p:txBody>
      </p:sp>
      <p:cxnSp>
        <p:nvCxnSpPr>
          <p:cNvPr id="22" name="Straight Arrow Connector 21">
            <a:extLst>
              <a:ext uri="{FF2B5EF4-FFF2-40B4-BE49-F238E27FC236}">
                <a16:creationId xmlns:a16="http://schemas.microsoft.com/office/drawing/2014/main" id="{DAE902FB-C948-49AA-8C08-5D3A96612C35}"/>
              </a:ext>
            </a:extLst>
          </p:cNvPr>
          <p:cNvCxnSpPr>
            <a:cxnSpLocks/>
          </p:cNvCxnSpPr>
          <p:nvPr/>
        </p:nvCxnSpPr>
        <p:spPr>
          <a:xfrm>
            <a:off x="2254937" y="449342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10" name="Rectangle: Rounded Corners 9">
            <a:extLst>
              <a:ext uri="{FF2B5EF4-FFF2-40B4-BE49-F238E27FC236}">
                <a16:creationId xmlns:a16="http://schemas.microsoft.com/office/drawing/2014/main" id="{5C411908-3067-4AB3-AD4F-30D8FA811F1F}"/>
              </a:ext>
            </a:extLst>
          </p:cNvPr>
          <p:cNvSpPr/>
          <p:nvPr/>
        </p:nvSpPr>
        <p:spPr>
          <a:xfrm>
            <a:off x="2807729" y="4116909"/>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5 </a:t>
            </a:r>
          </a:p>
        </p:txBody>
      </p:sp>
      <p:cxnSp>
        <p:nvCxnSpPr>
          <p:cNvPr id="11" name="Straight Arrow Connector 10">
            <a:extLst>
              <a:ext uri="{FF2B5EF4-FFF2-40B4-BE49-F238E27FC236}">
                <a16:creationId xmlns:a16="http://schemas.microsoft.com/office/drawing/2014/main" id="{0F313CB9-AB8C-4A6B-8B1A-B9592AED975B}"/>
              </a:ext>
            </a:extLst>
          </p:cNvPr>
          <p:cNvCxnSpPr>
            <a:cxnSpLocks/>
          </p:cNvCxnSpPr>
          <p:nvPr/>
        </p:nvCxnSpPr>
        <p:spPr>
          <a:xfrm>
            <a:off x="3888460" y="449342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67C45F0-25BE-4FB5-8BE2-D71E9440C65F}"/>
              </a:ext>
            </a:extLst>
          </p:cNvPr>
          <p:cNvSpPr txBox="1"/>
          <p:nvPr/>
        </p:nvSpPr>
        <p:spPr>
          <a:xfrm>
            <a:off x="-46607" y="2219924"/>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10</a:t>
            </a:r>
            <a:r>
              <a:rPr lang="en-GB" sz="2400" b="1" i="1" dirty="0">
                <a:latin typeface="Arial" panose="020B0604020202020204" pitchFamily="34" charset="0"/>
                <a:cs typeface="Arial" panose="020B0604020202020204" pitchFamily="34" charset="0"/>
              </a:rPr>
              <a:t>a</a:t>
            </a:r>
          </a:p>
        </p:txBody>
      </p:sp>
      <p:cxnSp>
        <p:nvCxnSpPr>
          <p:cNvPr id="14" name="Straight Arrow Connector 13">
            <a:extLst>
              <a:ext uri="{FF2B5EF4-FFF2-40B4-BE49-F238E27FC236}">
                <a16:creationId xmlns:a16="http://schemas.microsoft.com/office/drawing/2014/main" id="{ECD2D21A-49A5-4B97-B6FD-0E7187577615}"/>
              </a:ext>
            </a:extLst>
          </p:cNvPr>
          <p:cNvCxnSpPr>
            <a:cxnSpLocks/>
          </p:cNvCxnSpPr>
          <p:nvPr/>
        </p:nvCxnSpPr>
        <p:spPr>
          <a:xfrm>
            <a:off x="582420" y="295258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05554D0C-053E-461F-9771-7448CC0DB108}"/>
              </a:ext>
            </a:extLst>
          </p:cNvPr>
          <p:cNvSpPr txBox="1"/>
          <p:nvPr/>
        </p:nvSpPr>
        <p:spPr>
          <a:xfrm>
            <a:off x="-118324" y="2721754"/>
            <a:ext cx="871074"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a:t>
            </a:r>
          </a:p>
        </p:txBody>
      </p:sp>
      <p:sp>
        <p:nvSpPr>
          <p:cNvPr id="17" name="TextBox 16">
            <a:extLst>
              <a:ext uri="{FF2B5EF4-FFF2-40B4-BE49-F238E27FC236}">
                <a16:creationId xmlns:a16="http://schemas.microsoft.com/office/drawing/2014/main" id="{61317B51-D159-47E8-95F0-98036E96CBAE}"/>
              </a:ext>
            </a:extLst>
          </p:cNvPr>
          <p:cNvSpPr txBox="1"/>
          <p:nvPr/>
        </p:nvSpPr>
        <p:spPr>
          <a:xfrm>
            <a:off x="3109987" y="2721752"/>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Output</a:t>
            </a:r>
          </a:p>
        </p:txBody>
      </p:sp>
      <p:sp>
        <p:nvSpPr>
          <p:cNvPr id="18" name="Rectangle: Rounded Corners 17">
            <a:extLst>
              <a:ext uri="{FF2B5EF4-FFF2-40B4-BE49-F238E27FC236}">
                <a16:creationId xmlns:a16="http://schemas.microsoft.com/office/drawing/2014/main" id="{DA18314F-EEDB-48A0-A208-5FA17FD865FF}"/>
              </a:ext>
            </a:extLst>
          </p:cNvPr>
          <p:cNvSpPr/>
          <p:nvPr/>
        </p:nvSpPr>
        <p:spPr>
          <a:xfrm>
            <a:off x="1240842" y="2576068"/>
            <a:ext cx="1080731"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10 </a:t>
            </a:r>
          </a:p>
        </p:txBody>
      </p:sp>
      <p:cxnSp>
        <p:nvCxnSpPr>
          <p:cNvPr id="19" name="Straight Arrow Connector 18">
            <a:extLst>
              <a:ext uri="{FF2B5EF4-FFF2-40B4-BE49-F238E27FC236}">
                <a16:creationId xmlns:a16="http://schemas.microsoft.com/office/drawing/2014/main" id="{DDF945EB-D609-4D66-A1F5-7C8522A321EC}"/>
              </a:ext>
            </a:extLst>
          </p:cNvPr>
          <p:cNvCxnSpPr>
            <a:cxnSpLocks/>
          </p:cNvCxnSpPr>
          <p:nvPr/>
        </p:nvCxnSpPr>
        <p:spPr>
          <a:xfrm>
            <a:off x="2597535" y="2952586"/>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6511C88-513F-4320-B46B-4E447D7E82FD}"/>
              </a:ext>
            </a:extLst>
          </p:cNvPr>
          <p:cNvSpPr txBox="1"/>
          <p:nvPr/>
        </p:nvSpPr>
        <p:spPr>
          <a:xfrm>
            <a:off x="-46608" y="3634923"/>
            <a:ext cx="218469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+ 4) ÷ 5</a:t>
            </a:r>
            <a:endParaRPr lang="en-GB" sz="2400" b="1" i="1"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68C31D5-3978-4F0F-BEA7-FD5467B58B0A}"/>
              </a:ext>
            </a:extLst>
          </p:cNvPr>
          <p:cNvSpPr txBox="1"/>
          <p:nvPr/>
        </p:nvSpPr>
        <p:spPr>
          <a:xfrm>
            <a:off x="0" y="5035951"/>
            <a:ext cx="218469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x 11 + 3</a:t>
            </a:r>
            <a:endParaRPr lang="en-GB" sz="2400" b="1" i="1" dirty="0">
              <a:latin typeface="Arial" panose="020B0604020202020204" pitchFamily="34" charset="0"/>
              <a:cs typeface="Arial" panose="020B0604020202020204" pitchFamily="34" charset="0"/>
            </a:endParaRPr>
          </a:p>
        </p:txBody>
      </p:sp>
      <p:cxnSp>
        <p:nvCxnSpPr>
          <p:cNvPr id="31" name="Straight Arrow Connector 30">
            <a:extLst>
              <a:ext uri="{FF2B5EF4-FFF2-40B4-BE49-F238E27FC236}">
                <a16:creationId xmlns:a16="http://schemas.microsoft.com/office/drawing/2014/main" id="{E6F0D942-7F7C-4BAD-91C5-07C47D4CDEA2}"/>
              </a:ext>
            </a:extLst>
          </p:cNvPr>
          <p:cNvCxnSpPr>
            <a:cxnSpLocks/>
          </p:cNvCxnSpPr>
          <p:nvPr/>
        </p:nvCxnSpPr>
        <p:spPr>
          <a:xfrm>
            <a:off x="481709" y="5862918"/>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0C524015-ADFD-4278-8E27-053F1161AA2A}"/>
              </a:ext>
            </a:extLst>
          </p:cNvPr>
          <p:cNvSpPr txBox="1"/>
          <p:nvPr/>
        </p:nvSpPr>
        <p:spPr>
          <a:xfrm>
            <a:off x="-219035" y="5632086"/>
            <a:ext cx="871074"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a</a:t>
            </a:r>
          </a:p>
        </p:txBody>
      </p:sp>
      <p:sp>
        <p:nvSpPr>
          <p:cNvPr id="33" name="TextBox 32">
            <a:extLst>
              <a:ext uri="{FF2B5EF4-FFF2-40B4-BE49-F238E27FC236}">
                <a16:creationId xmlns:a16="http://schemas.microsoft.com/office/drawing/2014/main" id="{A9C27959-5181-4CEB-9E77-2B30B74E4756}"/>
              </a:ext>
            </a:extLst>
          </p:cNvPr>
          <p:cNvSpPr txBox="1"/>
          <p:nvPr/>
        </p:nvSpPr>
        <p:spPr>
          <a:xfrm>
            <a:off x="4314715" y="5632086"/>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Output</a:t>
            </a:r>
          </a:p>
        </p:txBody>
      </p:sp>
      <p:sp>
        <p:nvSpPr>
          <p:cNvPr id="34" name="Rectangle: Rounded Corners 33">
            <a:extLst>
              <a:ext uri="{FF2B5EF4-FFF2-40B4-BE49-F238E27FC236}">
                <a16:creationId xmlns:a16="http://schemas.microsoft.com/office/drawing/2014/main" id="{8FD102F1-4C23-45ED-B6D2-583165A253B3}"/>
              </a:ext>
            </a:extLst>
          </p:cNvPr>
          <p:cNvSpPr/>
          <p:nvPr/>
        </p:nvSpPr>
        <p:spPr>
          <a:xfrm>
            <a:off x="1140131" y="5486400"/>
            <a:ext cx="997951"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11 </a:t>
            </a:r>
          </a:p>
        </p:txBody>
      </p:sp>
      <p:cxnSp>
        <p:nvCxnSpPr>
          <p:cNvPr id="35" name="Straight Arrow Connector 34">
            <a:extLst>
              <a:ext uri="{FF2B5EF4-FFF2-40B4-BE49-F238E27FC236}">
                <a16:creationId xmlns:a16="http://schemas.microsoft.com/office/drawing/2014/main" id="{619B38AA-1C55-475B-9A5D-6C14EB535A71}"/>
              </a:ext>
            </a:extLst>
          </p:cNvPr>
          <p:cNvCxnSpPr>
            <a:cxnSpLocks/>
          </p:cNvCxnSpPr>
          <p:nvPr/>
        </p:nvCxnSpPr>
        <p:spPr>
          <a:xfrm>
            <a:off x="2220862" y="5862917"/>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36" name="Rectangle: Rounded Corners 35">
            <a:extLst>
              <a:ext uri="{FF2B5EF4-FFF2-40B4-BE49-F238E27FC236}">
                <a16:creationId xmlns:a16="http://schemas.microsoft.com/office/drawing/2014/main" id="{2211798B-3D43-4C9D-94B1-B248E84F3939}"/>
              </a:ext>
            </a:extLst>
          </p:cNvPr>
          <p:cNvSpPr/>
          <p:nvPr/>
        </p:nvSpPr>
        <p:spPr>
          <a:xfrm>
            <a:off x="2773654" y="5486400"/>
            <a:ext cx="927849" cy="753035"/>
          </a:xfrm>
          <a:prstGeom prst="roundRect">
            <a:avLst/>
          </a:prstGeom>
          <a:solidFill>
            <a:srgbClr val="DA2E4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+ 3 </a:t>
            </a:r>
          </a:p>
        </p:txBody>
      </p:sp>
      <p:cxnSp>
        <p:nvCxnSpPr>
          <p:cNvPr id="37" name="Straight Arrow Connector 36">
            <a:extLst>
              <a:ext uri="{FF2B5EF4-FFF2-40B4-BE49-F238E27FC236}">
                <a16:creationId xmlns:a16="http://schemas.microsoft.com/office/drawing/2014/main" id="{8E7F7434-CF40-4D1D-BFF9-66E0931D1CD3}"/>
              </a:ext>
            </a:extLst>
          </p:cNvPr>
          <p:cNvCxnSpPr>
            <a:cxnSpLocks/>
          </p:cNvCxnSpPr>
          <p:nvPr/>
        </p:nvCxnSpPr>
        <p:spPr>
          <a:xfrm>
            <a:off x="3854385" y="5862917"/>
            <a:ext cx="484095" cy="0"/>
          </a:xfrm>
          <a:prstGeom prst="straightConnector1">
            <a:avLst/>
          </a:prstGeom>
          <a:ln w="38100">
            <a:solidFill>
              <a:srgbClr val="DA2E4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05483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97031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Alfie writes the expression </a:t>
            </a:r>
            <a:r>
              <a:rPr lang="en-GB" b="1" dirty="0">
                <a:latin typeface="Arial" panose="020B0604020202020204" pitchFamily="34" charset="0"/>
                <a:cs typeface="Arial" panose="020B0604020202020204" pitchFamily="34" charset="0"/>
              </a:rPr>
              <a:t>2</a:t>
            </a:r>
            <a:r>
              <a:rPr lang="en-GB" b="1" i="1" dirty="0">
                <a:latin typeface="Arial" panose="020B0604020202020204" pitchFamily="34" charset="0"/>
                <a:cs typeface="Arial" panose="020B0604020202020204" pitchFamily="34" charset="0"/>
              </a:rPr>
              <a:t>a</a:t>
            </a:r>
            <a:r>
              <a:rPr lang="en-GB" b="1" dirty="0">
                <a:latin typeface="Arial" panose="020B0604020202020204" pitchFamily="34" charset="0"/>
                <a:cs typeface="Arial" panose="020B0604020202020204" pitchFamily="34" charset="0"/>
              </a:rPr>
              <a:t> + 4</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Fatima writes the expression </a:t>
            </a:r>
            <a:r>
              <a:rPr lang="en-GB" b="1" dirty="0">
                <a:latin typeface="Arial" panose="020B0604020202020204" pitchFamily="34" charset="0"/>
                <a:cs typeface="Arial" panose="020B0604020202020204" pitchFamily="34" charset="0"/>
              </a:rPr>
              <a:t>4 + 2</a:t>
            </a:r>
            <a:r>
              <a:rPr lang="en-GB" b="1" i="1" dirty="0">
                <a:latin typeface="Arial" panose="020B0604020202020204" pitchFamily="34" charset="0"/>
                <a:cs typeface="Arial" panose="020B0604020202020204" pitchFamily="34" charset="0"/>
              </a:rPr>
              <a:t>a</a:t>
            </a:r>
            <a:r>
              <a:rPr lang="en-GB" i="1"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Alfie says, “Our two expressions are the same!”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Is Alfie correct? Explain your answer.</a:t>
            </a:r>
          </a:p>
          <a:p>
            <a:endParaRPr lang="en-GB" dirty="0">
              <a:latin typeface="Arial" panose="020B0604020202020204" pitchFamily="34" charset="0"/>
              <a:cs typeface="Arial" panose="020B0604020202020204" pitchFamily="34" charset="0"/>
            </a:endParaRPr>
          </a:p>
          <a:p>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63608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97031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Alfie writes the expression </a:t>
            </a:r>
            <a:r>
              <a:rPr lang="en-GB" b="1" dirty="0">
                <a:latin typeface="Arial" panose="020B0604020202020204" pitchFamily="34" charset="0"/>
                <a:cs typeface="Arial" panose="020B0604020202020204" pitchFamily="34" charset="0"/>
              </a:rPr>
              <a:t>2</a:t>
            </a:r>
            <a:r>
              <a:rPr lang="en-GB" b="1" i="1" dirty="0">
                <a:latin typeface="Arial" panose="020B0604020202020204" pitchFamily="34" charset="0"/>
                <a:cs typeface="Arial" panose="020B0604020202020204" pitchFamily="34" charset="0"/>
              </a:rPr>
              <a:t>a</a:t>
            </a:r>
            <a:r>
              <a:rPr lang="en-GB" b="1" dirty="0">
                <a:latin typeface="Arial" panose="020B0604020202020204" pitchFamily="34" charset="0"/>
                <a:cs typeface="Arial" panose="020B0604020202020204" pitchFamily="34" charset="0"/>
              </a:rPr>
              <a:t> + 4</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Fatima writes the expression </a:t>
            </a:r>
            <a:r>
              <a:rPr lang="en-GB" b="1" dirty="0">
                <a:latin typeface="Arial" panose="020B0604020202020204" pitchFamily="34" charset="0"/>
                <a:cs typeface="Arial" panose="020B0604020202020204" pitchFamily="34" charset="0"/>
              </a:rPr>
              <a:t>4 + 2</a:t>
            </a:r>
            <a:r>
              <a:rPr lang="en-GB" b="1" i="1" dirty="0">
                <a:latin typeface="Arial" panose="020B0604020202020204" pitchFamily="34" charset="0"/>
                <a:cs typeface="Arial" panose="020B0604020202020204" pitchFamily="34" charset="0"/>
              </a:rPr>
              <a:t>a</a:t>
            </a:r>
            <a:r>
              <a:rPr lang="en-GB" i="1"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Alfie says, “Our two expressions are the same!”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Is Alfie correct? Explain your answer.</a:t>
            </a:r>
          </a:p>
          <a:p>
            <a:endParaRPr lang="en-GB" dirty="0">
              <a:latin typeface="Arial" panose="020B0604020202020204" pitchFamily="34" charset="0"/>
              <a:cs typeface="Arial" panose="020B0604020202020204" pitchFamily="34" charset="0"/>
            </a:endParaRPr>
          </a:p>
          <a:p>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DE3FB007-B3D6-4A7F-A6BE-5D5A1FDB1631}"/>
              </a:ext>
            </a:extLst>
          </p:cNvPr>
          <p:cNvSpPr/>
          <p:nvPr/>
        </p:nvSpPr>
        <p:spPr>
          <a:xfrm>
            <a:off x="227127" y="3307977"/>
            <a:ext cx="8338649" cy="3139321"/>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Yes. Alfie is correct.</a:t>
            </a:r>
          </a:p>
          <a:p>
            <a:r>
              <a:rPr lang="en-GB" b="1" dirty="0">
                <a:solidFill>
                  <a:srgbClr val="DA2E41"/>
                </a:solidFill>
                <a:latin typeface="Arial" panose="020B0604020202020204" pitchFamily="34" charset="0"/>
                <a:cs typeface="Arial" panose="020B0604020202020204" pitchFamily="34" charset="0"/>
              </a:rPr>
              <a:t>If the unknown number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is worth 10, then Alfie’s </a:t>
            </a:r>
          </a:p>
          <a:p>
            <a:r>
              <a:rPr lang="en-GB" b="1" dirty="0">
                <a:solidFill>
                  <a:srgbClr val="DA2E41"/>
                </a:solidFill>
                <a:latin typeface="Arial" panose="020B0604020202020204" pitchFamily="34" charset="0"/>
                <a:cs typeface="Arial" panose="020B0604020202020204" pitchFamily="34" charset="0"/>
              </a:rPr>
              <a:t>expression means that he has to multiply 10 by 2 to get 20 </a:t>
            </a:r>
          </a:p>
          <a:p>
            <a:r>
              <a:rPr lang="en-GB" b="1" dirty="0">
                <a:solidFill>
                  <a:srgbClr val="DA2E41"/>
                </a:solidFill>
                <a:latin typeface="Arial" panose="020B0604020202020204" pitchFamily="34" charset="0"/>
                <a:cs typeface="Arial" panose="020B0604020202020204" pitchFamily="34" charset="0"/>
              </a:rPr>
              <a:t>and then add 4. Fatima’s expression means that she starts </a:t>
            </a:r>
          </a:p>
          <a:p>
            <a:r>
              <a:rPr lang="en-GB" b="1" dirty="0">
                <a:solidFill>
                  <a:srgbClr val="DA2E41"/>
                </a:solidFill>
                <a:latin typeface="Arial" panose="020B0604020202020204" pitchFamily="34" charset="0"/>
                <a:cs typeface="Arial" panose="020B0604020202020204" pitchFamily="34" charset="0"/>
              </a:rPr>
              <a:t>with 4 and adds 2 lots of 10 (20) which is exactly the same.</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expressions are only the same because addition calculations are commutative (it doesn’t matter which way around two numbers are added, they still give the same answer. This would not work if the two expressions involved subtraction or division. For example, 19 –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is not the same as </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19. </a:t>
            </a:r>
          </a:p>
        </p:txBody>
      </p:sp>
    </p:spTree>
    <p:extLst>
      <p:ext uri="{BB962C8B-B14F-4D97-AF65-F5344CB8AC3E}">
        <p14:creationId xmlns:p14="http://schemas.microsoft.com/office/powerpoint/2010/main" val="3091925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800767"/>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expression to complete the table.</a:t>
            </a:r>
          </a:p>
          <a:p>
            <a:r>
              <a:rPr lang="en-GB" sz="3200" b="1" dirty="0">
                <a:latin typeface="Arial" panose="020B0604020202020204" pitchFamily="34" charset="0"/>
                <a:cs typeface="Arial" panose="020B0604020202020204" pitchFamily="34" charset="0"/>
              </a:rPr>
              <a:t>8 + 10</a:t>
            </a:r>
            <a:r>
              <a:rPr lang="en-GB" sz="3200" b="1" i="1" dirty="0">
                <a:latin typeface="Arial" panose="020B0604020202020204" pitchFamily="34" charset="0"/>
                <a:cs typeface="Arial" panose="020B0604020202020204" pitchFamily="34" charset="0"/>
              </a:rPr>
              <a:t>a</a:t>
            </a:r>
            <a:r>
              <a:rPr lang="en-GB" sz="3200"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AC07918D-1BF4-48AA-8214-798568200AFD}"/>
              </a:ext>
            </a:extLst>
          </p:cNvPr>
          <p:cNvGraphicFramePr>
            <a:graphicFrameLocks noGrp="1"/>
          </p:cNvGraphicFramePr>
          <p:nvPr>
            <p:extLst>
              <p:ext uri="{D42A27DB-BD31-4B8C-83A1-F6EECF244321}">
                <p14:modId xmlns:p14="http://schemas.microsoft.com/office/powerpoint/2010/main" val="1517794488"/>
              </p:ext>
            </p:extLst>
          </p:nvPr>
        </p:nvGraphicFramePr>
        <p:xfrm>
          <a:off x="327212" y="3198906"/>
          <a:ext cx="6096000" cy="792480"/>
        </p:xfrm>
        <a:graphic>
          <a:graphicData uri="http://schemas.openxmlformats.org/drawingml/2006/table">
            <a:tbl>
              <a:tblPr firstRow="1" bandRow="1">
                <a:tableStyleId>{21E4AEA4-8DFA-4A89-87EB-49C32662AFE0}</a:tableStyleId>
              </a:tblPr>
              <a:tblGrid>
                <a:gridCol w="1016000">
                  <a:extLst>
                    <a:ext uri="{9D8B030D-6E8A-4147-A177-3AD203B41FA5}">
                      <a16:colId xmlns:a16="http://schemas.microsoft.com/office/drawing/2014/main" val="1618990071"/>
                    </a:ext>
                  </a:extLst>
                </a:gridCol>
                <a:gridCol w="1016000">
                  <a:extLst>
                    <a:ext uri="{9D8B030D-6E8A-4147-A177-3AD203B41FA5}">
                      <a16:colId xmlns:a16="http://schemas.microsoft.com/office/drawing/2014/main" val="1330760045"/>
                    </a:ext>
                  </a:extLst>
                </a:gridCol>
                <a:gridCol w="1016000">
                  <a:extLst>
                    <a:ext uri="{9D8B030D-6E8A-4147-A177-3AD203B41FA5}">
                      <a16:colId xmlns:a16="http://schemas.microsoft.com/office/drawing/2014/main" val="686592631"/>
                    </a:ext>
                  </a:extLst>
                </a:gridCol>
                <a:gridCol w="1016000">
                  <a:extLst>
                    <a:ext uri="{9D8B030D-6E8A-4147-A177-3AD203B41FA5}">
                      <a16:colId xmlns:a16="http://schemas.microsoft.com/office/drawing/2014/main" val="548850947"/>
                    </a:ext>
                  </a:extLst>
                </a:gridCol>
                <a:gridCol w="1016000">
                  <a:extLst>
                    <a:ext uri="{9D8B030D-6E8A-4147-A177-3AD203B41FA5}">
                      <a16:colId xmlns:a16="http://schemas.microsoft.com/office/drawing/2014/main" val="3180548024"/>
                    </a:ext>
                  </a:extLst>
                </a:gridCol>
                <a:gridCol w="1016000">
                  <a:extLst>
                    <a:ext uri="{9D8B030D-6E8A-4147-A177-3AD203B41FA5}">
                      <a16:colId xmlns:a16="http://schemas.microsoft.com/office/drawing/2014/main" val="708303786"/>
                    </a:ext>
                  </a:extLst>
                </a:gridCol>
              </a:tblGrid>
              <a:tr h="370840">
                <a:tc>
                  <a:txBody>
                    <a:bodyPr/>
                    <a:lstStyle/>
                    <a:p>
                      <a:r>
                        <a:rPr lang="en-GB" sz="2000" dirty="0">
                          <a:latin typeface="Arial" panose="020B0604020202020204" pitchFamily="34" charset="0"/>
                          <a:cs typeface="Arial" panose="020B0604020202020204" pitchFamily="34" charset="0"/>
                        </a:rPr>
                        <a:t>Input</a:t>
                      </a:r>
                    </a:p>
                  </a:txBody>
                  <a:tcPr/>
                </a:tc>
                <a:tc>
                  <a:txBody>
                    <a:bodyPr/>
                    <a:lstStyle/>
                    <a:p>
                      <a:pPr algn="ctr"/>
                      <a:r>
                        <a:rPr lang="en-GB" sz="2000" dirty="0">
                          <a:latin typeface="Arial" panose="020B0604020202020204" pitchFamily="34" charset="0"/>
                          <a:cs typeface="Arial" panose="020B0604020202020204" pitchFamily="34" charset="0"/>
                        </a:rPr>
                        <a:t>6</a:t>
                      </a:r>
                    </a:p>
                  </a:txBody>
                  <a:tcPr/>
                </a:tc>
                <a:tc>
                  <a:txBody>
                    <a:bodyPr/>
                    <a:lstStyle/>
                    <a:p>
                      <a:pPr algn="ctr"/>
                      <a:r>
                        <a:rPr lang="en-GB" sz="2000" dirty="0">
                          <a:latin typeface="Arial" panose="020B0604020202020204" pitchFamily="34" charset="0"/>
                          <a:cs typeface="Arial" panose="020B0604020202020204" pitchFamily="34" charset="0"/>
                        </a:rPr>
                        <a:t>8</a:t>
                      </a:r>
                    </a:p>
                  </a:txBody>
                  <a:tcPr/>
                </a:tc>
                <a:tc>
                  <a:txBody>
                    <a:bodyPr/>
                    <a:lstStyle/>
                    <a:p>
                      <a:pPr algn="ctr"/>
                      <a:r>
                        <a:rPr lang="en-GB" sz="2000" dirty="0">
                          <a:latin typeface="Arial" panose="020B0604020202020204" pitchFamily="34" charset="0"/>
                          <a:cs typeface="Arial" panose="020B0604020202020204" pitchFamily="34" charset="0"/>
                        </a:rPr>
                        <a:t>1.5</a:t>
                      </a:r>
                    </a:p>
                  </a:txBody>
                  <a:tcPr/>
                </a:tc>
                <a:tc>
                  <a:txBody>
                    <a:bodyPr/>
                    <a:lstStyle/>
                    <a:p>
                      <a:pPr algn="ctr"/>
                      <a:endParaRPr lang="en-GB" sz="2000" dirty="0">
                        <a:latin typeface="Arial" panose="020B0604020202020204" pitchFamily="34" charset="0"/>
                        <a:cs typeface="Arial" panose="020B0604020202020204" pitchFamily="34" charset="0"/>
                      </a:endParaRPr>
                    </a:p>
                  </a:txBody>
                  <a:tcPr/>
                </a:tc>
                <a:tc>
                  <a:txBody>
                    <a:bodyPr/>
                    <a:lstStyle/>
                    <a:p>
                      <a:pPr algn="ct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11093164"/>
                  </a:ext>
                </a:extLst>
              </a:tr>
              <a:tr h="370840">
                <a:tc>
                  <a:txBody>
                    <a:bodyPr/>
                    <a:lstStyle/>
                    <a:p>
                      <a:r>
                        <a:rPr lang="en-GB" sz="2000" b="1" dirty="0">
                          <a:latin typeface="Arial" panose="020B0604020202020204" pitchFamily="34" charset="0"/>
                          <a:cs typeface="Arial" panose="020B0604020202020204" pitchFamily="34" charset="0"/>
                        </a:rPr>
                        <a:t>Output</a:t>
                      </a:r>
                    </a:p>
                  </a:txBody>
                  <a:tcPr/>
                </a:tc>
                <a:tc>
                  <a:txBody>
                    <a:bodyPr/>
                    <a:lstStyle/>
                    <a:p>
                      <a:pPr algn="ctr"/>
                      <a:endParaRPr lang="en-GB" sz="2000" dirty="0">
                        <a:solidFill>
                          <a:schemeClr val="tx1"/>
                        </a:solidFill>
                        <a:latin typeface="Arial" panose="020B0604020202020204" pitchFamily="34" charset="0"/>
                        <a:cs typeface="Arial" panose="020B0604020202020204" pitchFamily="34" charset="0"/>
                      </a:endParaRPr>
                    </a:p>
                  </a:txBody>
                  <a:tcPr/>
                </a:tc>
                <a:tc>
                  <a:txBody>
                    <a:bodyPr/>
                    <a:lstStyle/>
                    <a:p>
                      <a:pPr algn="ctr"/>
                      <a:endParaRPr lang="en-GB" sz="2000" dirty="0">
                        <a:solidFill>
                          <a:schemeClr val="tx1"/>
                        </a:solidFill>
                        <a:latin typeface="Arial" panose="020B0604020202020204" pitchFamily="34" charset="0"/>
                        <a:cs typeface="Arial" panose="020B0604020202020204" pitchFamily="34" charset="0"/>
                      </a:endParaRPr>
                    </a:p>
                  </a:txBody>
                  <a:tcPr/>
                </a:tc>
                <a:tc>
                  <a:txBody>
                    <a:bodyPr/>
                    <a:lstStyle/>
                    <a:p>
                      <a:pPr algn="ctr"/>
                      <a:endParaRPr lang="en-GB"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58</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30</a:t>
                      </a:r>
                    </a:p>
                  </a:txBody>
                  <a:tcPr/>
                </a:tc>
                <a:extLst>
                  <a:ext uri="{0D108BD9-81ED-4DB2-BD59-A6C34878D82A}">
                    <a16:rowId xmlns:a16="http://schemas.microsoft.com/office/drawing/2014/main" val="864362083"/>
                  </a:ext>
                </a:extLst>
              </a:tr>
            </a:tbl>
          </a:graphicData>
        </a:graphic>
      </p:graphicFrame>
    </p:spTree>
    <p:extLst>
      <p:ext uri="{BB962C8B-B14F-4D97-AF65-F5344CB8AC3E}">
        <p14:creationId xmlns:p14="http://schemas.microsoft.com/office/powerpoint/2010/main" val="251657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800767"/>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expression to complete the table.</a:t>
            </a:r>
          </a:p>
          <a:p>
            <a:r>
              <a:rPr lang="en-GB" sz="3200" b="1" dirty="0">
                <a:latin typeface="Arial" panose="020B0604020202020204" pitchFamily="34" charset="0"/>
                <a:cs typeface="Arial" panose="020B0604020202020204" pitchFamily="34" charset="0"/>
              </a:rPr>
              <a:t>8 + 10</a:t>
            </a:r>
            <a:r>
              <a:rPr lang="en-GB" sz="3200" b="1" i="1" dirty="0">
                <a:latin typeface="Arial" panose="020B0604020202020204" pitchFamily="34" charset="0"/>
                <a:cs typeface="Arial" panose="020B0604020202020204" pitchFamily="34" charset="0"/>
              </a:rPr>
              <a:t>a</a:t>
            </a:r>
            <a:r>
              <a:rPr lang="en-GB" sz="3200"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AC07918D-1BF4-48AA-8214-798568200AFD}"/>
              </a:ext>
            </a:extLst>
          </p:cNvPr>
          <p:cNvGraphicFramePr>
            <a:graphicFrameLocks noGrp="1"/>
          </p:cNvGraphicFramePr>
          <p:nvPr/>
        </p:nvGraphicFramePr>
        <p:xfrm>
          <a:off x="327212" y="3198906"/>
          <a:ext cx="6096000" cy="792480"/>
        </p:xfrm>
        <a:graphic>
          <a:graphicData uri="http://schemas.openxmlformats.org/drawingml/2006/table">
            <a:tbl>
              <a:tblPr firstRow="1" bandRow="1">
                <a:tableStyleId>{21E4AEA4-8DFA-4A89-87EB-49C32662AFE0}</a:tableStyleId>
              </a:tblPr>
              <a:tblGrid>
                <a:gridCol w="1016000">
                  <a:extLst>
                    <a:ext uri="{9D8B030D-6E8A-4147-A177-3AD203B41FA5}">
                      <a16:colId xmlns:a16="http://schemas.microsoft.com/office/drawing/2014/main" val="1618990071"/>
                    </a:ext>
                  </a:extLst>
                </a:gridCol>
                <a:gridCol w="1016000">
                  <a:extLst>
                    <a:ext uri="{9D8B030D-6E8A-4147-A177-3AD203B41FA5}">
                      <a16:colId xmlns:a16="http://schemas.microsoft.com/office/drawing/2014/main" val="1330760045"/>
                    </a:ext>
                  </a:extLst>
                </a:gridCol>
                <a:gridCol w="1016000">
                  <a:extLst>
                    <a:ext uri="{9D8B030D-6E8A-4147-A177-3AD203B41FA5}">
                      <a16:colId xmlns:a16="http://schemas.microsoft.com/office/drawing/2014/main" val="686592631"/>
                    </a:ext>
                  </a:extLst>
                </a:gridCol>
                <a:gridCol w="1016000">
                  <a:extLst>
                    <a:ext uri="{9D8B030D-6E8A-4147-A177-3AD203B41FA5}">
                      <a16:colId xmlns:a16="http://schemas.microsoft.com/office/drawing/2014/main" val="548850947"/>
                    </a:ext>
                  </a:extLst>
                </a:gridCol>
                <a:gridCol w="1016000">
                  <a:extLst>
                    <a:ext uri="{9D8B030D-6E8A-4147-A177-3AD203B41FA5}">
                      <a16:colId xmlns:a16="http://schemas.microsoft.com/office/drawing/2014/main" val="3180548024"/>
                    </a:ext>
                  </a:extLst>
                </a:gridCol>
                <a:gridCol w="1016000">
                  <a:extLst>
                    <a:ext uri="{9D8B030D-6E8A-4147-A177-3AD203B41FA5}">
                      <a16:colId xmlns:a16="http://schemas.microsoft.com/office/drawing/2014/main" val="708303786"/>
                    </a:ext>
                  </a:extLst>
                </a:gridCol>
              </a:tblGrid>
              <a:tr h="370840">
                <a:tc>
                  <a:txBody>
                    <a:bodyPr/>
                    <a:lstStyle/>
                    <a:p>
                      <a:r>
                        <a:rPr lang="en-GB" sz="2000" dirty="0">
                          <a:latin typeface="Arial" panose="020B0604020202020204" pitchFamily="34" charset="0"/>
                          <a:cs typeface="Arial" panose="020B0604020202020204" pitchFamily="34" charset="0"/>
                        </a:rPr>
                        <a:t>Input</a:t>
                      </a:r>
                    </a:p>
                  </a:txBody>
                  <a:tcPr/>
                </a:tc>
                <a:tc>
                  <a:txBody>
                    <a:bodyPr/>
                    <a:lstStyle/>
                    <a:p>
                      <a:pPr algn="ctr"/>
                      <a:r>
                        <a:rPr lang="en-GB" sz="2000" dirty="0">
                          <a:latin typeface="Arial" panose="020B0604020202020204" pitchFamily="34" charset="0"/>
                          <a:cs typeface="Arial" panose="020B0604020202020204" pitchFamily="34" charset="0"/>
                        </a:rPr>
                        <a:t>6</a:t>
                      </a:r>
                    </a:p>
                  </a:txBody>
                  <a:tcPr/>
                </a:tc>
                <a:tc>
                  <a:txBody>
                    <a:bodyPr/>
                    <a:lstStyle/>
                    <a:p>
                      <a:pPr algn="ctr"/>
                      <a:r>
                        <a:rPr lang="en-GB" sz="2000" dirty="0">
                          <a:latin typeface="Arial" panose="020B0604020202020204" pitchFamily="34" charset="0"/>
                          <a:cs typeface="Arial" panose="020B0604020202020204" pitchFamily="34" charset="0"/>
                        </a:rPr>
                        <a:t>8</a:t>
                      </a:r>
                    </a:p>
                  </a:txBody>
                  <a:tcPr/>
                </a:tc>
                <a:tc>
                  <a:txBody>
                    <a:bodyPr/>
                    <a:lstStyle/>
                    <a:p>
                      <a:pPr algn="ctr"/>
                      <a:r>
                        <a:rPr lang="en-GB" sz="2000" dirty="0">
                          <a:latin typeface="Arial" panose="020B0604020202020204" pitchFamily="34" charset="0"/>
                          <a:cs typeface="Arial" panose="020B0604020202020204" pitchFamily="34" charset="0"/>
                        </a:rPr>
                        <a:t>1.5</a:t>
                      </a:r>
                    </a:p>
                  </a:txBody>
                  <a:tcPr/>
                </a:tc>
                <a:tc>
                  <a:txBody>
                    <a:bodyPr/>
                    <a:lstStyle/>
                    <a:p>
                      <a:pPr algn="ctr"/>
                      <a:r>
                        <a:rPr lang="en-GB" sz="2000" dirty="0">
                          <a:latin typeface="Arial" panose="020B0604020202020204" pitchFamily="34" charset="0"/>
                          <a:cs typeface="Arial" panose="020B0604020202020204" pitchFamily="34" charset="0"/>
                        </a:rPr>
                        <a:t>5</a:t>
                      </a:r>
                    </a:p>
                  </a:txBody>
                  <a:tcPr/>
                </a:tc>
                <a:tc>
                  <a:txBody>
                    <a:bodyPr/>
                    <a:lstStyle/>
                    <a:p>
                      <a:pPr algn="ctr"/>
                      <a:r>
                        <a:rPr lang="en-GB" sz="2000" dirty="0">
                          <a:latin typeface="Arial" panose="020B0604020202020204" pitchFamily="34" charset="0"/>
                          <a:cs typeface="Arial" panose="020B0604020202020204" pitchFamily="34" charset="0"/>
                        </a:rPr>
                        <a:t>2.2</a:t>
                      </a:r>
                    </a:p>
                  </a:txBody>
                  <a:tcPr/>
                </a:tc>
                <a:extLst>
                  <a:ext uri="{0D108BD9-81ED-4DB2-BD59-A6C34878D82A}">
                    <a16:rowId xmlns:a16="http://schemas.microsoft.com/office/drawing/2014/main" val="1811093164"/>
                  </a:ext>
                </a:extLst>
              </a:tr>
              <a:tr h="370840">
                <a:tc>
                  <a:txBody>
                    <a:bodyPr/>
                    <a:lstStyle/>
                    <a:p>
                      <a:r>
                        <a:rPr lang="en-GB" sz="2000" b="1" dirty="0">
                          <a:latin typeface="Arial" panose="020B0604020202020204" pitchFamily="34" charset="0"/>
                          <a:cs typeface="Arial" panose="020B0604020202020204" pitchFamily="34" charset="0"/>
                        </a:rPr>
                        <a:t>Output</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68</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88</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23</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58</a:t>
                      </a:r>
                    </a:p>
                  </a:txBody>
                  <a:tcPr/>
                </a:tc>
                <a:tc>
                  <a:txBody>
                    <a:bodyPr/>
                    <a:lstStyle/>
                    <a:p>
                      <a:pPr algn="ctr"/>
                      <a:r>
                        <a:rPr lang="en-GB" sz="2000" dirty="0">
                          <a:solidFill>
                            <a:schemeClr val="tx1"/>
                          </a:solidFill>
                          <a:latin typeface="Arial" panose="020B0604020202020204" pitchFamily="34" charset="0"/>
                          <a:cs typeface="Arial" panose="020B0604020202020204" pitchFamily="34" charset="0"/>
                        </a:rPr>
                        <a:t>30</a:t>
                      </a:r>
                    </a:p>
                  </a:txBody>
                  <a:tcPr/>
                </a:tc>
                <a:extLst>
                  <a:ext uri="{0D108BD9-81ED-4DB2-BD59-A6C34878D82A}">
                    <a16:rowId xmlns:a16="http://schemas.microsoft.com/office/drawing/2014/main" val="864362083"/>
                  </a:ext>
                </a:extLst>
              </a:tr>
            </a:tbl>
          </a:graphicData>
        </a:graphic>
      </p:graphicFrame>
    </p:spTree>
    <p:extLst>
      <p:ext uri="{BB962C8B-B14F-4D97-AF65-F5344CB8AC3E}">
        <p14:creationId xmlns:p14="http://schemas.microsoft.com/office/powerpoint/2010/main" val="4112508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A5ECF259-89F5-437B-9E25-09D7486F76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ounded Rectangular Callout 8">
            <a:extLst>
              <a:ext uri="{FF2B5EF4-FFF2-40B4-BE49-F238E27FC236}">
                <a16:creationId xmlns:a16="http://schemas.microsoft.com/office/drawing/2014/main" id="{26655BAA-D0C7-493A-AD80-423376A33E9F}"/>
              </a:ext>
            </a:extLst>
          </p:cNvPr>
          <p:cNvSpPr/>
          <p:nvPr/>
        </p:nvSpPr>
        <p:spPr>
          <a:xfrm>
            <a:off x="3024841" y="2860733"/>
            <a:ext cx="3094317" cy="1136533"/>
          </a:xfrm>
          <a:prstGeom prst="wedgeRoundRectCallout">
            <a:avLst>
              <a:gd name="adj1" fmla="val -56468"/>
              <a:gd name="adj2" fmla="val 211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Both rules will give the same answer.</a:t>
            </a:r>
          </a:p>
        </p:txBody>
      </p:sp>
      <p:sp>
        <p:nvSpPr>
          <p:cNvPr id="13" name="Rectangle 12">
            <a:extLst>
              <a:ext uri="{FF2B5EF4-FFF2-40B4-BE49-F238E27FC236}">
                <a16:creationId xmlns:a16="http://schemas.microsoft.com/office/drawing/2014/main" id="{0BCA75DB-3E80-4C4F-9445-C9FC76E19B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Leah is using the rule 7a + 10.</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is using the rule (a + 10) x 7.</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why or why not.</a:t>
            </a:r>
          </a:p>
          <a:p>
            <a:pPr algn="ctr"/>
            <a:endParaRPr lang="en-GB" sz="16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67772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A5ECF259-89F5-437B-9E25-09D7486F76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ounded Rectangular Callout 8">
            <a:extLst>
              <a:ext uri="{FF2B5EF4-FFF2-40B4-BE49-F238E27FC236}">
                <a16:creationId xmlns:a16="http://schemas.microsoft.com/office/drawing/2014/main" id="{26655BAA-D0C7-493A-AD80-423376A33E9F}"/>
              </a:ext>
            </a:extLst>
          </p:cNvPr>
          <p:cNvSpPr/>
          <p:nvPr/>
        </p:nvSpPr>
        <p:spPr>
          <a:xfrm>
            <a:off x="3024841" y="2860733"/>
            <a:ext cx="3094317" cy="1136533"/>
          </a:xfrm>
          <a:prstGeom prst="wedgeRoundRectCallout">
            <a:avLst>
              <a:gd name="adj1" fmla="val -56468"/>
              <a:gd name="adj2" fmla="val 211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Both rules will give the same answer.</a:t>
            </a:r>
          </a:p>
        </p:txBody>
      </p:sp>
      <p:sp>
        <p:nvSpPr>
          <p:cNvPr id="13" name="Rectangle 12">
            <a:extLst>
              <a:ext uri="{FF2B5EF4-FFF2-40B4-BE49-F238E27FC236}">
                <a16:creationId xmlns:a16="http://schemas.microsoft.com/office/drawing/2014/main" id="{0BCA75DB-3E80-4C4F-9445-C9FC76E19B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Leah is using the rule 7a + 10.</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is using the rule (a + 10) x 7.</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why or why not.</a:t>
            </a:r>
          </a:p>
          <a:p>
            <a:endParaRPr lang="en-GB" sz="16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 do not agree because…</a:t>
            </a:r>
          </a:p>
          <a:p>
            <a:pPr algn="ctr"/>
            <a:endParaRPr lang="en-GB" sz="16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12015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A5ECF259-89F5-437B-9E25-09D7486F76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ounded Rectangular Callout 8">
            <a:extLst>
              <a:ext uri="{FF2B5EF4-FFF2-40B4-BE49-F238E27FC236}">
                <a16:creationId xmlns:a16="http://schemas.microsoft.com/office/drawing/2014/main" id="{26655BAA-D0C7-493A-AD80-423376A33E9F}"/>
              </a:ext>
            </a:extLst>
          </p:cNvPr>
          <p:cNvSpPr/>
          <p:nvPr/>
        </p:nvSpPr>
        <p:spPr>
          <a:xfrm>
            <a:off x="3024841" y="2860733"/>
            <a:ext cx="3094317" cy="1136533"/>
          </a:xfrm>
          <a:prstGeom prst="wedgeRoundRectCallout">
            <a:avLst>
              <a:gd name="adj1" fmla="val -56468"/>
              <a:gd name="adj2" fmla="val 211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Both rules will give the same answer.</a:t>
            </a:r>
          </a:p>
        </p:txBody>
      </p:sp>
      <p:sp>
        <p:nvSpPr>
          <p:cNvPr id="13" name="Rectangle 12">
            <a:extLst>
              <a:ext uri="{FF2B5EF4-FFF2-40B4-BE49-F238E27FC236}">
                <a16:creationId xmlns:a16="http://schemas.microsoft.com/office/drawing/2014/main" id="{0BCA75DB-3E80-4C4F-9445-C9FC76E19B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Leah is using the rule 7a + 10.</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is using the rule (a + 10) x 7.</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Jaiden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why or why not.</a:t>
            </a:r>
          </a:p>
          <a:p>
            <a:endParaRPr lang="en-GB" sz="16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 do not agree because when a = 2.</a:t>
            </a:r>
          </a:p>
          <a:p>
            <a:pPr lvl="0"/>
            <a:r>
              <a:rPr lang="en-GB" sz="2000" b="1" dirty="0">
                <a:solidFill>
                  <a:srgbClr val="FF0000"/>
                </a:solidFill>
                <a:latin typeface="Century Gothic" panose="020B0502020202020204" pitchFamily="34" charset="0"/>
              </a:rPr>
              <a:t>7a + 10. 14 + 10 = 24</a:t>
            </a:r>
          </a:p>
          <a:p>
            <a:pPr lvl="0"/>
            <a:r>
              <a:rPr lang="en-GB" sz="2000" b="1" dirty="0">
                <a:solidFill>
                  <a:srgbClr val="FF0000"/>
                </a:solidFill>
                <a:latin typeface="Century Gothic" panose="020B0502020202020204" pitchFamily="34" charset="0"/>
              </a:rPr>
              <a:t>(a + 10) x 7. 12 x 7 = 84</a:t>
            </a:r>
          </a:p>
          <a:p>
            <a:pPr algn="ctr"/>
            <a:endParaRPr lang="en-GB" sz="16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455195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Use the cards below to create 4 different algebraic expressions for this function machine.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Work out the outputs for each expression.</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What is the greatest output you can make?</a:t>
            </a:r>
            <a:endParaRPr lang="en-GB" sz="2000" b="1" dirty="0">
              <a:solidFill>
                <a:schemeClr val="tx1"/>
              </a:solidFill>
              <a:highlight>
                <a:srgbClr val="FFFF00"/>
              </a:highlight>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02559A0A-9CE8-FA4A-A40A-071D8AC67832}"/>
              </a:ext>
            </a:extLst>
          </p:cNvPr>
          <p:cNvSpPr txBox="1"/>
          <p:nvPr/>
        </p:nvSpPr>
        <p:spPr>
          <a:xfrm>
            <a:off x="2289878" y="2555287"/>
            <a:ext cx="540000" cy="540000"/>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5</a:t>
            </a:r>
          </a:p>
        </p:txBody>
      </p:sp>
      <p:cxnSp>
        <p:nvCxnSpPr>
          <p:cNvPr id="9" name="Straight Arrow Connector 8">
            <a:extLst>
              <a:ext uri="{FF2B5EF4-FFF2-40B4-BE49-F238E27FC236}">
                <a16:creationId xmlns:a16="http://schemas.microsoft.com/office/drawing/2014/main" id="{1FEE7D08-F1FA-A040-B915-FB98B85B4358}"/>
              </a:ext>
            </a:extLst>
          </p:cNvPr>
          <p:cNvCxnSpPr>
            <a:cxnSpLocks/>
          </p:cNvCxnSpPr>
          <p:nvPr/>
        </p:nvCxnSpPr>
        <p:spPr>
          <a:xfrm>
            <a:off x="2877159" y="2822344"/>
            <a:ext cx="409541"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10" name="Straight Arrow Connector 9">
            <a:extLst>
              <a:ext uri="{FF2B5EF4-FFF2-40B4-BE49-F238E27FC236}">
                <a16:creationId xmlns:a16="http://schemas.microsoft.com/office/drawing/2014/main" id="{8D11763B-A03B-DC44-A291-6F48257CD348}"/>
              </a:ext>
            </a:extLst>
          </p:cNvPr>
          <p:cNvCxnSpPr>
            <a:cxnSpLocks/>
          </p:cNvCxnSpPr>
          <p:nvPr/>
        </p:nvCxnSpPr>
        <p:spPr>
          <a:xfrm>
            <a:off x="5994074" y="2822343"/>
            <a:ext cx="419672"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11" name="TextBox 10">
            <a:extLst>
              <a:ext uri="{FF2B5EF4-FFF2-40B4-BE49-F238E27FC236}">
                <a16:creationId xmlns:a16="http://schemas.microsoft.com/office/drawing/2014/main" id="{28596F72-9F83-9E4F-9767-9F9D4319BA31}"/>
              </a:ext>
            </a:extLst>
          </p:cNvPr>
          <p:cNvSpPr txBox="1"/>
          <p:nvPr/>
        </p:nvSpPr>
        <p:spPr>
          <a:xfrm>
            <a:off x="6441865" y="2552344"/>
            <a:ext cx="540000" cy="540000"/>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12" name="TextBox 11">
            <a:extLst>
              <a:ext uri="{FF2B5EF4-FFF2-40B4-BE49-F238E27FC236}">
                <a16:creationId xmlns:a16="http://schemas.microsoft.com/office/drawing/2014/main" id="{C89C78C7-973F-E74E-9CCF-CF417B0452E2}"/>
              </a:ext>
            </a:extLst>
          </p:cNvPr>
          <p:cNvSpPr txBox="1"/>
          <p:nvPr/>
        </p:nvSpPr>
        <p:spPr>
          <a:xfrm>
            <a:off x="3665996"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x</a:t>
            </a:r>
          </a:p>
        </p:txBody>
      </p:sp>
      <p:sp>
        <p:nvSpPr>
          <p:cNvPr id="13" name="TextBox 12">
            <a:extLst>
              <a:ext uri="{FF2B5EF4-FFF2-40B4-BE49-F238E27FC236}">
                <a16:creationId xmlns:a16="http://schemas.microsoft.com/office/drawing/2014/main" id="{2B4CECDF-B5C9-104F-8274-28A0E0D5B3B0}"/>
              </a:ext>
            </a:extLst>
          </p:cNvPr>
          <p:cNvSpPr txBox="1"/>
          <p:nvPr/>
        </p:nvSpPr>
        <p:spPr>
          <a:xfrm>
            <a:off x="3193335"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10</a:t>
            </a:r>
          </a:p>
        </p:txBody>
      </p:sp>
      <p:sp>
        <p:nvSpPr>
          <p:cNvPr id="14" name="TextBox 13">
            <a:extLst>
              <a:ext uri="{FF2B5EF4-FFF2-40B4-BE49-F238E27FC236}">
                <a16:creationId xmlns:a16="http://schemas.microsoft.com/office/drawing/2014/main" id="{D2A79F8A-6F22-444B-B1D2-917B6A198DD9}"/>
              </a:ext>
            </a:extLst>
          </p:cNvPr>
          <p:cNvSpPr txBox="1"/>
          <p:nvPr/>
        </p:nvSpPr>
        <p:spPr>
          <a:xfrm>
            <a:off x="4138657"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5" name="TextBox 14">
            <a:extLst>
              <a:ext uri="{FF2B5EF4-FFF2-40B4-BE49-F238E27FC236}">
                <a16:creationId xmlns:a16="http://schemas.microsoft.com/office/drawing/2014/main" id="{EF7D9658-6627-8B49-8B99-FE8B1FA774D2}"/>
              </a:ext>
            </a:extLst>
          </p:cNvPr>
          <p:cNvSpPr txBox="1"/>
          <p:nvPr/>
        </p:nvSpPr>
        <p:spPr>
          <a:xfrm>
            <a:off x="4611318"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8</a:t>
            </a:r>
          </a:p>
        </p:txBody>
      </p:sp>
      <p:sp>
        <p:nvSpPr>
          <p:cNvPr id="16" name="TextBox 15">
            <a:extLst>
              <a:ext uri="{FF2B5EF4-FFF2-40B4-BE49-F238E27FC236}">
                <a16:creationId xmlns:a16="http://schemas.microsoft.com/office/drawing/2014/main" id="{793021A1-1DCD-3C44-95B0-9870DE0C60A8}"/>
              </a:ext>
            </a:extLst>
          </p:cNvPr>
          <p:cNvSpPr txBox="1"/>
          <p:nvPr/>
        </p:nvSpPr>
        <p:spPr>
          <a:xfrm>
            <a:off x="5083979"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7" name="TextBox 16">
            <a:extLst>
              <a:ext uri="{FF2B5EF4-FFF2-40B4-BE49-F238E27FC236}">
                <a16:creationId xmlns:a16="http://schemas.microsoft.com/office/drawing/2014/main" id="{0A1C3874-9400-E640-8410-C8AC11CDC633}"/>
              </a:ext>
            </a:extLst>
          </p:cNvPr>
          <p:cNvSpPr txBox="1"/>
          <p:nvPr/>
        </p:nvSpPr>
        <p:spPr>
          <a:xfrm>
            <a:off x="5556640"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3</a:t>
            </a:r>
          </a:p>
        </p:txBody>
      </p:sp>
      <p:sp>
        <p:nvSpPr>
          <p:cNvPr id="20" name="TextBox 19">
            <a:extLst>
              <a:ext uri="{FF2B5EF4-FFF2-40B4-BE49-F238E27FC236}">
                <a16:creationId xmlns:a16="http://schemas.microsoft.com/office/drawing/2014/main" id="{6318B994-AE37-B343-8A86-67D51E18BD8B}"/>
              </a:ext>
            </a:extLst>
          </p:cNvPr>
          <p:cNvSpPr txBox="1"/>
          <p:nvPr/>
        </p:nvSpPr>
        <p:spPr>
          <a:xfrm>
            <a:off x="4000862" y="255310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1" name="TextBox 20">
            <a:extLst>
              <a:ext uri="{FF2B5EF4-FFF2-40B4-BE49-F238E27FC236}">
                <a16:creationId xmlns:a16="http://schemas.microsoft.com/office/drawing/2014/main" id="{FA643F91-B845-9E44-932C-20953CBB976B}"/>
              </a:ext>
            </a:extLst>
          </p:cNvPr>
          <p:cNvSpPr txBox="1"/>
          <p:nvPr/>
        </p:nvSpPr>
        <p:spPr>
          <a:xfrm>
            <a:off x="4694734" y="2553816"/>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id="{F228A0B2-F441-094B-A506-8EF939488FAC}"/>
              </a:ext>
            </a:extLst>
          </p:cNvPr>
          <p:cNvSpPr txBox="1"/>
          <p:nvPr/>
        </p:nvSpPr>
        <p:spPr>
          <a:xfrm>
            <a:off x="5388606" y="255234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3" name="TextBox 22">
            <a:extLst>
              <a:ext uri="{FF2B5EF4-FFF2-40B4-BE49-F238E27FC236}">
                <a16:creationId xmlns:a16="http://schemas.microsoft.com/office/drawing/2014/main" id="{7EB73B30-8CE3-C640-9C74-34E22E63A1D4}"/>
              </a:ext>
            </a:extLst>
          </p:cNvPr>
          <p:cNvSpPr txBox="1"/>
          <p:nvPr/>
        </p:nvSpPr>
        <p:spPr>
          <a:xfrm>
            <a:off x="3325251" y="255234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17085508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Use the cards below to create 4 different algebraic expressions for this function machine.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Work out the outputs for each expression.</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What is the greatest output you can make?</a:t>
            </a:r>
            <a:endParaRPr lang="en-GB" sz="2000" b="1" dirty="0">
              <a:solidFill>
                <a:schemeClr val="tx1"/>
              </a:solidFill>
              <a:highlight>
                <a:srgbClr val="FFFF00"/>
              </a:highlight>
              <a:latin typeface="Century Gothic" panose="020B0502020202020204" pitchFamily="34" charset="0"/>
              <a:sym typeface="Wingdings" panose="05000000000000000000" pitchFamily="2" charset="2"/>
            </a:endParaRPr>
          </a:p>
          <a:p>
            <a:pPr lvl="0" algn="ctr"/>
            <a:r>
              <a:rPr lang="en-GB" sz="2000" b="1" dirty="0">
                <a:solidFill>
                  <a:srgbClr val="FF0000"/>
                </a:solidFill>
                <a:latin typeface="Century Gothic" panose="020B0502020202020204" pitchFamily="34" charset="0"/>
              </a:rPr>
              <a:t>Various possible answers, for example:</a:t>
            </a:r>
          </a:p>
          <a:p>
            <a:pPr lvl="0" algn="ctr" defTabSz="514350">
              <a:defRPr/>
            </a:pPr>
            <a:r>
              <a:rPr lang="en-GB" sz="2000" b="1" dirty="0">
                <a:solidFill>
                  <a:srgbClr val="FF0000"/>
                </a:solidFill>
                <a:latin typeface="Century Gothic" panose="020B0502020202020204" pitchFamily="34" charset="0"/>
              </a:rPr>
              <a:t>x 10, + 3 = 53, + 10, x 3 = 45</a:t>
            </a:r>
          </a:p>
          <a:p>
            <a:pPr lvl="0" algn="ctr" defTabSz="514350">
              <a:defRPr/>
            </a:pPr>
            <a:r>
              <a:rPr lang="en-GB" sz="2000" b="1" dirty="0">
                <a:solidFill>
                  <a:srgbClr val="FF0000"/>
                </a:solidFill>
                <a:latin typeface="Century Gothic" panose="020B0502020202020204" pitchFamily="34" charset="0"/>
              </a:rPr>
              <a:t>+ 3 x 8 = 64, + 8, x 10 = 130</a:t>
            </a:r>
          </a:p>
          <a:p>
            <a:pPr lvl="0" algn="ctr" defTabSz="514350">
              <a:defRPr/>
            </a:pPr>
            <a:endParaRPr lang="en-GB" sz="2000" b="1" dirty="0">
              <a:solidFill>
                <a:srgbClr val="FF0000"/>
              </a:solidFill>
              <a:latin typeface="Century Gothic" panose="020B0502020202020204" pitchFamily="34" charset="0"/>
            </a:endParaRPr>
          </a:p>
          <a:p>
            <a:pPr lvl="0" algn="ctr" defTabSz="514350">
              <a:defRPr/>
            </a:pPr>
            <a:r>
              <a:rPr lang="en-GB" sz="2000" b="1" dirty="0">
                <a:solidFill>
                  <a:srgbClr val="FF0000"/>
                </a:solidFill>
                <a:latin typeface="Century Gothic" panose="020B0502020202020204" pitchFamily="34" charset="0"/>
              </a:rPr>
              <a:t>Greatest output is 130.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02559A0A-9CE8-FA4A-A40A-071D8AC67832}"/>
              </a:ext>
            </a:extLst>
          </p:cNvPr>
          <p:cNvSpPr txBox="1"/>
          <p:nvPr/>
        </p:nvSpPr>
        <p:spPr>
          <a:xfrm>
            <a:off x="2289878" y="2555287"/>
            <a:ext cx="540000" cy="540000"/>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5</a:t>
            </a:r>
          </a:p>
        </p:txBody>
      </p:sp>
      <p:cxnSp>
        <p:nvCxnSpPr>
          <p:cNvPr id="9" name="Straight Arrow Connector 8">
            <a:extLst>
              <a:ext uri="{FF2B5EF4-FFF2-40B4-BE49-F238E27FC236}">
                <a16:creationId xmlns:a16="http://schemas.microsoft.com/office/drawing/2014/main" id="{1FEE7D08-F1FA-A040-B915-FB98B85B4358}"/>
              </a:ext>
            </a:extLst>
          </p:cNvPr>
          <p:cNvCxnSpPr>
            <a:cxnSpLocks/>
          </p:cNvCxnSpPr>
          <p:nvPr/>
        </p:nvCxnSpPr>
        <p:spPr>
          <a:xfrm>
            <a:off x="2877159" y="2822344"/>
            <a:ext cx="409541"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10" name="Straight Arrow Connector 9">
            <a:extLst>
              <a:ext uri="{FF2B5EF4-FFF2-40B4-BE49-F238E27FC236}">
                <a16:creationId xmlns:a16="http://schemas.microsoft.com/office/drawing/2014/main" id="{8D11763B-A03B-DC44-A291-6F48257CD348}"/>
              </a:ext>
            </a:extLst>
          </p:cNvPr>
          <p:cNvCxnSpPr>
            <a:cxnSpLocks/>
          </p:cNvCxnSpPr>
          <p:nvPr/>
        </p:nvCxnSpPr>
        <p:spPr>
          <a:xfrm>
            <a:off x="5994074" y="2822343"/>
            <a:ext cx="419672"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11" name="TextBox 10">
            <a:extLst>
              <a:ext uri="{FF2B5EF4-FFF2-40B4-BE49-F238E27FC236}">
                <a16:creationId xmlns:a16="http://schemas.microsoft.com/office/drawing/2014/main" id="{28596F72-9F83-9E4F-9767-9F9D4319BA31}"/>
              </a:ext>
            </a:extLst>
          </p:cNvPr>
          <p:cNvSpPr txBox="1"/>
          <p:nvPr/>
        </p:nvSpPr>
        <p:spPr>
          <a:xfrm>
            <a:off x="6441865" y="2552344"/>
            <a:ext cx="540000" cy="540000"/>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12" name="TextBox 11">
            <a:extLst>
              <a:ext uri="{FF2B5EF4-FFF2-40B4-BE49-F238E27FC236}">
                <a16:creationId xmlns:a16="http://schemas.microsoft.com/office/drawing/2014/main" id="{C89C78C7-973F-E74E-9CCF-CF417B0452E2}"/>
              </a:ext>
            </a:extLst>
          </p:cNvPr>
          <p:cNvSpPr txBox="1"/>
          <p:nvPr/>
        </p:nvSpPr>
        <p:spPr>
          <a:xfrm>
            <a:off x="3665996"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x</a:t>
            </a:r>
          </a:p>
        </p:txBody>
      </p:sp>
      <p:sp>
        <p:nvSpPr>
          <p:cNvPr id="13" name="TextBox 12">
            <a:extLst>
              <a:ext uri="{FF2B5EF4-FFF2-40B4-BE49-F238E27FC236}">
                <a16:creationId xmlns:a16="http://schemas.microsoft.com/office/drawing/2014/main" id="{2B4CECDF-B5C9-104F-8274-28A0E0D5B3B0}"/>
              </a:ext>
            </a:extLst>
          </p:cNvPr>
          <p:cNvSpPr txBox="1"/>
          <p:nvPr/>
        </p:nvSpPr>
        <p:spPr>
          <a:xfrm>
            <a:off x="3193335"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10</a:t>
            </a:r>
          </a:p>
        </p:txBody>
      </p:sp>
      <p:sp>
        <p:nvSpPr>
          <p:cNvPr id="14" name="TextBox 13">
            <a:extLst>
              <a:ext uri="{FF2B5EF4-FFF2-40B4-BE49-F238E27FC236}">
                <a16:creationId xmlns:a16="http://schemas.microsoft.com/office/drawing/2014/main" id="{D2A79F8A-6F22-444B-B1D2-917B6A198DD9}"/>
              </a:ext>
            </a:extLst>
          </p:cNvPr>
          <p:cNvSpPr txBox="1"/>
          <p:nvPr/>
        </p:nvSpPr>
        <p:spPr>
          <a:xfrm>
            <a:off x="4138657"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5" name="TextBox 14">
            <a:extLst>
              <a:ext uri="{FF2B5EF4-FFF2-40B4-BE49-F238E27FC236}">
                <a16:creationId xmlns:a16="http://schemas.microsoft.com/office/drawing/2014/main" id="{EF7D9658-6627-8B49-8B99-FE8B1FA774D2}"/>
              </a:ext>
            </a:extLst>
          </p:cNvPr>
          <p:cNvSpPr txBox="1"/>
          <p:nvPr/>
        </p:nvSpPr>
        <p:spPr>
          <a:xfrm>
            <a:off x="4611318"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8</a:t>
            </a:r>
          </a:p>
        </p:txBody>
      </p:sp>
      <p:sp>
        <p:nvSpPr>
          <p:cNvPr id="16" name="TextBox 15">
            <a:extLst>
              <a:ext uri="{FF2B5EF4-FFF2-40B4-BE49-F238E27FC236}">
                <a16:creationId xmlns:a16="http://schemas.microsoft.com/office/drawing/2014/main" id="{793021A1-1DCD-3C44-95B0-9870DE0C60A8}"/>
              </a:ext>
            </a:extLst>
          </p:cNvPr>
          <p:cNvSpPr txBox="1"/>
          <p:nvPr/>
        </p:nvSpPr>
        <p:spPr>
          <a:xfrm>
            <a:off x="5083979"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a:t>
            </a:r>
          </a:p>
        </p:txBody>
      </p:sp>
      <p:sp>
        <p:nvSpPr>
          <p:cNvPr id="17" name="TextBox 16">
            <a:extLst>
              <a:ext uri="{FF2B5EF4-FFF2-40B4-BE49-F238E27FC236}">
                <a16:creationId xmlns:a16="http://schemas.microsoft.com/office/drawing/2014/main" id="{0A1C3874-9400-E640-8410-C8AC11CDC633}"/>
              </a:ext>
            </a:extLst>
          </p:cNvPr>
          <p:cNvSpPr txBox="1"/>
          <p:nvPr/>
        </p:nvSpPr>
        <p:spPr>
          <a:xfrm>
            <a:off x="5556640" y="1945929"/>
            <a:ext cx="386777" cy="371477"/>
          </a:xfrm>
          <a:prstGeom prst="roundRect">
            <a:avLst/>
          </a:prstGeom>
          <a:ln w="28575"/>
        </p:spPr>
        <p:style>
          <a:lnRef idx="2">
            <a:schemeClr val="dk1"/>
          </a:lnRef>
          <a:fillRef idx="1">
            <a:schemeClr val="lt1"/>
          </a:fillRef>
          <a:effectRef idx="0">
            <a:schemeClr val="dk1"/>
          </a:effectRef>
          <a:fontRef idx="minor">
            <a:schemeClr val="dk1"/>
          </a:fontRef>
        </p:style>
        <p:txBody>
          <a:bodyPr wrap="none" lIns="0" tIns="0" rIns="0" bIns="0" rtlCol="0" anchor="ctr" anchorCtr="0">
            <a:noAutofit/>
          </a:bodyPr>
          <a:lstStyle/>
          <a:p>
            <a:pPr algn="ctr"/>
            <a:r>
              <a:rPr lang="en-GB" sz="2000" b="1" dirty="0">
                <a:latin typeface="Century Gothic" panose="020B0502020202020204" pitchFamily="34" charset="0"/>
              </a:rPr>
              <a:t>3</a:t>
            </a:r>
          </a:p>
        </p:txBody>
      </p:sp>
      <p:sp>
        <p:nvSpPr>
          <p:cNvPr id="20" name="TextBox 19">
            <a:extLst>
              <a:ext uri="{FF2B5EF4-FFF2-40B4-BE49-F238E27FC236}">
                <a16:creationId xmlns:a16="http://schemas.microsoft.com/office/drawing/2014/main" id="{6318B994-AE37-B343-8A86-67D51E18BD8B}"/>
              </a:ext>
            </a:extLst>
          </p:cNvPr>
          <p:cNvSpPr txBox="1"/>
          <p:nvPr/>
        </p:nvSpPr>
        <p:spPr>
          <a:xfrm>
            <a:off x="4000862" y="255310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1" name="TextBox 20">
            <a:extLst>
              <a:ext uri="{FF2B5EF4-FFF2-40B4-BE49-F238E27FC236}">
                <a16:creationId xmlns:a16="http://schemas.microsoft.com/office/drawing/2014/main" id="{FA643F91-B845-9E44-932C-20953CBB976B}"/>
              </a:ext>
            </a:extLst>
          </p:cNvPr>
          <p:cNvSpPr txBox="1"/>
          <p:nvPr/>
        </p:nvSpPr>
        <p:spPr>
          <a:xfrm>
            <a:off x="4694734" y="2553816"/>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id="{F228A0B2-F441-094B-A506-8EF939488FAC}"/>
              </a:ext>
            </a:extLst>
          </p:cNvPr>
          <p:cNvSpPr txBox="1"/>
          <p:nvPr/>
        </p:nvSpPr>
        <p:spPr>
          <a:xfrm>
            <a:off x="5388606" y="255234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
        <p:nvSpPr>
          <p:cNvPr id="23" name="TextBox 22">
            <a:extLst>
              <a:ext uri="{FF2B5EF4-FFF2-40B4-BE49-F238E27FC236}">
                <a16:creationId xmlns:a16="http://schemas.microsoft.com/office/drawing/2014/main" id="{7EB73B30-8CE3-C640-9C74-34E22E63A1D4}"/>
              </a:ext>
            </a:extLst>
          </p:cNvPr>
          <p:cNvSpPr txBox="1"/>
          <p:nvPr/>
        </p:nvSpPr>
        <p:spPr>
          <a:xfrm>
            <a:off x="3325251" y="2552344"/>
            <a:ext cx="540000" cy="5400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27186206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E819D29F-6C4C-4A3F-897F-1611C37C6E26}"/>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0" name="Rounded Rectangular Callout 23">
            <a:extLst>
              <a:ext uri="{FF2B5EF4-FFF2-40B4-BE49-F238E27FC236}">
                <a16:creationId xmlns:a16="http://schemas.microsoft.com/office/drawing/2014/main" id="{49241D94-7808-4E88-95AA-3219513EABB4}"/>
              </a:ext>
            </a:extLst>
          </p:cNvPr>
          <p:cNvSpPr/>
          <p:nvPr/>
        </p:nvSpPr>
        <p:spPr>
          <a:xfrm>
            <a:off x="3239275" y="1288038"/>
            <a:ext cx="5004979" cy="1873675"/>
          </a:xfrm>
          <a:prstGeom prst="wedgeRoundRectCallout">
            <a:avLst>
              <a:gd name="adj1" fmla="val -45319"/>
              <a:gd name="adj2" fmla="val 789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 two step function machine which has – 8, + 9 as its functions could provide the same output using just one step.</a:t>
            </a:r>
          </a:p>
        </p:txBody>
      </p:sp>
      <p:sp>
        <p:nvSpPr>
          <p:cNvPr id="11" name="Rectangle 10">
            <a:extLst>
              <a:ext uri="{FF2B5EF4-FFF2-40B4-BE49-F238E27FC236}">
                <a16:creationId xmlns:a16="http://schemas.microsoft.com/office/drawing/2014/main" id="{89A39EFB-1286-4F59-A3C2-D7BAD1EEFF1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lgn="ct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083867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E819D29F-6C4C-4A3F-897F-1611C37C6E26}"/>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0" name="Rounded Rectangular Callout 23">
            <a:extLst>
              <a:ext uri="{FF2B5EF4-FFF2-40B4-BE49-F238E27FC236}">
                <a16:creationId xmlns:a16="http://schemas.microsoft.com/office/drawing/2014/main" id="{49241D94-7808-4E88-95AA-3219513EABB4}"/>
              </a:ext>
            </a:extLst>
          </p:cNvPr>
          <p:cNvSpPr/>
          <p:nvPr/>
        </p:nvSpPr>
        <p:spPr>
          <a:xfrm>
            <a:off x="3239275" y="1288038"/>
            <a:ext cx="5004979" cy="1873675"/>
          </a:xfrm>
          <a:prstGeom prst="wedgeRoundRectCallout">
            <a:avLst>
              <a:gd name="adj1" fmla="val -45319"/>
              <a:gd name="adj2" fmla="val 789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 two step function machine which has – 8, + 9 as its functions could provide the same output using just one step.</a:t>
            </a:r>
          </a:p>
        </p:txBody>
      </p:sp>
      <p:sp>
        <p:nvSpPr>
          <p:cNvPr id="11" name="Rectangle 10">
            <a:extLst>
              <a:ext uri="{FF2B5EF4-FFF2-40B4-BE49-F238E27FC236}">
                <a16:creationId xmlns:a16="http://schemas.microsoft.com/office/drawing/2014/main" id="{89A39EFB-1286-4F59-A3C2-D7BAD1EEFF1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statement is true because…</a:t>
            </a:r>
          </a:p>
          <a:p>
            <a:pPr lvl="0" algn="ct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491123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E819D29F-6C4C-4A3F-897F-1611C37C6E26}"/>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0" name="Rounded Rectangular Callout 23">
            <a:extLst>
              <a:ext uri="{FF2B5EF4-FFF2-40B4-BE49-F238E27FC236}">
                <a16:creationId xmlns:a16="http://schemas.microsoft.com/office/drawing/2014/main" id="{49241D94-7808-4E88-95AA-3219513EABB4}"/>
              </a:ext>
            </a:extLst>
          </p:cNvPr>
          <p:cNvSpPr/>
          <p:nvPr/>
        </p:nvSpPr>
        <p:spPr>
          <a:xfrm>
            <a:off x="3239275" y="1288038"/>
            <a:ext cx="5004979" cy="1873675"/>
          </a:xfrm>
          <a:prstGeom prst="wedgeRoundRectCallout">
            <a:avLst>
              <a:gd name="adj1" fmla="val -45319"/>
              <a:gd name="adj2" fmla="val 7899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 two step function machine which has – 8, + 9 as its functions could provide the same output using just one step.</a:t>
            </a:r>
          </a:p>
        </p:txBody>
      </p:sp>
      <p:sp>
        <p:nvSpPr>
          <p:cNvPr id="11" name="Rectangle 10">
            <a:extLst>
              <a:ext uri="{FF2B5EF4-FFF2-40B4-BE49-F238E27FC236}">
                <a16:creationId xmlns:a16="http://schemas.microsoft.com/office/drawing/2014/main" id="{89A39EFB-1286-4F59-A3C2-D7BAD1EEFF1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statement is true because – 8, + 9 is the same as adding one. If I start with 10, 10 – 8 + 9 = 11. 10 + 1 = 11</a:t>
            </a:r>
          </a:p>
          <a:p>
            <a:pPr lvl="0" algn="ct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5140813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524315"/>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A function machine with two steps, plus one and divide </a:t>
            </a:r>
          </a:p>
          <a:p>
            <a:r>
              <a:rPr lang="en-GB" sz="1900" dirty="0">
                <a:solidFill>
                  <a:srgbClr val="388CDA"/>
                </a:solidFill>
                <a:latin typeface="Arial" panose="020B0604020202020204" pitchFamily="34" charset="0"/>
                <a:cs typeface="Arial" panose="020B0604020202020204" pitchFamily="34" charset="0"/>
              </a:rPr>
              <a:t>	by 4 can be written as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+ 1 ÷ 4.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The expression 9</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means the same as 9 + </a:t>
            </a:r>
            <a:r>
              <a:rPr lang="en-GB" sz="1900" i="1" dirty="0">
                <a:solidFill>
                  <a:srgbClr val="388CDA"/>
                </a:solidFill>
                <a:latin typeface="Arial" panose="020B0604020202020204" pitchFamily="34" charset="0"/>
                <a:cs typeface="Arial" panose="020B0604020202020204" pitchFamily="34" charset="0"/>
              </a:rPr>
              <a:t>a.</a:t>
            </a:r>
          </a:p>
          <a:p>
            <a:r>
              <a:rPr lang="en-GB" sz="1900" i="1"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The expression 16 – 2</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will give the same answer as</a:t>
            </a:r>
          </a:p>
          <a:p>
            <a:r>
              <a:rPr lang="en-GB" sz="1900" dirty="0">
                <a:solidFill>
                  <a:srgbClr val="388CDA"/>
                </a:solidFill>
                <a:latin typeface="Arial" panose="020B0604020202020204" pitchFamily="34" charset="0"/>
                <a:cs typeface="Arial" panose="020B0604020202020204" pitchFamily="34" charset="0"/>
              </a:rPr>
              <a:t>	2</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16.		</a:t>
            </a:r>
            <a:r>
              <a:rPr lang="en-GB" sz="1900" b="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The algebraic rule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+ 3 – 8 will give the same answer as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5.   </a:t>
            </a:r>
            <a:r>
              <a:rPr lang="en-GB" sz="1900" b="1" dirty="0">
                <a:solidFill>
                  <a:srgbClr val="388CDA"/>
                </a:solidFill>
                <a:latin typeface="Arial" panose="020B0604020202020204" pitchFamily="34" charset="0"/>
                <a:cs typeface="Arial" panose="020B0604020202020204" pitchFamily="34" charset="0"/>
              </a:rPr>
              <a:t> </a:t>
            </a:r>
          </a:p>
          <a:p>
            <a:pPr marL="457200" indent="-457200">
              <a:buAutoNum type="alphaLcParenR" startAt="4"/>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  A function machine where the input is doubles and then decreases by</a:t>
            </a:r>
          </a:p>
          <a:p>
            <a:r>
              <a:rPr lang="en-GB" sz="1900" dirty="0">
                <a:solidFill>
                  <a:srgbClr val="388CDA"/>
                </a:solidFill>
                <a:latin typeface="Arial" panose="020B0604020202020204" pitchFamily="34" charset="0"/>
                <a:cs typeface="Arial" panose="020B0604020202020204" pitchFamily="34" charset="0"/>
              </a:rPr>
              <a:t>	  10 can be written as 2</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10.    </a:t>
            </a:r>
            <a:r>
              <a:rPr lang="en-GB" sz="1900" b="1" dirty="0">
                <a:solidFill>
                  <a:srgbClr val="388CDA"/>
                </a:solidFill>
                <a:latin typeface="Arial" panose="020B0604020202020204" pitchFamily="34" charset="0"/>
                <a:cs typeface="Arial" panose="020B0604020202020204" pitchFamily="34" charset="0"/>
              </a:rPr>
              <a:t> </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3970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524315"/>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A function machine with two steps, plus one and divide </a:t>
            </a:r>
          </a:p>
          <a:p>
            <a:r>
              <a:rPr lang="en-GB" sz="1900" dirty="0">
                <a:solidFill>
                  <a:srgbClr val="388CDA"/>
                </a:solidFill>
                <a:latin typeface="Arial" panose="020B0604020202020204" pitchFamily="34" charset="0"/>
                <a:cs typeface="Arial" panose="020B0604020202020204" pitchFamily="34" charset="0"/>
              </a:rPr>
              <a:t>	by 4 can be written as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+ 1 ÷ 4.			</a:t>
            </a:r>
            <a:r>
              <a:rPr lang="en-GB" sz="1900" b="1" dirty="0">
                <a:solidFill>
                  <a:srgbClr val="388CDA"/>
                </a:solidFill>
                <a:latin typeface="Arial" panose="020B0604020202020204" pitchFamily="34" charset="0"/>
                <a:cs typeface="Arial" panose="020B0604020202020204" pitchFamily="34" charset="0"/>
              </a:rPr>
              <a:t>TRUE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The expression 9</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means the same as 9 + </a:t>
            </a:r>
            <a:r>
              <a:rPr lang="en-GB" sz="1900" i="1" dirty="0">
                <a:solidFill>
                  <a:srgbClr val="388CDA"/>
                </a:solidFill>
                <a:latin typeface="Arial" panose="020B0604020202020204" pitchFamily="34" charset="0"/>
                <a:cs typeface="Arial" panose="020B0604020202020204" pitchFamily="34" charset="0"/>
              </a:rPr>
              <a:t>a.</a:t>
            </a:r>
          </a:p>
          <a:p>
            <a:r>
              <a:rPr lang="en-GB" sz="1900" i="1"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FALSE</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The expression 16 – 2</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will give the same answer as</a:t>
            </a:r>
          </a:p>
          <a:p>
            <a:r>
              <a:rPr lang="en-GB" sz="1900" dirty="0">
                <a:solidFill>
                  <a:srgbClr val="388CDA"/>
                </a:solidFill>
                <a:latin typeface="Arial" panose="020B0604020202020204" pitchFamily="34" charset="0"/>
                <a:cs typeface="Arial" panose="020B0604020202020204" pitchFamily="34" charset="0"/>
              </a:rPr>
              <a:t>	2</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16.		</a:t>
            </a:r>
            <a:r>
              <a:rPr lang="en-GB" sz="1900" b="1" dirty="0">
                <a:solidFill>
                  <a:srgbClr val="388CDA"/>
                </a:solidFill>
                <a:latin typeface="Arial" panose="020B0604020202020204" pitchFamily="34" charset="0"/>
                <a:cs typeface="Arial" panose="020B0604020202020204" pitchFamily="34" charset="0"/>
              </a:rPr>
              <a:t>FALSE</a:t>
            </a:r>
            <a:endParaRPr lang="en-GB" sz="1900" dirty="0">
              <a:solidFill>
                <a:srgbClr val="388CDA"/>
              </a:solidFill>
              <a:latin typeface="Arial" panose="020B0604020202020204" pitchFamily="34" charset="0"/>
              <a:cs typeface="Arial" panose="020B0604020202020204" pitchFamily="34" charset="0"/>
            </a:endParaRP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The algebraic rule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+ 3 – 8 will give the same answer as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5.   </a:t>
            </a:r>
            <a:r>
              <a:rPr lang="en-GB" sz="1900" b="1" dirty="0">
                <a:solidFill>
                  <a:srgbClr val="388CDA"/>
                </a:solidFill>
                <a:latin typeface="Arial" panose="020B0604020202020204" pitchFamily="34" charset="0"/>
                <a:cs typeface="Arial" panose="020B0604020202020204" pitchFamily="34" charset="0"/>
              </a:rPr>
              <a:t>TRUE</a:t>
            </a:r>
          </a:p>
          <a:p>
            <a:pPr marL="457200" indent="-457200">
              <a:buAutoNum type="alphaLcParenR" startAt="4"/>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  A function machine where the input is doubles and then decreases by</a:t>
            </a:r>
          </a:p>
          <a:p>
            <a:r>
              <a:rPr lang="en-GB" sz="1900" dirty="0">
                <a:solidFill>
                  <a:srgbClr val="388CDA"/>
                </a:solidFill>
                <a:latin typeface="Arial" panose="020B0604020202020204" pitchFamily="34" charset="0"/>
                <a:cs typeface="Arial" panose="020B0604020202020204" pitchFamily="34" charset="0"/>
              </a:rPr>
              <a:t>	  10 can be written as 2</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10.    </a:t>
            </a:r>
            <a:r>
              <a:rPr lang="en-GB" sz="1900" b="1" dirty="0">
                <a:solidFill>
                  <a:srgbClr val="388CDA"/>
                </a:solidFill>
                <a:latin typeface="Arial" panose="020B0604020202020204" pitchFamily="34" charset="0"/>
                <a:cs typeface="Arial" panose="020B0604020202020204" pitchFamily="34" charset="0"/>
              </a:rPr>
              <a:t>TRUE</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72553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22378</TotalTime>
  <Words>1728</Words>
  <Application>Microsoft Office PowerPoint</Application>
  <PresentationFormat>On-screen Show (4:3)</PresentationFormat>
  <Paragraphs>645</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Century Gothic</vt:lpstr>
      <vt:lpstr>Open Sans</vt:lpstr>
      <vt:lpstr>Source Sans Pro</vt:lpstr>
      <vt:lpstr>Tahoma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Sparky Teaching</dc:creator>
  <cp:lastModifiedBy>Jason Stephens</cp:lastModifiedBy>
  <cp:revision>555</cp:revision>
  <dcterms:created xsi:type="dcterms:W3CDTF">2018-09-08T23:27:11Z</dcterms:created>
  <dcterms:modified xsi:type="dcterms:W3CDTF">2019-02-03T19:42:07Z</dcterms:modified>
</cp:coreProperties>
</file>