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05" r:id="rId2"/>
    <p:sldId id="404" r:id="rId3"/>
    <p:sldId id="396" r:id="rId4"/>
    <p:sldId id="397" r:id="rId5"/>
    <p:sldId id="402" r:id="rId6"/>
    <p:sldId id="399" r:id="rId7"/>
    <p:sldId id="400" r:id="rId8"/>
    <p:sldId id="40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FC1FF"/>
    <a:srgbClr val="9900CC"/>
    <a:srgbClr val="E18BFF"/>
    <a:srgbClr val="D55DFF"/>
    <a:srgbClr val="BF09FF"/>
    <a:srgbClr val="D4B7FF"/>
    <a:srgbClr val="C69FFF"/>
    <a:srgbClr val="A6A6A6"/>
    <a:srgbClr val="CDA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80" autoAdjust="0"/>
  </p:normalViewPr>
  <p:slideViewPr>
    <p:cSldViewPr snapToGrid="0">
      <p:cViewPr varScale="1">
        <p:scale>
          <a:sx n="64" d="100"/>
          <a:sy n="64" d="100"/>
        </p:scale>
        <p:origin x="748" y="52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991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6513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4676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9790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509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loom.com/share/fcec796aef314df3ac67b4e4dcb3a18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brixington.devon.sch.uk/goth-girl-audioboo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6AC07B6-BA4E-4072-95D3-DE84178B77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517" y="1264010"/>
            <a:ext cx="9830218" cy="1104388"/>
          </a:xfrm>
        </p:spPr>
        <p:txBody>
          <a:bodyPr>
            <a:noAutofit/>
          </a:bodyPr>
          <a:lstStyle/>
          <a:p>
            <a:pPr algn="l"/>
            <a:r>
              <a:rPr lang="en-GB" sz="4800" b="1" u="sng" dirty="0" smtClean="0">
                <a:latin typeface="+mn-lt"/>
              </a:rPr>
              <a:t>Wednesday 13</a:t>
            </a:r>
            <a:r>
              <a:rPr lang="en-GB" sz="4800" b="1" u="sng" baseline="30000" dirty="0" smtClean="0">
                <a:latin typeface="+mn-lt"/>
              </a:rPr>
              <a:t>th</a:t>
            </a:r>
            <a:r>
              <a:rPr lang="en-GB" sz="4800" b="1" u="sng" dirty="0" smtClean="0">
                <a:latin typeface="+mn-lt"/>
              </a:rPr>
              <a:t> January 2021</a:t>
            </a:r>
            <a:br>
              <a:rPr lang="en-GB" sz="4800" b="1" u="sng" dirty="0" smtClean="0">
                <a:latin typeface="+mn-lt"/>
              </a:rPr>
            </a:br>
            <a:r>
              <a:rPr lang="en-GB" sz="4800" b="1" u="sng" dirty="0" smtClean="0">
                <a:latin typeface="+mn-lt"/>
              </a:rPr>
              <a:t>LO: to use adverbs of possibility to show our opinion.</a:t>
            </a:r>
            <a:endParaRPr lang="en-GB" sz="4800" b="1" u="sng" dirty="0"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EBBAA9-B25D-42E6-9D37-0D99AF1CD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83" y="2855416"/>
            <a:ext cx="4857972" cy="2914783"/>
          </a:xfrm>
          <a:prstGeom prst="rect">
            <a:avLst/>
          </a:prstGeom>
        </p:spPr>
      </p:pic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A69E0100-53EF-4B23-A71B-5D16BB6FFB28}"/>
              </a:ext>
            </a:extLst>
          </p:cNvPr>
          <p:cNvSpPr/>
          <p:nvPr/>
        </p:nvSpPr>
        <p:spPr>
          <a:xfrm>
            <a:off x="6131515" y="2103249"/>
            <a:ext cx="5528604" cy="3666950"/>
          </a:xfrm>
          <a:prstGeom prst="cloudCallout">
            <a:avLst>
              <a:gd name="adj1" fmla="val -81228"/>
              <a:gd name="adj2" fmla="val -1499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Maltravers </a:t>
            </a:r>
            <a:r>
              <a:rPr lang="en-GB" sz="2800" u="sng" dirty="0">
                <a:solidFill>
                  <a:schemeClr val="tx1"/>
                </a:solidFill>
              </a:rPr>
              <a:t>definitely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b="1" dirty="0">
                <a:solidFill>
                  <a:schemeClr val="tx1"/>
                </a:solidFill>
              </a:rPr>
              <a:t>sneaks</a:t>
            </a:r>
            <a:r>
              <a:rPr lang="en-GB" sz="2800" dirty="0">
                <a:solidFill>
                  <a:schemeClr val="tx1"/>
                </a:solidFill>
              </a:rPr>
              <a:t> about the hall when everyone is asleep.</a:t>
            </a:r>
          </a:p>
        </p:txBody>
      </p:sp>
      <p:sp>
        <p:nvSpPr>
          <p:cNvPr id="2" name="Rectangle 1"/>
          <p:cNvSpPr/>
          <p:nvPr/>
        </p:nvSpPr>
        <p:spPr>
          <a:xfrm>
            <a:off x="716484" y="6257217"/>
            <a:ext cx="11945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/>
              <a:t>Video Link for this lesson: </a:t>
            </a:r>
            <a:r>
              <a:rPr lang="en-GB" sz="2000" dirty="0" smtClean="0">
                <a:hlinkClick r:id="rId4"/>
              </a:rPr>
              <a:t>https</a:t>
            </a:r>
            <a:r>
              <a:rPr lang="en-GB" sz="2000" dirty="0">
                <a:hlinkClick r:id="rId4"/>
              </a:rPr>
              <a:t>://</a:t>
            </a:r>
            <a:r>
              <a:rPr lang="en-GB" sz="2000" dirty="0" smtClean="0">
                <a:hlinkClick r:id="rId4"/>
              </a:rPr>
              <a:t>www.loom.com/share/fcec796aef314df3ac67b4e4dcb3a181</a:t>
            </a:r>
            <a:r>
              <a:rPr lang="en-GB" sz="2000" dirty="0" smtClean="0"/>
              <a:t>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one for English today: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sure you have downloaded the PDF file of Goth Girl chapter 11.</a:t>
            </a:r>
          </a:p>
          <a:p>
            <a:r>
              <a:rPr lang="en-GB" dirty="0" smtClean="0"/>
              <a:t>Either read the chapter yourself or have the text open whilst you listen to Mr Hubbard read the chapter from the audio book on the </a:t>
            </a:r>
            <a:r>
              <a:rPr lang="en-GB" dirty="0" smtClean="0"/>
              <a:t>website</a:t>
            </a:r>
            <a:r>
              <a:rPr lang="en-GB" dirty="0"/>
              <a:t>: </a:t>
            </a:r>
            <a:r>
              <a:rPr lang="en-GB" dirty="0" smtClean="0">
                <a:hlinkClick r:id="rId2"/>
              </a:rPr>
              <a:t>www.brixington.devon.sch.uk/goth-girl-audiobook</a:t>
            </a:r>
            <a:r>
              <a:rPr lang="en-GB" dirty="0" smtClean="0"/>
              <a:t> </a:t>
            </a:r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7151" y="3929074"/>
            <a:ext cx="4180457" cy="24828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325" y="4001294"/>
            <a:ext cx="1524186" cy="233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523" y="3162526"/>
            <a:ext cx="3129565" cy="308575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tell us more about a 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of possibility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tell us how </a:t>
            </a:r>
            <a:r>
              <a:rPr lang="en-GB" sz="2800" b="1" dirty="0">
                <a:ea typeface="Times New Roman" panose="02020603050405020304" pitchFamily="18" charset="0"/>
                <a:cs typeface="Arial" panose="020B0604020202020204" pitchFamily="34" charset="0"/>
              </a:rPr>
              <a:t>certain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we are about the 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22161" y="2704855"/>
            <a:ext cx="73004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Maltravers is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definitely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hiding</a:t>
            </a:r>
            <a:r>
              <a:rPr lang="en-GB" sz="2400" i="1" dirty="0">
                <a:latin typeface="+mj-lt"/>
              </a:rPr>
              <a:t> something.</a:t>
            </a:r>
            <a:endParaRPr lang="en-GB" sz="2400" i="1" dirty="0">
              <a:solidFill>
                <a:srgbClr val="0000FF"/>
              </a:solidFill>
              <a:latin typeface="+mj-lt"/>
            </a:endParaRP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Lord Goth will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possibly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win</a:t>
            </a:r>
            <a:r>
              <a:rPr lang="en-GB" sz="2400" i="1" dirty="0">
                <a:latin typeface="+mj-lt"/>
              </a:rPr>
              <a:t> the bicycle race.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Ishmael will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perhaps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haunt</a:t>
            </a:r>
            <a:r>
              <a:rPr lang="en-GB" sz="2400" i="1" dirty="0">
                <a:latin typeface="+mj-lt"/>
              </a:rPr>
              <a:t> Ada forever.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You can order these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by certainty.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49305" y="3252308"/>
            <a:ext cx="1535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perhaps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6980" y="2373590"/>
            <a:ext cx="1182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surely</a:t>
            </a:r>
          </a:p>
        </p:txBody>
      </p:sp>
      <p:sp>
        <p:nvSpPr>
          <p:cNvPr id="9" name="Rectangle 8"/>
          <p:cNvSpPr/>
          <p:nvPr/>
        </p:nvSpPr>
        <p:spPr>
          <a:xfrm>
            <a:off x="2401364" y="2361536"/>
            <a:ext cx="1625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certainly</a:t>
            </a:r>
          </a:p>
        </p:txBody>
      </p:sp>
      <p:sp>
        <p:nvSpPr>
          <p:cNvPr id="10" name="Rectangle 9"/>
          <p:cNvSpPr/>
          <p:nvPr/>
        </p:nvSpPr>
        <p:spPr>
          <a:xfrm>
            <a:off x="7293530" y="3238973"/>
            <a:ext cx="13087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maybe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26937" y="3209696"/>
            <a:ext cx="1529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possibly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797850" y="2373287"/>
            <a:ext cx="1749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definitely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5610" y="5529789"/>
            <a:ext cx="801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What order would you put these in?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036892"/>
              </p:ext>
            </p:extLst>
          </p:nvPr>
        </p:nvGraphicFramePr>
        <p:xfrm>
          <a:off x="1058079" y="4291781"/>
          <a:ext cx="10028615" cy="974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723">
                  <a:extLst>
                    <a:ext uri="{9D8B030D-6E8A-4147-A177-3AD203B41FA5}">
                      <a16:colId xmlns:a16="http://schemas.microsoft.com/office/drawing/2014/main" val="479806884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180324233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433617058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152158786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585394299"/>
                    </a:ext>
                  </a:extLst>
                </a:gridCol>
              </a:tblGrid>
              <a:tr h="9746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LESS 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EFC1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18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55D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BF0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3603069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9715025" y="3252308"/>
            <a:ext cx="16640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probably</a:t>
            </a:r>
          </a:p>
        </p:txBody>
      </p:sp>
    </p:spTree>
    <p:extLst>
      <p:ext uri="{BB962C8B-B14F-4D97-AF65-F5344CB8AC3E}">
        <p14:creationId xmlns:p14="http://schemas.microsoft.com/office/powerpoint/2010/main" val="320385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  <p:bldP spid="12" grpId="0"/>
      <p:bldP spid="13" grpId="0" build="p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You can order these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by certainty.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49305" y="3252308"/>
            <a:ext cx="1535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perhaps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6980" y="2373590"/>
            <a:ext cx="1182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surely</a:t>
            </a:r>
          </a:p>
        </p:txBody>
      </p:sp>
      <p:sp>
        <p:nvSpPr>
          <p:cNvPr id="9" name="Rectangle 8"/>
          <p:cNvSpPr/>
          <p:nvPr/>
        </p:nvSpPr>
        <p:spPr>
          <a:xfrm>
            <a:off x="2401364" y="2361536"/>
            <a:ext cx="1625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certainly</a:t>
            </a:r>
          </a:p>
        </p:txBody>
      </p:sp>
      <p:sp>
        <p:nvSpPr>
          <p:cNvPr id="10" name="Rectangle 9"/>
          <p:cNvSpPr/>
          <p:nvPr/>
        </p:nvSpPr>
        <p:spPr>
          <a:xfrm>
            <a:off x="7293530" y="3238973"/>
            <a:ext cx="13087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maybe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26937" y="3209696"/>
            <a:ext cx="1529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possibly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797850" y="2373287"/>
            <a:ext cx="1749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definitely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5609" y="5529789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What order would you put these in? 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Do you agree with this ordering?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715025" y="3252308"/>
            <a:ext cx="16640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probably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620481"/>
              </p:ext>
            </p:extLst>
          </p:nvPr>
        </p:nvGraphicFramePr>
        <p:xfrm>
          <a:off x="1058079" y="4291781"/>
          <a:ext cx="10028615" cy="974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723">
                  <a:extLst>
                    <a:ext uri="{9D8B030D-6E8A-4147-A177-3AD203B41FA5}">
                      <a16:colId xmlns:a16="http://schemas.microsoft.com/office/drawing/2014/main" val="479806884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180324233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433617058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152158786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585394299"/>
                    </a:ext>
                  </a:extLst>
                </a:gridCol>
              </a:tblGrid>
              <a:tr h="9746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LESS 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EFC1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18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55D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BF0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3603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804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96296E-6 L 0.56354 0.17245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77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19791 0.04259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59259E-6 L 0.02721 0.09259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1.85185E-6 L -0.06263 0.04884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8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81481E-6 L -0.15104 0.04468 " pathEditMode="relative" rAng="0" ptsTypes="AA">
                                      <p:cBhvr>
                                        <p:cTn id="2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2.59259E-6 L 0.32226 0.01528 " pathEditMode="relative" rAng="0" ptsTypes="AA">
                                      <p:cBhvr>
                                        <p:cTn id="2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07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18138 -0.04884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63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  <p:bldP spid="12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68" y="1952361"/>
            <a:ext cx="1326553" cy="20685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of possibility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usually go before the 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main verb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17788" y="2005319"/>
            <a:ext cx="7909195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Attic Club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certainly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is</a:t>
            </a:r>
            <a:r>
              <a:rPr lang="en-GB" sz="2400" i="1" dirty="0">
                <a:latin typeface="+mj-lt"/>
              </a:rPr>
              <a:t> a secret.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Mice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definitely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like</a:t>
            </a:r>
            <a:r>
              <a:rPr lang="en-GB" sz="2400" i="1" dirty="0">
                <a:latin typeface="+mj-lt"/>
              </a:rPr>
              <a:t> cheese.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34724" y="352235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Some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of possibility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can go </a:t>
            </a:r>
            <a:r>
              <a:rPr lang="en-GB" sz="2800" i="1" dirty="0">
                <a:ea typeface="Times New Roman" panose="02020603050405020304" pitchFamily="18" charset="0"/>
                <a:cs typeface="Arial" panose="020B0604020202020204" pitchFamily="34" charset="0"/>
              </a:rPr>
              <a:t>at the beginning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of the sentence.</a:t>
            </a:r>
            <a:r>
              <a:rPr lang="en-GB" sz="2800" dirty="0">
                <a:solidFill>
                  <a:srgbClr val="0000CC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800" dirty="0">
              <a:ea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39221" y="4338161"/>
            <a:ext cx="8666327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Maybe,</a:t>
            </a:r>
            <a:r>
              <a:rPr lang="en-GB" sz="2400" i="1" dirty="0">
                <a:latin typeface="+mj-lt"/>
              </a:rPr>
              <a:t> Lucy Borgia will be able to help Ada.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Perhaps,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things will work out in the end.</a:t>
            </a:r>
          </a:p>
        </p:txBody>
      </p:sp>
      <p:sp>
        <p:nvSpPr>
          <p:cNvPr id="4" name="Thought Bubble: Cloud 3"/>
          <p:cNvSpPr/>
          <p:nvPr/>
        </p:nvSpPr>
        <p:spPr>
          <a:xfrm>
            <a:off x="745677" y="4664716"/>
            <a:ext cx="2159755" cy="1162425"/>
          </a:xfrm>
          <a:prstGeom prst="cloudCallout">
            <a:avLst>
              <a:gd name="adj1" fmla="val -42450"/>
              <a:gd name="adj2" fmla="val -102889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These </a:t>
            </a:r>
            <a:r>
              <a:rPr lang="en-GB" sz="1600" dirty="0">
                <a:solidFill>
                  <a:srgbClr val="7030A0"/>
                </a:solidFill>
              </a:rPr>
              <a:t>adverbs</a:t>
            </a:r>
            <a:r>
              <a:rPr lang="en-GB" sz="1600" dirty="0">
                <a:solidFill>
                  <a:schemeClr val="tx1"/>
                </a:solidFill>
              </a:rPr>
              <a:t> modify the </a:t>
            </a:r>
            <a:r>
              <a:rPr lang="en-GB" sz="1600" b="1" dirty="0">
                <a:solidFill>
                  <a:schemeClr val="tx1"/>
                </a:solidFill>
              </a:rPr>
              <a:t>whole clause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1" name="Thought Bubble: Cloud 10"/>
          <p:cNvSpPr/>
          <p:nvPr/>
        </p:nvSpPr>
        <p:spPr>
          <a:xfrm>
            <a:off x="834724" y="849423"/>
            <a:ext cx="1435463" cy="834535"/>
          </a:xfrm>
          <a:prstGeom prst="cloudCallout">
            <a:avLst>
              <a:gd name="adj1" fmla="val -12761"/>
              <a:gd name="adj2" fmla="val 100113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I surely did.</a:t>
            </a:r>
          </a:p>
        </p:txBody>
      </p:sp>
    </p:spTree>
    <p:extLst>
      <p:ext uri="{BB962C8B-B14F-4D97-AF65-F5344CB8AC3E}">
        <p14:creationId xmlns:p14="http://schemas.microsoft.com/office/powerpoint/2010/main" val="299095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/>
      <p:bldP spid="8" grpId="0" uiExpand="1" build="p"/>
      <p:bldP spid="4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Thinking about our Predictions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5609" y="1372827"/>
            <a:ext cx="1057355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of possibility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are useful when discussing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opinions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Think about the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predictions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you made about </a:t>
            </a:r>
            <a:r>
              <a:rPr lang="en-GB" sz="2400" i="1" dirty="0">
                <a:ea typeface="Times New Roman" panose="02020603050405020304" pitchFamily="18" charset="0"/>
                <a:cs typeface="Arial" panose="020B0604020202020204" pitchFamily="34" charset="0"/>
              </a:rPr>
              <a:t>Goth Girl and the Ghost of a Mouse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Which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predictions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are you more certain or less certain about?</a:t>
            </a:r>
          </a:p>
          <a:p>
            <a:pPr algn="ctr">
              <a:spcAft>
                <a:spcPts val="0"/>
              </a:spcAft>
            </a:pPr>
            <a:r>
              <a:rPr lang="en-GB" sz="7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20538" y="5282191"/>
            <a:ext cx="10573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2"/>
          <p:cNvSpPr>
            <a:spLocks noChangeArrowheads="1"/>
          </p:cNvSpPr>
          <p:nvPr/>
        </p:nvSpPr>
        <p:spPr bwMode="auto">
          <a:xfrm>
            <a:off x="605112" y="5519089"/>
            <a:ext cx="10934548" cy="510778"/>
          </a:xfrm>
          <a:prstGeom prst="roundRect">
            <a:avLst>
              <a:gd name="adj" fmla="val 16667"/>
            </a:avLst>
          </a:prstGeom>
          <a:solidFill>
            <a:srgbClr val="D4B7FF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Adverbs of possibility: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perhaps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maybe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possibly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probably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surely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definitely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certainly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ounded Rectangular Callout 2"/>
          <p:cNvSpPr/>
          <p:nvPr/>
        </p:nvSpPr>
        <p:spPr>
          <a:xfrm>
            <a:off x="1005372" y="3259065"/>
            <a:ext cx="3137461" cy="1060193"/>
          </a:xfrm>
          <a:prstGeom prst="wedgeRoundRectCallout">
            <a:avLst>
              <a:gd name="adj1" fmla="val -56405"/>
              <a:gd name="adj2" fmla="val 108267"/>
              <a:gd name="adj3" fmla="val 16667"/>
            </a:avLst>
          </a:prstGeom>
          <a:solidFill>
            <a:srgbClr val="D4B7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rgbClr val="7030A0"/>
                </a:solidFill>
                <a:latin typeface="+mj-lt"/>
              </a:rPr>
              <a:t>Certainly</a:t>
            </a:r>
            <a:r>
              <a:rPr lang="en-GB" sz="2400" i="1" dirty="0">
                <a:solidFill>
                  <a:schemeClr val="tx1"/>
                </a:solidFill>
                <a:latin typeface="+mj-lt"/>
              </a:rPr>
              <a:t>, Ada’s next governess is…</a:t>
            </a:r>
            <a:endParaRPr lang="en-GB" sz="2800" i="1" dirty="0">
              <a:latin typeface="+mj-lt"/>
            </a:endParaRPr>
          </a:p>
        </p:txBody>
      </p:sp>
      <p:sp>
        <p:nvSpPr>
          <p:cNvPr id="12" name="Rounded Rectangular Callout 2"/>
          <p:cNvSpPr/>
          <p:nvPr/>
        </p:nvSpPr>
        <p:spPr>
          <a:xfrm>
            <a:off x="4628484" y="3247113"/>
            <a:ext cx="3137461" cy="1060193"/>
          </a:xfrm>
          <a:prstGeom prst="wedgeRoundRectCallout">
            <a:avLst>
              <a:gd name="adj1" fmla="val -56405"/>
              <a:gd name="adj2" fmla="val 108267"/>
              <a:gd name="adj3" fmla="val 16667"/>
            </a:avLst>
          </a:prstGeom>
          <a:solidFill>
            <a:srgbClr val="D4B7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rgbClr val="7030A0"/>
                </a:solidFill>
                <a:latin typeface="+mj-lt"/>
              </a:rPr>
              <a:t>Possibly</a:t>
            </a:r>
            <a:r>
              <a:rPr lang="en-GB" sz="2400" i="1" dirty="0">
                <a:solidFill>
                  <a:schemeClr val="tx1"/>
                </a:solidFill>
                <a:latin typeface="+mj-lt"/>
              </a:rPr>
              <a:t>, Marylebone is…</a:t>
            </a:r>
            <a:endParaRPr lang="en-GB" sz="2800" i="1" dirty="0">
              <a:latin typeface="+mj-lt"/>
            </a:endParaRPr>
          </a:p>
        </p:txBody>
      </p:sp>
      <p:sp>
        <p:nvSpPr>
          <p:cNvPr id="13" name="Rounded Rectangular Callout 2"/>
          <p:cNvSpPr/>
          <p:nvPr/>
        </p:nvSpPr>
        <p:spPr>
          <a:xfrm>
            <a:off x="8278164" y="3259226"/>
            <a:ext cx="3137461" cy="1060193"/>
          </a:xfrm>
          <a:prstGeom prst="wedgeRoundRectCallout">
            <a:avLst>
              <a:gd name="adj1" fmla="val -56405"/>
              <a:gd name="adj2" fmla="val 108267"/>
              <a:gd name="adj3" fmla="val 16667"/>
            </a:avLst>
          </a:prstGeom>
          <a:solidFill>
            <a:srgbClr val="D4B7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tx1"/>
                </a:solidFill>
                <a:latin typeface="+mj-lt"/>
              </a:rPr>
              <a:t>Maltravers is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probably</a:t>
            </a:r>
            <a:r>
              <a:rPr lang="en-GB" sz="2400" i="1" dirty="0">
                <a:solidFill>
                  <a:schemeClr val="tx1"/>
                </a:solidFill>
                <a:latin typeface="+mj-lt"/>
              </a:rPr>
              <a:t>…</a:t>
            </a:r>
            <a:endParaRPr lang="en-GB" sz="2800" i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6950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5112" y="153933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Your task:</a:t>
            </a:r>
            <a:endParaRPr lang="en-GB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09222" y="1903777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dirty="0" smtClean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Write a sentence for each adverb</a:t>
            </a:r>
            <a:r>
              <a:rPr lang="en-GB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of possibility </a:t>
            </a:r>
            <a:r>
              <a:rPr lang="en-GB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to show your opinions of the characters in </a:t>
            </a:r>
            <a:r>
              <a:rPr lang="en-GB" sz="2400" i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Goth Girl.</a:t>
            </a:r>
            <a:r>
              <a:rPr lang="en-GB" sz="7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20538" y="5282191"/>
            <a:ext cx="10573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Box 2"/>
          <p:cNvSpPr>
            <a:spLocks noChangeArrowheads="1"/>
          </p:cNvSpPr>
          <p:nvPr/>
        </p:nvSpPr>
        <p:spPr bwMode="auto">
          <a:xfrm>
            <a:off x="605112" y="3524139"/>
            <a:ext cx="10934548" cy="510778"/>
          </a:xfrm>
          <a:prstGeom prst="roundRect">
            <a:avLst>
              <a:gd name="adj" fmla="val 16667"/>
            </a:avLst>
          </a:prstGeom>
          <a:solidFill>
            <a:srgbClr val="D4B7FF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Adverbs of possibility: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perhaps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maybe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possibly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probably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surely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definitely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certainly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72166" y="4327907"/>
            <a:ext cx="98004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 smtClean="0">
                <a:solidFill>
                  <a:srgbClr val="7030A0"/>
                </a:solidFill>
                <a:latin typeface="+mj-lt"/>
              </a:rPr>
              <a:t>Extend your sentences with the following: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i="1" dirty="0" smtClean="0">
                <a:solidFill>
                  <a:srgbClr val="7030A0"/>
                </a:solidFill>
                <a:latin typeface="+mj-lt"/>
              </a:rPr>
              <a:t>A relative clause (who/whose/which/that/whom)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i="1" dirty="0" smtClean="0">
                <a:solidFill>
                  <a:srgbClr val="7030A0"/>
                </a:solidFill>
                <a:latin typeface="+mj-lt"/>
              </a:rPr>
              <a:t>An expanded noun phrase (the heavy gold doors at the end of the hallway…)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i="1" dirty="0" smtClean="0">
                <a:solidFill>
                  <a:srgbClr val="7030A0"/>
                </a:solidFill>
                <a:latin typeface="+mj-lt"/>
              </a:rPr>
              <a:t>Subordinating (ISAWAWABUBO) and co-ordinating (FANBOYS) conjunctions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235225" y="359819"/>
            <a:ext cx="109434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/>
              <a:t>Wednesday 13</a:t>
            </a:r>
            <a:r>
              <a:rPr lang="en-GB" sz="3200" b="1" u="sng" baseline="30000" dirty="0"/>
              <a:t>th</a:t>
            </a:r>
            <a:r>
              <a:rPr lang="en-GB" sz="3200" b="1" u="sng" dirty="0"/>
              <a:t> January 2021</a:t>
            </a:r>
            <a:br>
              <a:rPr lang="en-GB" sz="3200" b="1" u="sng" dirty="0"/>
            </a:br>
            <a:r>
              <a:rPr lang="en-GB" sz="3200" b="1" u="sng" dirty="0"/>
              <a:t>LO: to use adverbs of possibility to show our </a:t>
            </a:r>
            <a:r>
              <a:rPr lang="en-GB" sz="3200" b="1" u="sng" dirty="0" smtClean="0"/>
              <a:t>opinion.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682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8209</TotalTime>
  <Words>407</Words>
  <Application>Microsoft Office PowerPoint</Application>
  <PresentationFormat>Widescreen</PresentationFormat>
  <Paragraphs>70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Wednesday 13th January 2021 LO: to use adverbs of possibility to show our opinion.</vt:lpstr>
      <vt:lpstr>Task one for English today: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Nicholas Hubbard</cp:lastModifiedBy>
  <cp:revision>459</cp:revision>
  <dcterms:created xsi:type="dcterms:W3CDTF">2013-08-23T07:43:20Z</dcterms:created>
  <dcterms:modified xsi:type="dcterms:W3CDTF">2021-01-12T17:56:44Z</dcterms:modified>
</cp:coreProperties>
</file>