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handoutMasterIdLst>
    <p:handoutMasterId r:id="rId28"/>
  </p:handoutMasterIdLst>
  <p:sldIdLst>
    <p:sldId id="269" r:id="rId2"/>
    <p:sldId id="536" r:id="rId3"/>
    <p:sldId id="894" r:id="rId4"/>
    <p:sldId id="950" r:id="rId5"/>
    <p:sldId id="633" r:id="rId6"/>
    <p:sldId id="951" r:id="rId7"/>
    <p:sldId id="952" r:id="rId8"/>
    <p:sldId id="953" r:id="rId9"/>
    <p:sldId id="954" r:id="rId10"/>
    <p:sldId id="955" r:id="rId11"/>
    <p:sldId id="938" r:id="rId12"/>
    <p:sldId id="956" r:id="rId13"/>
    <p:sldId id="957" r:id="rId14"/>
    <p:sldId id="958" r:id="rId15"/>
    <p:sldId id="939" r:id="rId16"/>
    <p:sldId id="959" r:id="rId17"/>
    <p:sldId id="940" r:id="rId18"/>
    <p:sldId id="960" r:id="rId19"/>
    <p:sldId id="961" r:id="rId20"/>
    <p:sldId id="962" r:id="rId21"/>
    <p:sldId id="927" r:id="rId22"/>
    <p:sldId id="963" r:id="rId23"/>
    <p:sldId id="936" r:id="rId24"/>
    <p:sldId id="964" r:id="rId25"/>
    <p:sldId id="465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A2E41"/>
    <a:srgbClr val="FADF47"/>
    <a:srgbClr val="13BD8A"/>
    <a:srgbClr val="0CC1D9"/>
    <a:srgbClr val="388CDA"/>
    <a:srgbClr val="C73A43"/>
    <a:srgbClr val="EE7C3E"/>
    <a:srgbClr val="ECEEF1"/>
    <a:srgbClr val="8A93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765" autoAdjust="0"/>
    <p:restoredTop sz="94660"/>
  </p:normalViewPr>
  <p:slideViewPr>
    <p:cSldViewPr snapToGrid="0">
      <p:cViewPr varScale="1">
        <p:scale>
          <a:sx n="90" d="100"/>
          <a:sy n="90" d="100"/>
        </p:scale>
        <p:origin x="111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4" d="100"/>
          <a:sy n="54" d="100"/>
        </p:scale>
        <p:origin x="29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9167DF0-1BCC-40BF-B5BA-539A68C8BF8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1EE6077-A1BB-407B-ADDC-369F2F81DD1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14CDF9-7ABE-4BCD-B4CC-B0166E15BB46}" type="datetimeFigureOut">
              <a:rPr lang="en-GB" smtClean="0"/>
              <a:t>01/02/2019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362BBC-D0E8-4272-BD05-48F792BE60E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463DD9D-0927-47B0-A012-C344A4A7E76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C70215-6F31-48B9-A2F5-458AD1151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7778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D29D1C-8C3E-4310-9EF0-019410E55AD5}" type="datetimeFigureOut">
              <a:rPr lang="en-GB" smtClean="0"/>
              <a:t>01/02/2019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6EE0C4-5D00-42C4-BE61-F78AE99EE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830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9C8BFF-404A-4EAA-B238-E4635752C78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28784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9C8BFF-404A-4EAA-B238-E4635752C783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67518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thirdspacelearning.com/ub-interventions-general/?utm_source=download&amp;utm_medium=resource&amp;utm_campaign=tsl_february_2019&amp;utm_content=01_02_2019_wr_ppt_year6_algebra_sp3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A87578A-0C98-4E07-89CB-153445462EFA}"/>
              </a:ext>
            </a:extLst>
          </p:cNvPr>
          <p:cNvSpPr/>
          <p:nvPr userDrawn="1"/>
        </p:nvSpPr>
        <p:spPr>
          <a:xfrm>
            <a:off x="0" y="-4274"/>
            <a:ext cx="1332362" cy="513799"/>
          </a:xfrm>
          <a:prstGeom prst="rect">
            <a:avLst/>
          </a:prstGeom>
          <a:solidFill>
            <a:srgbClr val="FADF47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400" b="1" dirty="0">
              <a:solidFill>
                <a:srgbClr val="92D050"/>
              </a:solidFill>
              <a:latin typeface="Arial" panose="020B0604020202020204" pitchFamily="34" charset="0"/>
              <a:ea typeface="Tahoma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B50C3D3-DBDB-4291-AAC7-C8A5AB47D1E1}"/>
              </a:ext>
            </a:extLst>
          </p:cNvPr>
          <p:cNvSpPr/>
          <p:nvPr userDrawn="1"/>
        </p:nvSpPr>
        <p:spPr>
          <a:xfrm>
            <a:off x="1331643" y="-718"/>
            <a:ext cx="7812358" cy="510646"/>
          </a:xfrm>
          <a:prstGeom prst="rect">
            <a:avLst/>
          </a:prstGeom>
          <a:solidFill>
            <a:srgbClr val="388C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Year 6 Number: Algebra  Lesson 7    </a:t>
            </a:r>
            <a:r>
              <a:rPr lang="en-US" sz="1400" b="1" dirty="0">
                <a:solidFill>
                  <a:schemeClr val="bg1"/>
                </a:solidFill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        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5E977A0-D59B-4127-B988-0357B17748EC}"/>
              </a:ext>
            </a:extLst>
          </p:cNvPr>
          <p:cNvSpPr/>
          <p:nvPr userDrawn="1"/>
        </p:nvSpPr>
        <p:spPr>
          <a:xfrm>
            <a:off x="-35226" y="6408064"/>
            <a:ext cx="9179226" cy="50073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BB37979D-0168-493E-96C8-3F8ECF0011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06388" y="6529811"/>
            <a:ext cx="2646941" cy="22226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A6EDBD0-03A3-4AF0-ACAC-E7DC67E310CD}"/>
              </a:ext>
            </a:extLst>
          </p:cNvPr>
          <p:cNvSpPr txBox="1"/>
          <p:nvPr userDrawn="1"/>
        </p:nvSpPr>
        <p:spPr>
          <a:xfrm>
            <a:off x="382588" y="6336576"/>
            <a:ext cx="87205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br>
              <a:rPr lang="en-US" sz="1100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</a:br>
            <a:r>
              <a:rPr lang="en-US" sz="1100" dirty="0">
                <a:solidFill>
                  <a:srgbClr val="388CDA"/>
                </a:solidFill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  <a:hlinkClick r:id="rId3"/>
              </a:rPr>
              <a:t>thirdspacelearning.com</a:t>
            </a:r>
            <a:r>
              <a:rPr lang="en-US" sz="1100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 Specialist 1-to-1 </a:t>
            </a:r>
            <a:r>
              <a:rPr lang="en-US" sz="1100" dirty="0" err="1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maths</a:t>
            </a:r>
            <a:r>
              <a:rPr lang="en-US" sz="1100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 interventions and curriculum resources</a:t>
            </a:r>
          </a:p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7C28289-A731-4F13-AA5A-6C362F4EE55E}"/>
              </a:ext>
            </a:extLst>
          </p:cNvPr>
          <p:cNvSpPr txBox="1"/>
          <p:nvPr userDrawn="1"/>
        </p:nvSpPr>
        <p:spPr>
          <a:xfrm>
            <a:off x="166597" y="768298"/>
            <a:ext cx="8936577" cy="400110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To be able to solve simple one-step equations</a:t>
            </a:r>
          </a:p>
        </p:txBody>
      </p:sp>
      <p:graphicFrame>
        <p:nvGraphicFramePr>
          <p:cNvPr id="16" name="Table 6">
            <a:extLst>
              <a:ext uri="{FF2B5EF4-FFF2-40B4-BE49-F238E27FC236}">
                <a16:creationId xmlns:a16="http://schemas.microsoft.com/office/drawing/2014/main" id="{B19FE6FD-21A8-4E57-B1FA-22F555C98C6B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1482572944"/>
              </p:ext>
            </p:extLst>
          </p:nvPr>
        </p:nvGraphicFramePr>
        <p:xfrm>
          <a:off x="6815667" y="1366896"/>
          <a:ext cx="2006600" cy="2438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06600">
                  <a:extLst>
                    <a:ext uri="{9D8B030D-6E8A-4147-A177-3AD203B41FA5}">
                      <a16:colId xmlns:a16="http://schemas.microsoft.com/office/drawing/2014/main" val="2783366662"/>
                    </a:ext>
                  </a:extLst>
                </a:gridCol>
              </a:tblGrid>
              <a:tr h="1612213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400" b="1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Success Criteria:</a:t>
                      </a:r>
                    </a:p>
                    <a:p>
                      <a:pPr algn="l">
                        <a:buNone/>
                      </a:pPr>
                      <a:endParaRPr lang="en-US" sz="800" b="1" dirty="0">
                        <a:latin typeface="Arial" panose="020B0604020202020204" pitchFamily="34" charset="0"/>
                        <a:ea typeface="Open Sans" panose="020B0606030504020204" pitchFamily="34" charset="0"/>
                        <a:cs typeface="Arial" panose="020B0604020202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200" b="1" u="sng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Mastery: </a:t>
                      </a:r>
                    </a:p>
                    <a:p>
                      <a:pPr lvl="0" algn="l">
                        <a:buNone/>
                      </a:pPr>
                      <a:r>
                        <a:rPr lang="en-US" sz="1200" b="0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I can use the four operations to help solve simple one-step equations.</a:t>
                      </a:r>
                    </a:p>
                    <a:p>
                      <a:pPr lvl="0" algn="l">
                        <a:buNone/>
                      </a:pPr>
                      <a:endParaRPr lang="en-GB" sz="1200" b="0" dirty="0">
                        <a:latin typeface="Arial" panose="020B0604020202020204" pitchFamily="34" charset="0"/>
                        <a:ea typeface="Open Sans" panose="020B0606030504020204" pitchFamily="34" charset="0"/>
                        <a:cs typeface="Arial" panose="020B0604020202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200" b="1" u="sng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Greater Depth:</a:t>
                      </a:r>
                    </a:p>
                    <a:p>
                      <a:pPr lvl="0" algn="l">
                        <a:buNone/>
                      </a:pPr>
                      <a:r>
                        <a:rPr lang="en-US" sz="1200" b="0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I can apply what I know about solving one-step equations when working with more complex problems.</a:t>
                      </a:r>
                      <a:endParaRPr lang="en-US" sz="1600" b="0" dirty="0">
                        <a:latin typeface="Arial" panose="020B0604020202020204" pitchFamily="34" charset="0"/>
                        <a:ea typeface="Open Sans" panose="020B0606030504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ECEE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6085870"/>
                  </a:ext>
                </a:extLst>
              </a:tr>
            </a:tbl>
          </a:graphicData>
        </a:graphic>
      </p:graphicFrame>
      <p:sp>
        <p:nvSpPr>
          <p:cNvPr id="22" name="Rectangle 21">
            <a:extLst>
              <a:ext uri="{FF2B5EF4-FFF2-40B4-BE49-F238E27FC236}">
                <a16:creationId xmlns:a16="http://schemas.microsoft.com/office/drawing/2014/main" id="{7D96677A-50D7-4833-A9B0-EBD23DE74D11}"/>
              </a:ext>
            </a:extLst>
          </p:cNvPr>
          <p:cNvSpPr/>
          <p:nvPr userDrawn="1"/>
        </p:nvSpPr>
        <p:spPr>
          <a:xfrm>
            <a:off x="226024" y="121668"/>
            <a:ext cx="950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9EF046D9-8B07-4634-9C1D-18D8EFE4578C}" type="datetime1">
              <a:rPr lang="en-GB" sz="1200" b="1" smtClean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pPr/>
              <a:t>01/02/2019</a:t>
            </a:fld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916254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lide 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A87578A-0C98-4E07-89CB-153445462EFA}"/>
              </a:ext>
            </a:extLst>
          </p:cNvPr>
          <p:cNvSpPr/>
          <p:nvPr userDrawn="1"/>
        </p:nvSpPr>
        <p:spPr>
          <a:xfrm>
            <a:off x="0" y="-4274"/>
            <a:ext cx="1332362" cy="513799"/>
          </a:xfrm>
          <a:prstGeom prst="rect">
            <a:avLst/>
          </a:prstGeom>
          <a:solidFill>
            <a:srgbClr val="FADF47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400" b="1" dirty="0">
              <a:solidFill>
                <a:srgbClr val="92D050"/>
              </a:solidFill>
              <a:latin typeface="Arial" panose="020B0604020202020204" pitchFamily="34" charset="0"/>
              <a:ea typeface="Tahoma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B50C3D3-DBDB-4291-AAC7-C8A5AB47D1E1}"/>
              </a:ext>
            </a:extLst>
          </p:cNvPr>
          <p:cNvSpPr/>
          <p:nvPr userDrawn="1"/>
        </p:nvSpPr>
        <p:spPr>
          <a:xfrm>
            <a:off x="1331643" y="-718"/>
            <a:ext cx="7812358" cy="510646"/>
          </a:xfrm>
          <a:prstGeom prst="rect">
            <a:avLst/>
          </a:prstGeom>
          <a:solidFill>
            <a:srgbClr val="388C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Year 6 Number: Algebra  Lesson 7    </a:t>
            </a:r>
            <a:r>
              <a:rPr lang="en-US" sz="1400" b="1" dirty="0">
                <a:solidFill>
                  <a:schemeClr val="bg1"/>
                </a:solidFill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        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A6EDBD0-03A3-4AF0-ACAC-E7DC67E310CD}"/>
              </a:ext>
            </a:extLst>
          </p:cNvPr>
          <p:cNvSpPr txBox="1"/>
          <p:nvPr userDrawn="1"/>
        </p:nvSpPr>
        <p:spPr>
          <a:xfrm>
            <a:off x="382588" y="6521242"/>
            <a:ext cx="8720586" cy="461665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7C28289-A731-4F13-AA5A-6C362F4EE55E}"/>
              </a:ext>
            </a:extLst>
          </p:cNvPr>
          <p:cNvSpPr txBox="1"/>
          <p:nvPr userDrawn="1"/>
        </p:nvSpPr>
        <p:spPr>
          <a:xfrm>
            <a:off x="306387" y="768298"/>
            <a:ext cx="4092229" cy="5570756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At Third Space Learning we provide personalised online lessons from specialist maths tutors to support the target groups in your school.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These ready-to-go slides are designed to work alongside our interventions to supplement quality first teaching and raise attainment in maths for all pupils.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To find out more about how you could use our 1-to-1 interventions year-round to boost maths progress in your school then get in touch: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020 3771 0095 hello@thirdspacelearning.com</a:t>
            </a:r>
          </a:p>
          <a:p>
            <a:endParaRPr lang="en-US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Boosting </a:t>
            </a:r>
            <a:r>
              <a:rPr lang="en-US" sz="16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maths</a:t>
            </a:r>
            <a:r>
              <a:rPr lang="en-US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progress through 1-to-1 conversations… </a:t>
            </a:r>
          </a:p>
          <a:p>
            <a:endParaRPr lang="en-U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D96677A-50D7-4833-A9B0-EBD23DE74D11}"/>
              </a:ext>
            </a:extLst>
          </p:cNvPr>
          <p:cNvSpPr/>
          <p:nvPr userDrawn="1"/>
        </p:nvSpPr>
        <p:spPr>
          <a:xfrm>
            <a:off x="226024" y="121668"/>
            <a:ext cx="950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9EF046D9-8B07-4634-9C1D-18D8EFE4578C}" type="datetime1">
              <a:rPr lang="en-GB" sz="1200" b="1" smtClean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pPr/>
              <a:t>01/02/2019</a:t>
            </a:fld>
            <a:endParaRPr lang="en-GB" sz="1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EE23DD0-83B0-4B69-80F5-CF1108C2347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23" r="15217" b="277"/>
          <a:stretch/>
        </p:blipFill>
        <p:spPr>
          <a:xfrm>
            <a:off x="4745385" y="509525"/>
            <a:ext cx="4398616" cy="6348475"/>
          </a:xfrm>
          <a:prstGeom prst="rect">
            <a:avLst/>
          </a:prstGeom>
        </p:spPr>
      </p:pic>
      <p:pic>
        <p:nvPicPr>
          <p:cNvPr id="10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F2139FB0-A222-4335-A10C-2ADEF832E6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41761" y="6409707"/>
            <a:ext cx="2646941" cy="222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2766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01/02/2019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976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01/02/2019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3918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01/02/2019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345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01/02/2019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370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01/02/2019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018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5524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01/02/2019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648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01/02/2019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6286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01/02/2019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0725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01/02/2019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0092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Shape 53" descr="Template-blue.jpg"/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65088" y="61915"/>
            <a:ext cx="9026525" cy="6730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54" name="Shape 54" descr="corner.png"/>
          <p:cNvPicPr preferRelativeResize="0"/>
          <p:nvPr userDrawn="1"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8" name="Shape 58"/>
          <p:cNvSpPr txBox="1">
            <a:spLocks noGrp="1"/>
          </p:cNvSpPr>
          <p:nvPr>
            <p:ph type="ftr" idx="11"/>
          </p:nvPr>
        </p:nvSpPr>
        <p:spPr>
          <a:xfrm>
            <a:off x="3124201" y="6356353"/>
            <a:ext cx="2895599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9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342909" marR="0" lvl="1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685817" marR="0" lvl="2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028726" marR="0" lvl="3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371634" marR="0" lvl="4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714543" marR="0" lvl="5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057451" marR="0" lvl="6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400360" marR="0" lvl="7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743269" marR="0" lvl="8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pic>
        <p:nvPicPr>
          <p:cNvPr id="10" name="Shape 132" descr="logo-01.png"/>
          <p:cNvPicPr preferRelativeResize="0"/>
          <p:nvPr userDrawn="1"/>
        </p:nvPicPr>
        <p:blipFill rotWithShape="1">
          <a:blip r:embed="rId4">
            <a:alphaModFix/>
          </a:blip>
          <a:srcRect/>
          <a:stretch/>
        </p:blipFill>
        <p:spPr>
          <a:xfrm>
            <a:off x="71823" y="281412"/>
            <a:ext cx="1046636" cy="1130299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7"/>
          <p:cNvSpPr txBox="1"/>
          <p:nvPr userDrawn="1"/>
        </p:nvSpPr>
        <p:spPr>
          <a:xfrm>
            <a:off x="174002" y="4770438"/>
            <a:ext cx="2846291" cy="1107996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fontAlgn="base">
              <a:defRPr/>
            </a:pPr>
            <a:r>
              <a:rPr lang="en-GB" sz="6600" b="1" kern="1200" dirty="0">
                <a:solidFill>
                  <a:prstClr val="white"/>
                </a:solidFill>
                <a:latin typeface="Bryant Bold" panose="020B0503040000020003" pitchFamily="34" charset="0"/>
                <a:ea typeface="MS PGothic" panose="020B0600070205080204" pitchFamily="34" charset="-128"/>
                <a:cs typeface="Bryant Regular" panose="020B0503040000020003" pitchFamily="34" charset="0"/>
              </a:rPr>
              <a:t> </a:t>
            </a:r>
            <a:r>
              <a:rPr lang="en-GB" sz="6600" b="1" kern="1200" dirty="0">
                <a:solidFill>
                  <a:prstClr val="black"/>
                </a:solidFill>
                <a:latin typeface="Bryant Bold" panose="020B0503040000020003" pitchFamily="34" charset="0"/>
                <a:ea typeface="MS PGothic" panose="020B0600070205080204" pitchFamily="34" charset="-128"/>
                <a:cs typeface="Bryant Regular" panose="020B0503040000020003" pitchFamily="34" charset="0"/>
              </a:rPr>
              <a:t>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152400" y="4776789"/>
            <a:ext cx="2854569" cy="1171575"/>
          </a:xfrm>
        </p:spPr>
        <p:txBody>
          <a:bodyPr/>
          <a:lstStyle>
            <a:lvl1pPr marL="112544" indent="0">
              <a:buNone/>
              <a:defRPr sz="6600">
                <a:solidFill>
                  <a:schemeClr val="bg1"/>
                </a:solidFill>
                <a:latin typeface="Bryant Bold" panose="020B0503040000020003" pitchFamily="34" charset="0"/>
              </a:defRPr>
            </a:lvl1pPr>
          </a:lstStyle>
          <a:p>
            <a:pPr lvl="0"/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4"/>
          </p:nvPr>
        </p:nvSpPr>
        <p:spPr>
          <a:xfrm>
            <a:off x="5643836" y="4776788"/>
            <a:ext cx="3196004" cy="1192212"/>
          </a:xfrm>
        </p:spPr>
        <p:txBody>
          <a:bodyPr/>
          <a:lstStyle>
            <a:lvl1pPr marL="112544" indent="0">
              <a:buNone/>
              <a:defRPr sz="6600">
                <a:solidFill>
                  <a:schemeClr val="bg1"/>
                </a:solidFill>
                <a:latin typeface="Bryant Bold" panose="020B0503040000020003" pitchFamily="34" charset="0"/>
              </a:defRPr>
            </a:lvl1pPr>
          </a:lstStyle>
          <a:p>
            <a:pPr lvl="0"/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595141" y="1473624"/>
            <a:ext cx="8298474" cy="2749550"/>
          </a:xfrm>
        </p:spPr>
        <p:txBody>
          <a:bodyPr/>
          <a:lstStyle>
            <a:lvl1pPr marL="112544" indent="0" algn="ctr">
              <a:buNone/>
              <a:defRPr sz="4505">
                <a:solidFill>
                  <a:schemeClr val="bg1"/>
                </a:solidFill>
                <a:latin typeface="Bryant Bold" panose="020B0503040000020003" pitchFamily="34" charset="0"/>
              </a:defRPr>
            </a:lvl1pPr>
          </a:lstStyle>
          <a:p>
            <a:pPr lvl="0"/>
            <a:endParaRPr lang="en-GB" dirty="0"/>
          </a:p>
          <a:p>
            <a:pPr lvl="0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11957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FA37B-D5E0-478A-B25A-3535C3D71C69}" type="datetimeFigureOut">
              <a:rPr lang="en-GB" smtClean="0"/>
              <a:t>01/02/2019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8060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3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332398" y="5537782"/>
            <a:ext cx="7420952" cy="1007852"/>
          </a:xfrm>
        </p:spPr>
        <p:txBody>
          <a:bodyPr>
            <a:noAutofit/>
          </a:bodyPr>
          <a:lstStyle/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Number: Algebra</a:t>
            </a: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Lesson 7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5"/>
          </p:nvPr>
        </p:nvSpPr>
        <p:spPr>
          <a:xfrm>
            <a:off x="595141" y="2451312"/>
            <a:ext cx="8298474" cy="1955376"/>
          </a:xfrm>
        </p:spPr>
        <p:txBody>
          <a:bodyPr/>
          <a:lstStyle/>
          <a:p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Ready-to-go Lesson Slides</a:t>
            </a:r>
          </a:p>
          <a:p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Year 6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Placeholder 1">
            <a:extLst>
              <a:ext uri="{FF2B5EF4-FFF2-40B4-BE49-F238E27FC236}">
                <a16:creationId xmlns:a16="http://schemas.microsoft.com/office/drawing/2014/main" id="{AD22F3B0-BBDC-464D-AF67-4B8B4DBD3A1F}"/>
              </a:ext>
            </a:extLst>
          </p:cNvPr>
          <p:cNvSpPr txBox="1">
            <a:spLocks/>
          </p:cNvSpPr>
          <p:nvPr/>
        </p:nvSpPr>
        <p:spPr>
          <a:xfrm>
            <a:off x="8145438" y="6334311"/>
            <a:ext cx="998562" cy="4226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12544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6600" kern="1200">
                <a:solidFill>
                  <a:schemeClr val="bg1"/>
                </a:solidFill>
                <a:latin typeface="Bryant Bold" panose="020B0503040000020003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Spr3</a:t>
            </a:r>
          </a:p>
        </p:txBody>
      </p:sp>
    </p:spTree>
    <p:extLst>
      <p:ext uri="{BB962C8B-B14F-4D97-AF65-F5344CB8AC3E}">
        <p14:creationId xmlns:p14="http://schemas.microsoft.com/office/powerpoint/2010/main" val="1234092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637694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0786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STARTER: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680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Which one is different?</a:t>
            </a:r>
          </a:p>
        </p:txBody>
      </p:sp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C808231C-74EC-4BBF-A67A-3CC6E9F54A8E}"/>
              </a:ext>
            </a:extLst>
          </p:cNvPr>
          <p:cNvSpPr/>
          <p:nvPr/>
        </p:nvSpPr>
        <p:spPr>
          <a:xfrm>
            <a:off x="605118" y="2339282"/>
            <a:ext cx="1775011" cy="1721730"/>
          </a:xfrm>
          <a:prstGeom prst="wedgeRoundRectCallout">
            <a:avLst>
              <a:gd name="adj1" fmla="val -39772"/>
              <a:gd name="adj2" fmla="val 66799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am thinking of a number.</a:t>
            </a:r>
          </a:p>
          <a:p>
            <a:pPr algn="ctr"/>
            <a:r>
              <a:rPr lang="en-GB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add 15 to it and get the answer 23.</a:t>
            </a:r>
          </a:p>
        </p:txBody>
      </p:sp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9C21B575-D87A-4B36-8BF0-B15F96F4E82E}"/>
              </a:ext>
            </a:extLst>
          </p:cNvPr>
          <p:cNvSpPr/>
          <p:nvPr/>
        </p:nvSpPr>
        <p:spPr>
          <a:xfrm>
            <a:off x="4887302" y="2453445"/>
            <a:ext cx="1775011" cy="1116612"/>
          </a:xfrm>
          <a:prstGeom prst="wedgeRoundRectCallout">
            <a:avLst>
              <a:gd name="adj1" fmla="val 42804"/>
              <a:gd name="adj2" fmla="val 66018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23 is 15 more than my number.</a:t>
            </a:r>
          </a:p>
        </p:txBody>
      </p:sp>
      <p:sp>
        <p:nvSpPr>
          <p:cNvPr id="7" name="Speech Bubble: Rectangle with Corners Rounded 6">
            <a:extLst>
              <a:ext uri="{FF2B5EF4-FFF2-40B4-BE49-F238E27FC236}">
                <a16:creationId xmlns:a16="http://schemas.microsoft.com/office/drawing/2014/main" id="{A4E9D1EB-69DB-4E6F-AD4A-A5136528C81C}"/>
              </a:ext>
            </a:extLst>
          </p:cNvPr>
          <p:cNvSpPr/>
          <p:nvPr/>
        </p:nvSpPr>
        <p:spPr>
          <a:xfrm>
            <a:off x="1256429" y="4414612"/>
            <a:ext cx="1775011" cy="1116612"/>
          </a:xfrm>
          <a:prstGeom prst="wedgeRoundRectCallout">
            <a:avLst>
              <a:gd name="adj1" fmla="val 42804"/>
              <a:gd name="adj2" fmla="val 66018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 is __ less</a:t>
            </a:r>
          </a:p>
          <a:p>
            <a:pPr algn="ctr"/>
            <a:r>
              <a:rPr lang="en-GB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 23.</a:t>
            </a:r>
          </a:p>
        </p:txBody>
      </p:sp>
      <p:sp>
        <p:nvSpPr>
          <p:cNvPr id="8" name="Speech Bubble: Rectangle with Corners Rounded 7">
            <a:extLst>
              <a:ext uri="{FF2B5EF4-FFF2-40B4-BE49-F238E27FC236}">
                <a16:creationId xmlns:a16="http://schemas.microsoft.com/office/drawing/2014/main" id="{3FCB306F-5AB1-4DC2-839B-E40802CF7221}"/>
              </a:ext>
            </a:extLst>
          </p:cNvPr>
          <p:cNvSpPr/>
          <p:nvPr/>
        </p:nvSpPr>
        <p:spPr>
          <a:xfrm>
            <a:off x="3358652" y="3727565"/>
            <a:ext cx="1775011" cy="1374093"/>
          </a:xfrm>
          <a:prstGeom prst="wedgeRoundRectCallout">
            <a:avLst>
              <a:gd name="adj1" fmla="val -32196"/>
              <a:gd name="adj2" fmla="val 80469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am thinking of a number.</a:t>
            </a:r>
          </a:p>
          <a:p>
            <a:pPr algn="ctr"/>
            <a:r>
              <a:rPr lang="en-GB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is 15 more than 23.</a:t>
            </a:r>
          </a:p>
        </p:txBody>
      </p:sp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9029DBF3-2D63-4933-8556-B636AB26F4A5}"/>
              </a:ext>
            </a:extLst>
          </p:cNvPr>
          <p:cNvSpPr/>
          <p:nvPr/>
        </p:nvSpPr>
        <p:spPr>
          <a:xfrm>
            <a:off x="2746210" y="2176672"/>
            <a:ext cx="1775011" cy="1374093"/>
          </a:xfrm>
          <a:prstGeom prst="wedgeRoundRectCallout">
            <a:avLst>
              <a:gd name="adj1" fmla="val -32196"/>
              <a:gd name="adj2" fmla="val 80469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difference between 23 and 15 is </a:t>
            </a:r>
            <a:r>
              <a:rPr lang="en-GB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GB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993372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0786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STARTER: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680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Which one is different?</a:t>
            </a:r>
          </a:p>
        </p:txBody>
      </p:sp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C808231C-74EC-4BBF-A67A-3CC6E9F54A8E}"/>
              </a:ext>
            </a:extLst>
          </p:cNvPr>
          <p:cNvSpPr/>
          <p:nvPr/>
        </p:nvSpPr>
        <p:spPr>
          <a:xfrm>
            <a:off x="605118" y="2339282"/>
            <a:ext cx="1775011" cy="1721730"/>
          </a:xfrm>
          <a:prstGeom prst="wedgeRoundRectCallout">
            <a:avLst>
              <a:gd name="adj1" fmla="val -39772"/>
              <a:gd name="adj2" fmla="val 66799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am thinking of a number.</a:t>
            </a:r>
          </a:p>
          <a:p>
            <a:pPr algn="ctr"/>
            <a:r>
              <a:rPr lang="en-GB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add 15 to it and get the answer 23.</a:t>
            </a:r>
          </a:p>
        </p:txBody>
      </p:sp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9C21B575-D87A-4B36-8BF0-B15F96F4E82E}"/>
              </a:ext>
            </a:extLst>
          </p:cNvPr>
          <p:cNvSpPr/>
          <p:nvPr/>
        </p:nvSpPr>
        <p:spPr>
          <a:xfrm>
            <a:off x="4887302" y="2453445"/>
            <a:ext cx="1775011" cy="1116612"/>
          </a:xfrm>
          <a:prstGeom prst="wedgeRoundRectCallout">
            <a:avLst>
              <a:gd name="adj1" fmla="val 42804"/>
              <a:gd name="adj2" fmla="val 66018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23 is 15 more than my number.</a:t>
            </a:r>
          </a:p>
        </p:txBody>
      </p:sp>
      <p:sp>
        <p:nvSpPr>
          <p:cNvPr id="7" name="Speech Bubble: Rectangle with Corners Rounded 6">
            <a:extLst>
              <a:ext uri="{FF2B5EF4-FFF2-40B4-BE49-F238E27FC236}">
                <a16:creationId xmlns:a16="http://schemas.microsoft.com/office/drawing/2014/main" id="{A4E9D1EB-69DB-4E6F-AD4A-A5136528C81C}"/>
              </a:ext>
            </a:extLst>
          </p:cNvPr>
          <p:cNvSpPr/>
          <p:nvPr/>
        </p:nvSpPr>
        <p:spPr>
          <a:xfrm>
            <a:off x="1256429" y="4414612"/>
            <a:ext cx="1775011" cy="1116612"/>
          </a:xfrm>
          <a:prstGeom prst="wedgeRoundRectCallout">
            <a:avLst>
              <a:gd name="adj1" fmla="val 42804"/>
              <a:gd name="adj2" fmla="val 66018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 is __ less</a:t>
            </a:r>
          </a:p>
          <a:p>
            <a:pPr algn="ctr"/>
            <a:r>
              <a:rPr lang="en-GB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 23.</a:t>
            </a:r>
          </a:p>
        </p:txBody>
      </p:sp>
      <p:sp>
        <p:nvSpPr>
          <p:cNvPr id="8" name="Speech Bubble: Rectangle with Corners Rounded 7">
            <a:extLst>
              <a:ext uri="{FF2B5EF4-FFF2-40B4-BE49-F238E27FC236}">
                <a16:creationId xmlns:a16="http://schemas.microsoft.com/office/drawing/2014/main" id="{3FCB306F-5AB1-4DC2-839B-E40802CF7221}"/>
              </a:ext>
            </a:extLst>
          </p:cNvPr>
          <p:cNvSpPr/>
          <p:nvPr/>
        </p:nvSpPr>
        <p:spPr>
          <a:xfrm>
            <a:off x="3358652" y="3727565"/>
            <a:ext cx="1775011" cy="1374093"/>
          </a:xfrm>
          <a:prstGeom prst="wedgeRoundRectCallout">
            <a:avLst>
              <a:gd name="adj1" fmla="val -32196"/>
              <a:gd name="adj2" fmla="val 80469"/>
              <a:gd name="adj3" fmla="val 16667"/>
            </a:avLst>
          </a:prstGeom>
          <a:solidFill>
            <a:schemeClr val="bg1"/>
          </a:solidFill>
          <a:ln w="38100">
            <a:solidFill>
              <a:srgbClr val="DA2E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am thinking of a number.</a:t>
            </a:r>
          </a:p>
          <a:p>
            <a:pPr algn="ctr"/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is 15 more than 23.</a:t>
            </a:r>
          </a:p>
        </p:txBody>
      </p:sp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9029DBF3-2D63-4933-8556-B636AB26F4A5}"/>
              </a:ext>
            </a:extLst>
          </p:cNvPr>
          <p:cNvSpPr/>
          <p:nvPr/>
        </p:nvSpPr>
        <p:spPr>
          <a:xfrm>
            <a:off x="2746210" y="2176672"/>
            <a:ext cx="1775011" cy="1374093"/>
          </a:xfrm>
          <a:prstGeom prst="wedgeRoundRectCallout">
            <a:avLst>
              <a:gd name="adj1" fmla="val -32196"/>
              <a:gd name="adj2" fmla="val 80469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difference between 23 and 15 is </a:t>
            </a:r>
            <a:r>
              <a:rPr lang="en-GB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GB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F7E3BA0-004B-4B3E-B3A1-5EC8636EA79C}"/>
              </a:ext>
            </a:extLst>
          </p:cNvPr>
          <p:cNvSpPr/>
          <p:nvPr/>
        </p:nvSpPr>
        <p:spPr>
          <a:xfrm>
            <a:off x="5311589" y="4079919"/>
            <a:ext cx="371138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Although these statements look similar, this one is the odd one out. All the other statements can be described by the equation 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+ 15 = 23.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However, this statement can be described by 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23 + 15 instead.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86108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0" y="1808585"/>
            <a:ext cx="87853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many balls are in one cup?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Write this problem as a one-step equation.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44B401E-0AFF-47D4-8231-AB5B7AA244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4019" y="2908476"/>
            <a:ext cx="4166549" cy="1740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4360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1788339-7D80-4654-9ECF-4686657ABB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4019" y="2908476"/>
            <a:ext cx="4166549" cy="174029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0" y="1808585"/>
            <a:ext cx="87853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many balls are in one cup?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Write this problem as a one-step equation.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385F458-33BB-4134-B533-D3D2B0E96EDE}"/>
              </a:ext>
            </a:extLst>
          </p:cNvPr>
          <p:cNvSpPr txBox="1"/>
          <p:nvPr/>
        </p:nvSpPr>
        <p:spPr>
          <a:xfrm>
            <a:off x="358630" y="4895527"/>
            <a:ext cx="87853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 are 4 balls in two cups.					 2</a:t>
            </a:r>
            <a:r>
              <a:rPr lang="en-GB" sz="2400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= </a:t>
            </a:r>
            <a:r>
              <a:rPr lang="en-GB" sz="24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 </a:t>
            </a:r>
          </a:p>
          <a:p>
            <a:r>
              <a:rPr lang="en-GB" sz="24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So, we know there are 2 balls in one cup.		   </a:t>
            </a:r>
            <a:r>
              <a:rPr lang="en-GB" sz="2400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  <a:r>
              <a:rPr lang="en-GB" sz="24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2</a:t>
            </a:r>
          </a:p>
        </p:txBody>
      </p:sp>
    </p:spTree>
    <p:extLst>
      <p:ext uri="{BB962C8B-B14F-4D97-AF65-F5344CB8AC3E}">
        <p14:creationId xmlns:p14="http://schemas.microsoft.com/office/powerpoint/2010/main" val="6488796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8A11E8A-A95A-47C7-AE16-E23A9C9124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4019" y="2931683"/>
            <a:ext cx="5055752" cy="243895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0" y="1808585"/>
            <a:ext cx="87853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many balls are in one cup?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Write this problem as a one-step equation.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24641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725850A-D1CD-4579-8546-33AABF014C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4019" y="2931683"/>
            <a:ext cx="5055752" cy="243895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0" y="1808585"/>
            <a:ext cx="87853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many balls are in one cup?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Write this problem as a one-step equation.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6D9CB33-80DA-4E49-85F6-BA86D0C5BC58}"/>
              </a:ext>
            </a:extLst>
          </p:cNvPr>
          <p:cNvSpPr txBox="1"/>
          <p:nvPr/>
        </p:nvSpPr>
        <p:spPr>
          <a:xfrm>
            <a:off x="358630" y="5473751"/>
            <a:ext cx="87853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 are 12 balls in three cups.					 3</a:t>
            </a:r>
            <a:r>
              <a:rPr lang="en-GB" sz="2400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= </a:t>
            </a:r>
            <a:r>
              <a:rPr lang="en-GB" sz="24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 </a:t>
            </a:r>
          </a:p>
          <a:p>
            <a:r>
              <a:rPr lang="en-GB" sz="24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So, we know there are 2 balls in one cup.		   	   </a:t>
            </a:r>
            <a:r>
              <a:rPr lang="en-GB" sz="2400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  <a:r>
              <a:rPr lang="en-GB" sz="24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4</a:t>
            </a:r>
          </a:p>
        </p:txBody>
      </p:sp>
    </p:spTree>
    <p:extLst>
      <p:ext uri="{BB962C8B-B14F-4D97-AF65-F5344CB8AC3E}">
        <p14:creationId xmlns:p14="http://schemas.microsoft.com/office/powerpoint/2010/main" val="7132136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28F7DAA-4CEB-4D01-B383-C8A0B34548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5136" y="4611901"/>
            <a:ext cx="2083274" cy="134015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626A5E4-99CC-42FA-8AEE-32CDE581BD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627" y="2900256"/>
            <a:ext cx="3429783" cy="122583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1: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0" y="1808585"/>
            <a:ext cx="87853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many balls are in one cup?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Write each problem as a one-step equation.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92279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1: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0" y="1808585"/>
            <a:ext cx="87853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many balls are in one cup?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Write each problem as a one-step equation.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6D9CB33-80DA-4E49-85F6-BA86D0C5BC58}"/>
              </a:ext>
            </a:extLst>
          </p:cNvPr>
          <p:cNvSpPr txBox="1"/>
          <p:nvPr/>
        </p:nvSpPr>
        <p:spPr>
          <a:xfrm>
            <a:off x="4419642" y="3039692"/>
            <a:ext cx="21290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5</a:t>
            </a:r>
            <a:r>
              <a:rPr lang="en-GB" sz="2400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= </a:t>
            </a:r>
            <a:r>
              <a:rPr lang="en-GB" sz="24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 </a:t>
            </a:r>
          </a:p>
          <a:p>
            <a:r>
              <a:rPr lang="en-GB" sz="24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So, </a:t>
            </a:r>
            <a:r>
              <a:rPr lang="en-GB" sz="2400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  <a:r>
              <a:rPr lang="en-GB" sz="24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3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6E3AB71-E9A4-46EC-A358-0BA54986EC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630" y="2877003"/>
            <a:ext cx="3429780" cy="122582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8E412F7-08E1-44E2-BDA4-55FB3BEC6D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1224" y="4611901"/>
            <a:ext cx="2067186" cy="132980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A9E0869-CF84-4331-8116-E192E90B5F47}"/>
              </a:ext>
            </a:extLst>
          </p:cNvPr>
          <p:cNvSpPr txBox="1"/>
          <p:nvPr/>
        </p:nvSpPr>
        <p:spPr>
          <a:xfrm>
            <a:off x="4419641" y="4861305"/>
            <a:ext cx="23442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2</a:t>
            </a:r>
            <a:r>
              <a:rPr lang="en-GB" sz="2400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= </a:t>
            </a:r>
            <a:r>
              <a:rPr lang="en-GB" sz="24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 </a:t>
            </a:r>
          </a:p>
          <a:p>
            <a:r>
              <a:rPr lang="en-GB" sz="24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So, </a:t>
            </a:r>
            <a:r>
              <a:rPr lang="en-GB" sz="2400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  <a:r>
              <a:rPr lang="en-GB" sz="24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5</a:t>
            </a:r>
          </a:p>
        </p:txBody>
      </p:sp>
    </p:spTree>
    <p:extLst>
      <p:ext uri="{BB962C8B-B14F-4D97-AF65-F5344CB8AC3E}">
        <p14:creationId xmlns:p14="http://schemas.microsoft.com/office/powerpoint/2010/main" val="40119858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0" y="1808585"/>
            <a:ext cx="878537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Ross gets a set of scales to balance.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can he write this as a one-step equation?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Show how he can work out what the green cube is worth.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5EFBEF-E04D-4523-82F0-2A621F00F0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6678" y="2843724"/>
            <a:ext cx="3279864" cy="1876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1189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0" y="1808585"/>
            <a:ext cx="878537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Ross gets a set of scales to balance.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can he write this as a one-step equation?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Show how he can work out what the green cube is worth.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	a</a:t>
            </a:r>
            <a:r>
              <a:rPr lang="en-GB" sz="24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+ 2 = 6</a:t>
            </a:r>
            <a:endParaRPr lang="en-GB" sz="2400" b="1" i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know that the cube plus two balls equals the same mass as six balls.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So, the cube must weigh the same as four balls (because 4 + 2 = 6)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						</a:t>
            </a:r>
            <a:r>
              <a:rPr lang="en-GB" sz="24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So,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sz="24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4</a:t>
            </a:r>
            <a:endParaRPr lang="en-GB" sz="2400" b="1" i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5EFBEF-E04D-4523-82F0-2A621F00F0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6678" y="2843724"/>
            <a:ext cx="3279864" cy="1876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2701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2: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0" y="1808585"/>
            <a:ext cx="87853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Write these as one-step equations and then solve them to find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value of each cube.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508E83C-0797-4CB7-A532-7833D2A729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121" y="2762693"/>
            <a:ext cx="2121993" cy="119362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723523E-EE46-4DFE-AFA8-CAB7991425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121" y="4425849"/>
            <a:ext cx="2121993" cy="1246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78917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2: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0" y="1808585"/>
            <a:ext cx="87853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Write these as one-step equations and then solve them to find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value of each cube.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CB72D0D-3352-4746-B6E5-F93868E25AAF}"/>
              </a:ext>
            </a:extLst>
          </p:cNvPr>
          <p:cNvSpPr/>
          <p:nvPr/>
        </p:nvSpPr>
        <p:spPr>
          <a:xfrm>
            <a:off x="2790265" y="2468363"/>
            <a:ext cx="356347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a</a:t>
            </a:r>
            <a:r>
              <a:rPr lang="en-GB" sz="24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+ 1 = 7</a:t>
            </a:r>
          </a:p>
          <a:p>
            <a:r>
              <a:rPr lang="en-GB" sz="24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So,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sz="24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6</a:t>
            </a:r>
            <a:endParaRPr lang="en-GB" sz="2400" b="1" i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508E83C-0797-4CB7-A532-7833D2A729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121" y="2762693"/>
            <a:ext cx="2121993" cy="119362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723523E-EE46-4DFE-AFA8-CAB7991425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121" y="4425849"/>
            <a:ext cx="2121993" cy="124667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DEBCA9C9-ABC8-409A-AA4E-478E5149A8C8}"/>
              </a:ext>
            </a:extLst>
          </p:cNvPr>
          <p:cNvSpPr/>
          <p:nvPr/>
        </p:nvSpPr>
        <p:spPr>
          <a:xfrm>
            <a:off x="2790265" y="4140281"/>
            <a:ext cx="356347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b</a:t>
            </a:r>
            <a:r>
              <a:rPr lang="en-GB" sz="24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+ 6 = 9</a:t>
            </a:r>
          </a:p>
          <a:p>
            <a:r>
              <a:rPr lang="en-GB" sz="24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So,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GB" sz="24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3</a:t>
            </a:r>
            <a:endParaRPr lang="en-GB" sz="2400" b="1" i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CC75A4A-C066-460A-AF85-320129D12994}"/>
              </a:ext>
            </a:extLst>
          </p:cNvPr>
          <p:cNvSpPr/>
          <p:nvPr/>
        </p:nvSpPr>
        <p:spPr>
          <a:xfrm>
            <a:off x="6697886" y="3913991"/>
            <a:ext cx="2121993" cy="2150633"/>
          </a:xfrm>
          <a:prstGeom prst="rect">
            <a:avLst/>
          </a:prstGeom>
          <a:solidFill>
            <a:srgbClr val="13BD8A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Extension</a:t>
            </a:r>
          </a:p>
          <a:p>
            <a:r>
              <a:rPr lang="en-GB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Design some similar problems of your own.</a:t>
            </a:r>
          </a:p>
          <a:p>
            <a:endParaRPr lang="en-GB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it possible to make a physical version of these problems, using real-life maths equipment?</a:t>
            </a:r>
          </a:p>
        </p:txBody>
      </p:sp>
    </p:spTree>
    <p:extLst>
      <p:ext uri="{BB962C8B-B14F-4D97-AF65-F5344CB8AC3E}">
        <p14:creationId xmlns:p14="http://schemas.microsoft.com/office/powerpoint/2010/main" val="42577677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0" y="1808585"/>
            <a:ext cx="87853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would you represent this equation as a bar model?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8DBDAEB-C57E-4175-865B-F4BD7F0C6A12}"/>
              </a:ext>
            </a:extLst>
          </p:cNvPr>
          <p:cNvSpPr txBox="1"/>
          <p:nvPr/>
        </p:nvSpPr>
        <p:spPr>
          <a:xfrm>
            <a:off x="2254666" y="2318940"/>
            <a:ext cx="17122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n-GB" sz="3200" b="1" i="1" dirty="0"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 = 30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5448379-FD8E-43C3-BD03-C3096CFD78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9846" y="3378304"/>
            <a:ext cx="5416859" cy="773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4814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0" y="1808585"/>
            <a:ext cx="87853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would you represent this equation as a bar model?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8DBDAEB-C57E-4175-865B-F4BD7F0C6A12}"/>
              </a:ext>
            </a:extLst>
          </p:cNvPr>
          <p:cNvSpPr txBox="1"/>
          <p:nvPr/>
        </p:nvSpPr>
        <p:spPr>
          <a:xfrm>
            <a:off x="2254666" y="2318940"/>
            <a:ext cx="17122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n-GB" sz="3200" b="1" i="1" dirty="0"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 = 30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5448379-FD8E-43C3-BD03-C3096CFD78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9846" y="3378304"/>
            <a:ext cx="5416859" cy="77383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349B1F4-56EE-47FF-80BA-CCA2AA7B9D97}"/>
              </a:ext>
            </a:extLst>
          </p:cNvPr>
          <p:cNvSpPr txBox="1"/>
          <p:nvPr/>
        </p:nvSpPr>
        <p:spPr>
          <a:xfrm>
            <a:off x="2644629" y="4783141"/>
            <a:ext cx="20349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GB" sz="32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6</a:t>
            </a:r>
          </a:p>
        </p:txBody>
      </p:sp>
    </p:spTree>
    <p:extLst>
      <p:ext uri="{BB962C8B-B14F-4D97-AF65-F5344CB8AC3E}">
        <p14:creationId xmlns:p14="http://schemas.microsoft.com/office/powerpoint/2010/main" val="40867653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3: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0" y="1808585"/>
            <a:ext cx="87853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Match each bar model with the equation that it represents.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A2E1B03-BE91-4DEB-A41E-A3DC9654DD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6463" y="2514142"/>
            <a:ext cx="2786226" cy="49710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F354BC8-9711-44E8-BDD0-E18619ECCE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6463" y="3442447"/>
            <a:ext cx="2786226" cy="49710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57C427A-BED1-4A13-9331-6FB42C78E6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6463" y="4403085"/>
            <a:ext cx="2786226" cy="49710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2C706B0-7F6D-45AC-942B-0236E9D0ECC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86463" y="5466449"/>
            <a:ext cx="2786226" cy="49710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E0D5D52E-BD96-40F0-AF37-D974A64C4B89}"/>
              </a:ext>
            </a:extLst>
          </p:cNvPr>
          <p:cNvSpPr txBox="1"/>
          <p:nvPr/>
        </p:nvSpPr>
        <p:spPr>
          <a:xfrm>
            <a:off x="500237" y="3415553"/>
            <a:ext cx="278622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 = 20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6236405-1B72-44B0-A0CC-B00476810E2A}"/>
              </a:ext>
            </a:extLst>
          </p:cNvPr>
          <p:cNvSpPr txBox="1"/>
          <p:nvPr/>
        </p:nvSpPr>
        <p:spPr>
          <a:xfrm>
            <a:off x="500237" y="5463551"/>
            <a:ext cx="278622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b 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+ 13 = 20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F65026D-0D4E-4FB8-93A1-B621A241D77A}"/>
              </a:ext>
            </a:extLst>
          </p:cNvPr>
          <p:cNvSpPr txBox="1"/>
          <p:nvPr/>
        </p:nvSpPr>
        <p:spPr>
          <a:xfrm>
            <a:off x="500237" y="4387109"/>
            <a:ext cx="278622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13 + 4 =</a:t>
            </a:r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 b</a:t>
            </a:r>
            <a:endParaRPr lang="en-GB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5812A31-F2B3-4073-BF7E-A64755937F2E}"/>
              </a:ext>
            </a:extLst>
          </p:cNvPr>
          <p:cNvSpPr txBox="1"/>
          <p:nvPr/>
        </p:nvSpPr>
        <p:spPr>
          <a:xfrm>
            <a:off x="500237" y="2442515"/>
            <a:ext cx="278622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20 – </a:t>
            </a:r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 =</a:t>
            </a:r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69512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3: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0" y="1808585"/>
            <a:ext cx="87853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Match each bar model with the equation that it represents.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A2E1B03-BE91-4DEB-A41E-A3DC9654DD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6463" y="2514142"/>
            <a:ext cx="2786226" cy="49710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F354BC8-9711-44E8-BDD0-E18619ECCE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6463" y="3442447"/>
            <a:ext cx="2786226" cy="49710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57C427A-BED1-4A13-9331-6FB42C78E6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6463" y="4403085"/>
            <a:ext cx="2786226" cy="49710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2C706B0-7F6D-45AC-942B-0236E9D0ECC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86463" y="5466449"/>
            <a:ext cx="2786226" cy="49710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E0D5D52E-BD96-40F0-AF37-D974A64C4B89}"/>
              </a:ext>
            </a:extLst>
          </p:cNvPr>
          <p:cNvSpPr txBox="1"/>
          <p:nvPr/>
        </p:nvSpPr>
        <p:spPr>
          <a:xfrm>
            <a:off x="500237" y="3415553"/>
            <a:ext cx="278622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 = 20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6236405-1B72-44B0-A0CC-B00476810E2A}"/>
              </a:ext>
            </a:extLst>
          </p:cNvPr>
          <p:cNvSpPr txBox="1"/>
          <p:nvPr/>
        </p:nvSpPr>
        <p:spPr>
          <a:xfrm>
            <a:off x="500237" y="5463551"/>
            <a:ext cx="278622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b 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+ 13 = 20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F65026D-0D4E-4FB8-93A1-B621A241D77A}"/>
              </a:ext>
            </a:extLst>
          </p:cNvPr>
          <p:cNvSpPr txBox="1"/>
          <p:nvPr/>
        </p:nvSpPr>
        <p:spPr>
          <a:xfrm>
            <a:off x="500237" y="4387109"/>
            <a:ext cx="278622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13 + 4 =</a:t>
            </a:r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 b</a:t>
            </a:r>
            <a:endParaRPr lang="en-GB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5812A31-F2B3-4073-BF7E-A64755937F2E}"/>
              </a:ext>
            </a:extLst>
          </p:cNvPr>
          <p:cNvSpPr txBox="1"/>
          <p:nvPr/>
        </p:nvSpPr>
        <p:spPr>
          <a:xfrm>
            <a:off x="500237" y="2442515"/>
            <a:ext cx="278622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20 – </a:t>
            </a:r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 =</a:t>
            </a:r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C5D7716-F2E5-4FA3-84F9-FFA74D78F79E}"/>
              </a:ext>
            </a:extLst>
          </p:cNvPr>
          <p:cNvCxnSpPr/>
          <p:nvPr/>
        </p:nvCxnSpPr>
        <p:spPr>
          <a:xfrm>
            <a:off x="2407024" y="2702859"/>
            <a:ext cx="753035" cy="1936376"/>
          </a:xfrm>
          <a:prstGeom prst="line">
            <a:avLst/>
          </a:prstGeom>
          <a:ln w="38100">
            <a:solidFill>
              <a:srgbClr val="DA2E4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10DBEE2E-D877-4BDD-8BD2-44756747E615}"/>
              </a:ext>
            </a:extLst>
          </p:cNvPr>
          <p:cNvCxnSpPr>
            <a:cxnSpLocks/>
          </p:cNvCxnSpPr>
          <p:nvPr/>
        </p:nvCxnSpPr>
        <p:spPr>
          <a:xfrm flipV="1">
            <a:off x="1893350" y="2762693"/>
            <a:ext cx="1266709" cy="927408"/>
          </a:xfrm>
          <a:prstGeom prst="line">
            <a:avLst/>
          </a:prstGeom>
          <a:ln w="38100">
            <a:solidFill>
              <a:srgbClr val="DA2E4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3050024D-4CAB-46F6-B0A7-F2BBF0600E02}"/>
              </a:ext>
            </a:extLst>
          </p:cNvPr>
          <p:cNvCxnSpPr>
            <a:cxnSpLocks/>
          </p:cNvCxnSpPr>
          <p:nvPr/>
        </p:nvCxnSpPr>
        <p:spPr>
          <a:xfrm>
            <a:off x="2407024" y="4699069"/>
            <a:ext cx="753035" cy="1015931"/>
          </a:xfrm>
          <a:prstGeom prst="line">
            <a:avLst/>
          </a:prstGeom>
          <a:ln w="38100">
            <a:solidFill>
              <a:srgbClr val="DA2E4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2E1CD95D-48D8-4C74-93F6-E60F023D7303}"/>
              </a:ext>
            </a:extLst>
          </p:cNvPr>
          <p:cNvCxnSpPr>
            <a:cxnSpLocks/>
          </p:cNvCxnSpPr>
          <p:nvPr/>
        </p:nvCxnSpPr>
        <p:spPr>
          <a:xfrm flipV="1">
            <a:off x="2526704" y="3690999"/>
            <a:ext cx="633355" cy="2024001"/>
          </a:xfrm>
          <a:prstGeom prst="line">
            <a:avLst/>
          </a:prstGeom>
          <a:ln w="38100">
            <a:solidFill>
              <a:srgbClr val="DA2E4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077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4: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0" y="1808585"/>
            <a:ext cx="87853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Work out the length of each side of the triangle by writing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equations based on the information you can see.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0026F79-9ACF-433A-8EB2-D3DF25E9FB8A}"/>
              </a:ext>
            </a:extLst>
          </p:cNvPr>
          <p:cNvSpPr/>
          <p:nvPr/>
        </p:nvSpPr>
        <p:spPr>
          <a:xfrm>
            <a:off x="781459" y="5087506"/>
            <a:ext cx="7246573" cy="923330"/>
          </a:xfrm>
          <a:prstGeom prst="rect">
            <a:avLst/>
          </a:prstGeom>
          <a:solidFill>
            <a:srgbClr val="FADF4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many lots of ‘y’ are there in the whole perimeter?</a:t>
            </a:r>
          </a:p>
          <a:p>
            <a:pPr algn="ctr"/>
            <a:r>
              <a:rPr lang="en-GB" sz="14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we know the number of lots of ‘y’, how can we use this to find out what y is worth?</a:t>
            </a:r>
          </a:p>
          <a:p>
            <a:pPr algn="ctr"/>
            <a:r>
              <a:rPr lang="en-GB" sz="14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we know what ‘y’ is worth, how can we use this to calculate each side length?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E98D7751-AF82-43EB-8432-9153799E98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5118" y="2570551"/>
            <a:ext cx="3619910" cy="1915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5219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4: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0" y="1808585"/>
            <a:ext cx="87853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Work out the length of each side of the triangle by writing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equations based on the information you can see.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E8D23D-2651-459A-88EF-4697993374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5118" y="2570551"/>
            <a:ext cx="3619910" cy="191596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F527A08-425D-4E13-9A2E-FACB6A70D130}"/>
              </a:ext>
            </a:extLst>
          </p:cNvPr>
          <p:cNvSpPr txBox="1"/>
          <p:nvPr/>
        </p:nvSpPr>
        <p:spPr>
          <a:xfrm>
            <a:off x="180830" y="4612924"/>
            <a:ext cx="878537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+ 5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+ 3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=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=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154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154 ÷ 14 = 11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So, 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=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=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 x 11 = 66cm		3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=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x 11 = 33cm		5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=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 x 11 = 55cm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So, the side lengths are 66cm, 33cm and 55cm</a:t>
            </a: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700521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5: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0" y="1808585"/>
            <a:ext cx="878537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Mo is 11 years old.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Amir is 15 years old.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Mum is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x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+ 20 years old.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sum of their ages is 65.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Write an equation to help you find out how old Mum is.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131353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5: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0" y="1808585"/>
            <a:ext cx="878537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Mo is 11 years old.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Amir is 15 years old.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Mum is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x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+ 20 years old.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sum of their ages is 65.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Write an equation to help you find out how old Mum is.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 + 15 + 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+ 20 = 65</a:t>
            </a: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So, if we subtract 11, 15 and 20 from 65, we should be left with 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65 – 11 = 54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54 – 15 = 39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39 – 20 = 19		So, 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19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 + 20 = 39		So, Mum is 39 years old.</a:t>
            </a: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F741B73-AFAC-4117-A2A5-5AA75EBE42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3186" y="3707953"/>
            <a:ext cx="3117627" cy="490965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5F0F146-0C20-4D16-B802-2688EF3D158C}"/>
              </a:ext>
            </a:extLst>
          </p:cNvPr>
          <p:cNvSpPr/>
          <p:nvPr/>
        </p:nvSpPr>
        <p:spPr>
          <a:xfrm>
            <a:off x="3765176" y="5030941"/>
            <a:ext cx="5197994" cy="490965"/>
          </a:xfrm>
          <a:prstGeom prst="rect">
            <a:avLst/>
          </a:prstGeom>
          <a:solidFill>
            <a:srgbClr val="FADF4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you see how you can find the answer more quickly?</a:t>
            </a:r>
          </a:p>
          <a:p>
            <a:pPr algn="ctr"/>
            <a:r>
              <a:rPr lang="en-GB" sz="14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Look carefully at the method opposite!</a:t>
            </a:r>
          </a:p>
        </p:txBody>
      </p:sp>
    </p:spTree>
    <p:extLst>
      <p:ext uri="{BB962C8B-B14F-4D97-AF65-F5344CB8AC3E}">
        <p14:creationId xmlns:p14="http://schemas.microsoft.com/office/powerpoint/2010/main" val="21190463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380565"/>
            <a:ext cx="13842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EVALUATION:</a:t>
            </a:r>
            <a:endParaRPr lang="en-GB" sz="1400" u="sng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D7E7AB-D146-4B0C-9018-D1E2F22D39D6}"/>
              </a:ext>
            </a:extLst>
          </p:cNvPr>
          <p:cNvSpPr txBox="1"/>
          <p:nvPr/>
        </p:nvSpPr>
        <p:spPr>
          <a:xfrm>
            <a:off x="150905" y="1674895"/>
            <a:ext cx="8966201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 or False?</a:t>
            </a:r>
          </a:p>
          <a:p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/>
            </a:pP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equation 59 – 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46	can be represented by this</a:t>
            </a:r>
          </a:p>
          <a:p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bar model:							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en-GB" sz="19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GB" sz="19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2"/>
            </a:pP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+ 9 = 15, then 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must be worth 24 because 9 + 15</a:t>
            </a:r>
          </a:p>
          <a:p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equals 24.							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1900" i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endParaRPr lang="en-GB" sz="19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lphaLcParenR" startAt="3"/>
            </a:pP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8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16, then 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 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2					 											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19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4"/>
            </a:pP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4 lots of an unknown number equals 36, then this can be expressed as</a:t>
            </a:r>
          </a:p>
          <a:p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 + 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36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		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457200" indent="-457200">
              <a:buAutoNum type="alphaLcParenR" startAt="4"/>
            </a:pPr>
            <a:endParaRPr lang="en-GB" sz="19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5"/>
            </a:pP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30 is 4 more than 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this can be written as the equation 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+ 4 = 30.</a:t>
            </a:r>
          </a:p>
          <a:p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FFB0D04-36A9-4DC3-BCAF-1E1D7F8EE5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8797" y="2712870"/>
            <a:ext cx="2203205" cy="490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76342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380565"/>
            <a:ext cx="13842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EVALUATION:</a:t>
            </a:r>
            <a:endParaRPr lang="en-GB" sz="1400" u="sng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D7E7AB-D146-4B0C-9018-D1E2F22D39D6}"/>
              </a:ext>
            </a:extLst>
          </p:cNvPr>
          <p:cNvSpPr txBox="1"/>
          <p:nvPr/>
        </p:nvSpPr>
        <p:spPr>
          <a:xfrm>
            <a:off x="150905" y="1674895"/>
            <a:ext cx="8966201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 or False?</a:t>
            </a:r>
          </a:p>
          <a:p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/>
            </a:pP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equation 59 – 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46	can be represented by this</a:t>
            </a:r>
          </a:p>
          <a:p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bar model:							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en-GB" sz="19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GB" sz="19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2"/>
            </a:pP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+ 9 = 15, then 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must be worth 24 because 9 + 15</a:t>
            </a:r>
          </a:p>
          <a:p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equals 24.							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FALSE</a:t>
            </a:r>
            <a:endParaRPr lang="en-GB" sz="1900" i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endParaRPr lang="en-GB" sz="19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lphaLcParenR" startAt="3"/>
            </a:pP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8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16, then 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 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2					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						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19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4"/>
            </a:pP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4 lots of an unknown number equals 36, then this can be expressed as</a:t>
            </a:r>
          </a:p>
          <a:p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 + 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36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		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FALSE</a:t>
            </a:r>
          </a:p>
          <a:p>
            <a:pPr marL="457200" indent="-457200">
              <a:buAutoNum type="alphaLcParenR" startAt="4"/>
            </a:pPr>
            <a:endParaRPr lang="en-GB" sz="19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5"/>
            </a:pP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30 is 4 more than 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this can be written as the equation 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+ 4 = 30.</a:t>
            </a:r>
          </a:p>
          <a:p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FFB0D04-36A9-4DC3-BCAF-1E1D7F8EE5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8797" y="2712870"/>
            <a:ext cx="2203205" cy="490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83216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DEB82B2-AA71-4837-B985-15A96461F0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8192"/>
            <a:ext cx="9144000" cy="6461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4396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24392</TotalTime>
  <Words>904</Words>
  <Application>Microsoft Office PowerPoint</Application>
  <PresentationFormat>On-screen Show (4:3)</PresentationFormat>
  <Paragraphs>189</Paragraphs>
  <Slides>25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0" baseType="lpstr">
      <vt:lpstr>Arial</vt:lpstr>
      <vt:lpstr>Bryant Bold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Sparky Teaching</dc:creator>
  <cp:lastModifiedBy>alexanderathienitis@gmail.com</cp:lastModifiedBy>
  <cp:revision>623</cp:revision>
  <dcterms:created xsi:type="dcterms:W3CDTF">2018-09-08T23:27:11Z</dcterms:created>
  <dcterms:modified xsi:type="dcterms:W3CDTF">2019-02-01T17:06:42Z</dcterms:modified>
</cp:coreProperties>
</file>