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69" r:id="rId2"/>
    <p:sldId id="536" r:id="rId3"/>
    <p:sldId id="1083" r:id="rId4"/>
    <p:sldId id="1150" r:id="rId5"/>
    <p:sldId id="1101" r:id="rId6"/>
    <p:sldId id="1151" r:id="rId7"/>
    <p:sldId id="1152" r:id="rId8"/>
    <p:sldId id="1153" r:id="rId9"/>
    <p:sldId id="1154" r:id="rId10"/>
    <p:sldId id="1155" r:id="rId11"/>
    <p:sldId id="1156" r:id="rId12"/>
    <p:sldId id="1157" r:id="rId13"/>
    <p:sldId id="1158" r:id="rId14"/>
    <p:sldId id="1159" r:id="rId15"/>
    <p:sldId id="1160" r:id="rId16"/>
    <p:sldId id="1161" r:id="rId17"/>
    <p:sldId id="1133" r:id="rId18"/>
    <p:sldId id="1162" r:id="rId19"/>
    <p:sldId id="1131" r:id="rId20"/>
    <p:sldId id="1163" r:id="rId21"/>
    <p:sldId id="465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13BD8A"/>
    <a:srgbClr val="388CDA"/>
    <a:srgbClr val="000000"/>
    <a:srgbClr val="FADF47"/>
    <a:srgbClr val="EE7C3E"/>
    <a:srgbClr val="C73A43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2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4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878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79C8BFF-404A-4EAA-B238-E4635752C783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751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thirdspacelearning.com/ub-interventions-general/?utm_source=download&amp;utm_medium=resource&amp;utm_campaign=tsl_february_2019&amp;utm_content=22_02_19_wr_ppt_year6_perimeter+area+volume_sp5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5E977A0-D59B-4127-B988-0357B17748EC}"/>
              </a:ext>
            </a:extLst>
          </p:cNvPr>
          <p:cNvSpPr/>
          <p:nvPr userDrawn="1"/>
        </p:nvSpPr>
        <p:spPr>
          <a:xfrm>
            <a:off x="-35226" y="6408064"/>
            <a:ext cx="9179226" cy="50073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BB37979D-0168-493E-96C8-3F8ECF0011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06388" y="6529811"/>
            <a:ext cx="2646941" cy="22226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336576"/>
            <a:ext cx="8720586" cy="830997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b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388CDA"/>
                </a:solidFill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  <a:hlinkClick r:id="rId3"/>
              </a:rPr>
              <a:t>thirdspacelearning.com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Specialist 1-to-1 </a:t>
            </a:r>
            <a:r>
              <a:rPr lang="en-US" sz="1100" dirty="0" err="1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maths</a:t>
            </a:r>
            <a:r>
              <a:rPr lang="en-US" sz="1100" dirty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t> interventions and curriculum resources</a:t>
            </a: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66597" y="768298"/>
            <a:ext cx="8936577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To identify rectilinear shapes with the same area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230001194"/>
              </p:ext>
            </p:extLst>
          </p:nvPr>
        </p:nvGraphicFramePr>
        <p:xfrm>
          <a:off x="6815667" y="1366896"/>
          <a:ext cx="2006600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find and draw rectilinear shapes with the same area.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have learned about drawing rectilinear shapes with the same area when solving open-ended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22/02/2019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Perimeter,  Area and Volume  Lesson 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22/02/2019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Shape 53" descr="Template-blue.jpg"/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65088" y="61915"/>
            <a:ext cx="9026525" cy="673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Shape 54" descr="corner.png"/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Shape 58"/>
          <p:cNvSpPr txBox="1">
            <a:spLocks noGrp="1"/>
          </p:cNvSpPr>
          <p:nvPr>
            <p:ph type="ftr" idx="11"/>
          </p:nvPr>
        </p:nvSpPr>
        <p:spPr>
          <a:xfrm>
            <a:off x="3124201" y="6356353"/>
            <a:ext cx="2895599" cy="365125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buNone/>
              <a:defRPr sz="9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342909" marR="0" lvl="1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685817" marR="0" lvl="2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028726" marR="0" lvl="3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371634" marR="0" lvl="4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714543" marR="0" lvl="5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057451" marR="0" lvl="6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2400360" marR="0" lvl="7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743269" marR="0" lvl="8" indent="0" algn="l" rtl="0">
              <a:spcBef>
                <a:spcPts val="0"/>
              </a:spcBef>
              <a:buNone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10" name="Shape 132" descr="logo-01.png"/>
          <p:cNvPicPr preferRelativeResize="0"/>
          <p:nvPr userDrawn="1"/>
        </p:nvPicPr>
        <p:blipFill rotWithShape="1">
          <a:blip r:embed="rId4">
            <a:alphaModFix/>
          </a:blip>
          <a:srcRect/>
          <a:stretch/>
        </p:blipFill>
        <p:spPr>
          <a:xfrm>
            <a:off x="71823" y="281412"/>
            <a:ext cx="1046636" cy="1130299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 userDrawn="1"/>
        </p:nvSpPr>
        <p:spPr>
          <a:xfrm>
            <a:off x="174002" y="4770438"/>
            <a:ext cx="2846291" cy="110799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fontAlgn="base">
              <a:defRPr/>
            </a:pPr>
            <a:r>
              <a:rPr lang="en-GB" sz="6600" b="1" kern="1200" dirty="0">
                <a:solidFill>
                  <a:prstClr val="white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  <a:r>
              <a:rPr lang="en-GB" sz="6600" b="1" kern="1200" dirty="0">
                <a:solidFill>
                  <a:prstClr val="black"/>
                </a:solidFill>
                <a:latin typeface="Bryant Bold" panose="020B0503040000020003" pitchFamily="34" charset="0"/>
                <a:ea typeface="MS PGothic" panose="020B0600070205080204" pitchFamily="34" charset="-128"/>
                <a:cs typeface="Bryant Regular" panose="020B0503040000020003" pitchFamily="34" charset="0"/>
              </a:rPr>
              <a:t>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152400" y="4776789"/>
            <a:ext cx="2854569" cy="1171575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5643836" y="4776788"/>
            <a:ext cx="3196004" cy="1192212"/>
          </a:xfrm>
        </p:spPr>
        <p:txBody>
          <a:bodyPr/>
          <a:lstStyle>
            <a:lvl1pPr marL="112544" indent="0">
              <a:buNone/>
              <a:defRPr sz="6600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5141" y="1473624"/>
            <a:ext cx="8298474" cy="2749550"/>
          </a:xfrm>
        </p:spPr>
        <p:txBody>
          <a:bodyPr/>
          <a:lstStyle>
            <a:lvl1pPr marL="112544" indent="0" algn="ctr">
              <a:buNone/>
              <a:defRPr sz="4505">
                <a:solidFill>
                  <a:schemeClr val="bg1"/>
                </a:solidFill>
                <a:latin typeface="Bryant Bold" panose="020B0503040000020003" pitchFamily="34" charset="0"/>
              </a:defRPr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9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22/02/2019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332398" y="5537782"/>
            <a:ext cx="7420952" cy="1007852"/>
          </a:xfrm>
        </p:spPr>
        <p:txBody>
          <a:bodyPr>
            <a:noAutofit/>
          </a:bodyPr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Perimeter, Area and Volume</a:t>
            </a:r>
          </a:p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Lesson 1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>
          <a:xfrm>
            <a:off x="595141" y="2451312"/>
            <a:ext cx="8298474" cy="1955376"/>
          </a:xfrm>
        </p:spPr>
        <p:txBody>
          <a:bodyPr/>
          <a:lstStyle/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Ready-to-go Lesson Slides</a:t>
            </a:r>
          </a:p>
          <a:p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AD22F3B0-BBDC-464D-AF67-4B8B4DBD3A1F}"/>
              </a:ext>
            </a:extLst>
          </p:cNvPr>
          <p:cNvSpPr txBox="1">
            <a:spLocks/>
          </p:cNvSpPr>
          <p:nvPr/>
        </p:nvSpPr>
        <p:spPr>
          <a:xfrm>
            <a:off x="8145438" y="6334311"/>
            <a:ext cx="998562" cy="4226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12544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6600" kern="1200">
                <a:solidFill>
                  <a:schemeClr val="bg1"/>
                </a:solidFill>
                <a:latin typeface="Bryant Bold" panose="020B0503040000020003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Spr5</a:t>
            </a:r>
          </a:p>
        </p:txBody>
      </p:sp>
    </p:spTree>
    <p:extLst>
      <p:ext uri="{BB962C8B-B14F-4D97-AF65-F5344CB8AC3E}">
        <p14:creationId xmlns:p14="http://schemas.microsoft.com/office/powerpoint/2010/main" val="123409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637694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BE0AD97-0ABE-4E85-8852-C8FE45DE69AA}"/>
              </a:ext>
            </a:extLst>
          </p:cNvPr>
          <p:cNvSpPr/>
          <p:nvPr/>
        </p:nvSpPr>
        <p:spPr>
          <a:xfrm>
            <a:off x="282388" y="245491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A) A rectangle with a length of 18cm and a width of 2cm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DA3DE1D-F42D-4F0B-B285-CA72CA7BDD1A}"/>
              </a:ext>
            </a:extLst>
          </p:cNvPr>
          <p:cNvSpPr/>
          <p:nvPr/>
        </p:nvSpPr>
        <p:spPr>
          <a:xfrm>
            <a:off x="282388" y="305413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B) A square with a length of 6cm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1FB829E-76D0-428C-B0E2-B860CC237BBC}"/>
              </a:ext>
            </a:extLst>
          </p:cNvPr>
          <p:cNvSpPr/>
          <p:nvPr/>
        </p:nvSpPr>
        <p:spPr>
          <a:xfrm>
            <a:off x="282388" y="3653356"/>
            <a:ext cx="6373906" cy="7976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C) A rectangle with a length of 12cm and a width that is ¼ of the length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8E045A2-748E-4151-B3D4-001FD5DB8E45}"/>
              </a:ext>
            </a:extLst>
          </p:cNvPr>
          <p:cNvSpPr/>
          <p:nvPr/>
        </p:nvSpPr>
        <p:spPr>
          <a:xfrm>
            <a:off x="282388" y="4600547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D) A square with a length of 7cm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891837-FE00-4B75-80AA-5AA94C53FBB2}"/>
              </a:ext>
            </a:extLst>
          </p:cNvPr>
          <p:cNvSpPr/>
          <p:nvPr/>
        </p:nvSpPr>
        <p:spPr>
          <a:xfrm>
            <a:off x="282388" y="5249311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E) A rectangle with a length of 9cm and a width 5cm less</a:t>
            </a:r>
          </a:p>
        </p:txBody>
      </p:sp>
    </p:spTree>
    <p:extLst>
      <p:ext uri="{BB962C8B-B14F-4D97-AF65-F5344CB8AC3E}">
        <p14:creationId xmlns:p14="http://schemas.microsoft.com/office/powerpoint/2010/main" val="2993294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Which one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CBE0AD97-0ABE-4E85-8852-C8FE45DE69AA}"/>
              </a:ext>
            </a:extLst>
          </p:cNvPr>
          <p:cNvSpPr/>
          <p:nvPr/>
        </p:nvSpPr>
        <p:spPr>
          <a:xfrm>
            <a:off x="282388" y="245491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A) A rectangle with a length of 18cm and a width of 2cm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3DA3DE1D-F42D-4F0B-B285-CA72CA7BDD1A}"/>
              </a:ext>
            </a:extLst>
          </p:cNvPr>
          <p:cNvSpPr/>
          <p:nvPr/>
        </p:nvSpPr>
        <p:spPr>
          <a:xfrm>
            <a:off x="282388" y="3054136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B) A square with a length of 6cm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1FB829E-76D0-428C-B0E2-B860CC237BBC}"/>
              </a:ext>
            </a:extLst>
          </p:cNvPr>
          <p:cNvSpPr/>
          <p:nvPr/>
        </p:nvSpPr>
        <p:spPr>
          <a:xfrm>
            <a:off x="282388" y="3653356"/>
            <a:ext cx="6373906" cy="7976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C) A rectangle with a length of 12cm and a width that is ¼ of the length</a:t>
            </a: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68E045A2-748E-4151-B3D4-001FD5DB8E45}"/>
              </a:ext>
            </a:extLst>
          </p:cNvPr>
          <p:cNvSpPr/>
          <p:nvPr/>
        </p:nvSpPr>
        <p:spPr>
          <a:xfrm>
            <a:off x="282388" y="4600547"/>
            <a:ext cx="6373906" cy="449649"/>
          </a:xfrm>
          <a:prstGeom prst="roundRect">
            <a:avLst/>
          </a:prstGeom>
          <a:solidFill>
            <a:srgbClr val="DA2E41"/>
          </a:solidFill>
          <a:ln>
            <a:solidFill>
              <a:srgbClr val="DA2E4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D) A square with a length of 7cm</a:t>
            </a: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E891837-FE00-4B75-80AA-5AA94C53FBB2}"/>
              </a:ext>
            </a:extLst>
          </p:cNvPr>
          <p:cNvSpPr/>
          <p:nvPr/>
        </p:nvSpPr>
        <p:spPr>
          <a:xfrm>
            <a:off x="282388" y="5249311"/>
            <a:ext cx="6373906" cy="4496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E) A rectangle with a length of 9cm and a width 5cm less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4C079FD-B0A9-404F-873A-4E2790B1752E}"/>
              </a:ext>
            </a:extLst>
          </p:cNvPr>
          <p:cNvSpPr txBox="1"/>
          <p:nvPr/>
        </p:nvSpPr>
        <p:spPr>
          <a:xfrm>
            <a:off x="231609" y="5817393"/>
            <a:ext cx="75407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is the odd one out. All the other shapes have an area of 36cm².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has an area of 49cm² instead.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540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is the same? What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8CDA4-C523-4E06-BB00-DA3422A45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827" y="2441902"/>
            <a:ext cx="3607182" cy="269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263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is the same? What is different?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 of the shapes is a rectilinear shape. Each of the shapes has an area of 21cm². A and B are not quadrilaterals (they are L-shaped hexagons). C is a quadrilateral.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8CDA4-C523-4E06-BB00-DA3422A45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2827" y="2441902"/>
            <a:ext cx="3607182" cy="2693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509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Carroll diagram to sort these shapes.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CCA8DC9-FD51-4BA6-A7CE-AB7516E579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4889792"/>
              </p:ext>
            </p:extLst>
          </p:nvPr>
        </p:nvGraphicFramePr>
        <p:xfrm>
          <a:off x="300318" y="3429000"/>
          <a:ext cx="6096000" cy="274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Quadrilateral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quadrilateral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of 24cm²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of 25cm²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D03D653-0FA9-48D0-A481-7A187EABE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7206" y="2335391"/>
            <a:ext cx="959112" cy="9134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D2E27C-83BC-496F-AAEE-521375BEF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707" y="2458134"/>
            <a:ext cx="1450086" cy="6108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F8218A-B491-43B7-AB0B-04D0180E6A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5372" y="2278301"/>
            <a:ext cx="1113255" cy="9705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43DD51-3068-42F5-9C83-27F2403108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414" y="2323902"/>
            <a:ext cx="1450086" cy="9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546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the Carroll diagram to sort these shapes.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CCA8DC9-FD51-4BA6-A7CE-AB7516E5795E}"/>
              </a:ext>
            </a:extLst>
          </p:cNvPr>
          <p:cNvGraphicFramePr>
            <a:graphicFrameLocks noGrp="1"/>
          </p:cNvGraphicFramePr>
          <p:nvPr/>
        </p:nvGraphicFramePr>
        <p:xfrm>
          <a:off x="300318" y="3429000"/>
          <a:ext cx="6096000" cy="274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Quadrilateral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Not quadrilateral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of 24cm²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of 25cm²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D03D653-0FA9-48D0-A481-7A187EABE5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0773" y="5080994"/>
            <a:ext cx="959112" cy="9134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1D2E27C-83BC-496F-AAEE-521375BEFC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286" y="4044887"/>
            <a:ext cx="1450086" cy="6108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F8218A-B491-43B7-AB0B-04D0180E6A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4042" y="3905394"/>
            <a:ext cx="1113255" cy="9705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443DD51-3068-42F5-9C83-27F2403108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49074" y="5080994"/>
            <a:ext cx="1450086" cy="95911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060F98E-A975-432C-B0BD-A7FFE179CEF5}"/>
              </a:ext>
            </a:extLst>
          </p:cNvPr>
          <p:cNvSpPr/>
          <p:nvPr/>
        </p:nvSpPr>
        <p:spPr>
          <a:xfrm>
            <a:off x="6817659" y="3905394"/>
            <a:ext cx="2026023" cy="1175600"/>
          </a:xfrm>
          <a:prstGeom prst="rect">
            <a:avLst/>
          </a:prstGeom>
          <a:solidFill>
            <a:srgbClr val="13BD8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Extension: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Draw an extra shape for each section of the diagram. </a:t>
            </a:r>
          </a:p>
        </p:txBody>
      </p:sp>
    </p:spTree>
    <p:extLst>
      <p:ext uri="{BB962C8B-B14F-4D97-AF65-F5344CB8AC3E}">
        <p14:creationId xmlns:p14="http://schemas.microsoft.com/office/powerpoint/2010/main" val="6967513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rectangles can you find that have an area of 48cm²?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a table to record your answers.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notice about the dimensions of your rectangles?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A9677DF-E691-47B6-965C-1C2670C05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3786822"/>
              </p:ext>
            </p:extLst>
          </p:nvPr>
        </p:nvGraphicFramePr>
        <p:xfrm>
          <a:off x="300318" y="2837329"/>
          <a:ext cx="6096000" cy="110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Length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Width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(cm²)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691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many rectangles can you find that have an area of 48cm²?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a table to record your answers.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do you notice about the dimensions of your rectangles?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 of the pairs of dimensions is a factor pair that makes 48. For example, 1 x 48 = 48 and 2 x 24 = 48. Each factor pair makes a different rectangle. 48 has 10 factors, so we know that these make 5 pairs and so 5 rectangles.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A9677DF-E691-47B6-965C-1C2670C05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2529695"/>
              </p:ext>
            </p:extLst>
          </p:nvPr>
        </p:nvGraphicFramePr>
        <p:xfrm>
          <a:off x="300318" y="2837329"/>
          <a:ext cx="6096000" cy="221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Length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Width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(cm²)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713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5529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4669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242532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your knowledge of factors to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how many rectangles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possible with an area of 90cm². 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3038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your knowledge of factors to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how many rectangles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possible with an area of 90cm².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factors of 90 are 1, 2, 3, 5, 6, 9, 10, 15, 18, 30, 45 and 90.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can make 6 different factor pairs, so the number of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 rectangles should be 6.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Now use a table to check whether your answer is correct.</a:t>
            </a:r>
          </a:p>
        </p:txBody>
      </p:sp>
    </p:spTree>
    <p:extLst>
      <p:ext uri="{BB962C8B-B14F-4D97-AF65-F5344CB8AC3E}">
        <p14:creationId xmlns:p14="http://schemas.microsoft.com/office/powerpoint/2010/main" val="14945252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your knowledge of factors to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how many rectangles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possible with an area of 90cm².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factors of 90 are 1, 2, 3, 5, 6, 9, 10, 15, 18, 30, 45 and 90.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can make 6 different factor pairs, so the number of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 rectangles should be 6.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Now use a table to check whether your answer is correct.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9A9677DF-E691-47B6-965C-1C2670C058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976369"/>
              </p:ext>
            </p:extLst>
          </p:nvPr>
        </p:nvGraphicFramePr>
        <p:xfrm>
          <a:off x="354106" y="3742730"/>
          <a:ext cx="609600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Length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Width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(cm²)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713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5529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466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25651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09575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your knowledge of factors to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how many rectangles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possible with an area of 100cm². 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938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your knowledge of factors to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how many rectangles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possible with an area of 100cm².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factors of 100 are 1, 2, 4, 5, 10, 20, 25, 50 and 100.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can make 5 different factor pairs if we use the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 10 twice to make 10 x 10. This means that there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should be 5 different rectangles (the 10 x 10 square can be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classed as a regular rectangle).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Now use a table to check whether your answer is correct.</a:t>
            </a:r>
          </a:p>
        </p:txBody>
      </p:sp>
    </p:spTree>
    <p:extLst>
      <p:ext uri="{BB962C8B-B14F-4D97-AF65-F5344CB8AC3E}">
        <p14:creationId xmlns:p14="http://schemas.microsoft.com/office/powerpoint/2010/main" val="2881727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Use your knowledge of factors to </a:t>
            </a:r>
            <a:r>
              <a:rPr lang="en-GB" u="sng" dirty="0">
                <a:latin typeface="Arial" panose="020B0604020202020204" pitchFamily="34" charset="0"/>
                <a:cs typeface="Arial" panose="020B0604020202020204" pitchFamily="34" charset="0"/>
              </a:rPr>
              <a:t>predict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how many rectangles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are possible with an area of 100cm².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factors of 100 are 1, 2, 4, 5, 10, 20, 25, 50 and 100.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can make 5 different factor pairs if we use the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 10 twice to make 10 x 10. This means that there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should be 5 different rectangles (the 10 x 10 square can be 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classed as a regular rectangle).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Now use a table to check whether your answer is correct.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B51AF836-B07C-4177-966E-5AA362A03D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601167"/>
              </p:ext>
            </p:extLst>
          </p:nvPr>
        </p:nvGraphicFramePr>
        <p:xfrm>
          <a:off x="555812" y="4278274"/>
          <a:ext cx="6096000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420972597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07880522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335838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Length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Width (cm)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Area (cm²)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8554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73430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47780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713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5529099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2BFA9A17-75C3-40A8-920B-0A713591412B}"/>
              </a:ext>
            </a:extLst>
          </p:cNvPr>
          <p:cNvSpPr/>
          <p:nvPr/>
        </p:nvSpPr>
        <p:spPr>
          <a:xfrm>
            <a:off x="6817659" y="3905394"/>
            <a:ext cx="2026023" cy="2222000"/>
          </a:xfrm>
          <a:prstGeom prst="rect">
            <a:avLst/>
          </a:prstGeom>
          <a:solidFill>
            <a:srgbClr val="13BD8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Extension: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Sketch  5 more rectilinear shapes that also have an area of 100 cm squared.</a:t>
            </a:r>
          </a:p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Is there a way to find your answers quickly, using your knowledge of rectangles to help?</a:t>
            </a:r>
          </a:p>
        </p:txBody>
      </p:sp>
    </p:spTree>
    <p:extLst>
      <p:ext uri="{BB962C8B-B14F-4D97-AF65-F5344CB8AC3E}">
        <p14:creationId xmlns:p14="http://schemas.microsoft.com/office/powerpoint/2010/main" val="11106474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James says that these two shapes have the same area.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James correct? Explain your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3794D4-F89A-49B2-B39D-39B136002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30" y="2370697"/>
            <a:ext cx="4001412" cy="8256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83409A-70F2-4AA3-8025-593CF0B4D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908" y="2370697"/>
            <a:ext cx="1206775" cy="134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2958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8785369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James says that these two shapes have the same area.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James correct? Explain your answer.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Yes, James is correct.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18 x 0.5 = 9, so the rectangle has an area of 9m².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square has equal side lengths.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x 3 = 9, so the square also has an area of 9m².</a:t>
            </a:r>
          </a:p>
          <a:p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C3794D4-F89A-49B2-B39D-39B136002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530" y="2370697"/>
            <a:ext cx="4001412" cy="8256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983409A-70F2-4AA3-8025-593CF0B4D6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9908" y="2370697"/>
            <a:ext cx="1206775" cy="1346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694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number 12 has 6 different factors.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There are 6 different rectangles that can be drawn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that have an area of 12 cm².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 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square with side length 7cm and a rectangle with a length of 25cm and a width of 2cm have the same area.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The area of this shape is the same as the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area of a rectangle with a length of 19cm and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a width that is 17cm less than this.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C0456-97F8-4379-9B89-C55E6B4CC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028" y="4894326"/>
            <a:ext cx="1931054" cy="1293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025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number 12 has 6 different factors.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There are 6 different rectangles that can be drawn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that have an area of 12 cm².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FALSE				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3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square with side length 7cm and a rectangle with a length of 25cm and a width of 2cm have the same area.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4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The area of this shape is the same as the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area of a rectangle with a length of 19cm and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a width that is 17cm less than this.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FC0456-97F8-4379-9B89-C55E6B4CC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028" y="4894326"/>
            <a:ext cx="1931054" cy="1293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029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EB82B2-AA71-4837-B985-15A96461F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8192"/>
            <a:ext cx="9144000" cy="6461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439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28016</TotalTime>
  <Words>1068</Words>
  <Application>Microsoft Office PowerPoint</Application>
  <PresentationFormat>On-screen Show (4:3)</PresentationFormat>
  <Paragraphs>254</Paragraphs>
  <Slides>21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Bryant Bold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 </cp:lastModifiedBy>
  <cp:revision>785</cp:revision>
  <dcterms:created xsi:type="dcterms:W3CDTF">2018-09-08T23:27:11Z</dcterms:created>
  <dcterms:modified xsi:type="dcterms:W3CDTF">2019-02-22T16:33:50Z</dcterms:modified>
</cp:coreProperties>
</file>