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58" r:id="rId15"/>
    <p:sldId id="259" r:id="rId16"/>
    <p:sldId id="260" r:id="rId17"/>
    <p:sldId id="261" r:id="rId18"/>
    <p:sldId id="263" r:id="rId19"/>
    <p:sldId id="264" r:id="rId20"/>
    <p:sldId id="265" r:id="rId21"/>
    <p:sldId id="262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25531B3-95AB-A4BA-909B-C04CBFA18125}" v="83" dt="2021-02-01T15:00:46.2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as Hubbard" userId="S::nhubbard@brixington.devon.sch.uk::d4fdd38c-f6d4-4294-b9fc-0645f6e2a76f" providerId="AD" clId="Web-{F25531B3-95AB-A4BA-909B-C04CBFA18125}"/>
    <pc:docChg chg="modSld">
      <pc:chgData name="Nicholas Hubbard" userId="S::nhubbard@brixington.devon.sch.uk::d4fdd38c-f6d4-4294-b9fc-0645f6e2a76f" providerId="AD" clId="Web-{F25531B3-95AB-A4BA-909B-C04CBFA18125}" dt="2021-02-01T15:00:42.669" v="39" actId="20577"/>
      <pc:docMkLst>
        <pc:docMk/>
      </pc:docMkLst>
      <pc:sldChg chg="modSp">
        <pc:chgData name="Nicholas Hubbard" userId="S::nhubbard@brixington.devon.sch.uk::d4fdd38c-f6d4-4294-b9fc-0645f6e2a76f" providerId="AD" clId="Web-{F25531B3-95AB-A4BA-909B-C04CBFA18125}" dt="2021-02-01T15:00:42.669" v="39" actId="20577"/>
        <pc:sldMkLst>
          <pc:docMk/>
          <pc:sldMk cId="3440011495" sldId="256"/>
        </pc:sldMkLst>
        <pc:spChg chg="mod">
          <ac:chgData name="Nicholas Hubbard" userId="S::nhubbard@brixington.devon.sch.uk::d4fdd38c-f6d4-4294-b9fc-0645f6e2a76f" providerId="AD" clId="Web-{F25531B3-95AB-A4BA-909B-C04CBFA18125}" dt="2021-02-01T15:00:42.669" v="39" actId="20577"/>
          <ac:spMkLst>
            <pc:docMk/>
            <pc:sldMk cId="3440011495" sldId="256"/>
            <ac:spMk id="2" creationId="{00000000-0000-0000-0000-000000000000}"/>
          </ac:spMkLst>
        </pc:spChg>
        <pc:spChg chg="mod">
          <ac:chgData name="Nicholas Hubbard" userId="S::nhubbard@brixington.devon.sch.uk::d4fdd38c-f6d4-4294-b9fc-0645f6e2a76f" providerId="AD" clId="Web-{F25531B3-95AB-A4BA-909B-C04CBFA18125}" dt="2021-02-01T15:00:28.575" v="35" actId="20577"/>
          <ac:spMkLst>
            <pc:docMk/>
            <pc:sldMk cId="3440011495" sldId="25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183A82-E834-4DA4-B5AD-BB8C9D787C08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E73219-090E-49F1-8A5A-82068E310F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185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64294-795F-4BE9-ADD2-70460FFCFB46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02429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64294-795F-4BE9-ADD2-70460FFCFB46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1347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29B4-FD85-4293-A989-9238D9EEF06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DB05E-D491-4C01-95AB-BD63895AF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11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29B4-FD85-4293-A989-9238D9EEF06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DB05E-D491-4C01-95AB-BD63895AF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917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29B4-FD85-4293-A989-9238D9EEF06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DB05E-D491-4C01-95AB-BD63895AF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552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29B4-FD85-4293-A989-9238D9EEF06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DB05E-D491-4C01-95AB-BD63895AF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476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29B4-FD85-4293-A989-9238D9EEF06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DB05E-D491-4C01-95AB-BD63895AF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30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29B4-FD85-4293-A989-9238D9EEF06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DB05E-D491-4C01-95AB-BD63895AF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757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29B4-FD85-4293-A989-9238D9EEF06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DB05E-D491-4C01-95AB-BD63895AF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94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29B4-FD85-4293-A989-9238D9EEF06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DB05E-D491-4C01-95AB-BD63895AF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742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29B4-FD85-4293-A989-9238D9EEF06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DB05E-D491-4C01-95AB-BD63895AF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620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29B4-FD85-4293-A989-9238D9EEF06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DB05E-D491-4C01-95AB-BD63895AF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90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529B4-FD85-4293-A989-9238D9EEF06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DB05E-D491-4C01-95AB-BD63895AF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509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529B4-FD85-4293-A989-9238D9EEF061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DB05E-D491-4C01-95AB-BD63895AF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596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LX1Ul0oX9DY" TargetMode="External"/><Relationship Id="rId2" Type="http://schemas.openxmlformats.org/officeDocument/2006/relationships/hyperlink" Target="http://www.youtube.com/watch?v=f-feDZRxJKw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 smtClean="0"/>
              <a:t>Tuesday 2</a:t>
            </a:r>
            <a:r>
              <a:rPr lang="en-GB" b="1" u="sng" baseline="30000" dirty="0" smtClean="0"/>
              <a:t>nd</a:t>
            </a:r>
            <a:r>
              <a:rPr lang="en-GB" b="1" u="sng" dirty="0" smtClean="0"/>
              <a:t> February 2021</a:t>
            </a:r>
            <a:br>
              <a:rPr lang="en-GB" b="1" u="sng" dirty="0" smtClean="0"/>
            </a:br>
            <a:r>
              <a:rPr lang="en-GB" b="1" u="sng" dirty="0" smtClean="0"/>
              <a:t>LO</a:t>
            </a:r>
            <a:r>
              <a:rPr lang="en-GB" b="1" u="sng" dirty="0"/>
              <a:t>: to compare democracy </a:t>
            </a:r>
            <a:r>
              <a:rPr lang="en-GB" b="1" u="sng" dirty="0" smtClean="0"/>
              <a:t>and </a:t>
            </a:r>
            <a:r>
              <a:rPr lang="en-GB" b="1" u="sng" dirty="0"/>
              <a:t>dictatorship (tyranny).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n-lt"/>
                <a:cs typeface="+mn-lt"/>
              </a:rPr>
              <a:t>History of Democracy: </a:t>
            </a:r>
            <a:r>
              <a:rPr lang="en-GB" dirty="0">
                <a:ea typeface="+mn-lt"/>
                <a:cs typeface="+mn-lt"/>
                <a:hlinkClick r:id="rId2"/>
              </a:rPr>
              <a:t>www.youtube.com/watch?v=f-feDZRxJKw</a:t>
            </a:r>
            <a:r>
              <a:rPr lang="en-GB" dirty="0">
                <a:ea typeface="+mn-lt"/>
                <a:cs typeface="+mn-lt"/>
              </a:rPr>
              <a:t> </a:t>
            </a:r>
          </a:p>
          <a:p>
            <a:r>
              <a:rPr lang="en-GB" dirty="0">
                <a:ea typeface="+mn-lt"/>
                <a:cs typeface="+mn-lt"/>
              </a:rPr>
              <a:t>British Democracy: </a:t>
            </a:r>
            <a:r>
              <a:rPr lang="en-GB" dirty="0">
                <a:ea typeface="+mn-lt"/>
                <a:cs typeface="+mn-lt"/>
                <a:hlinkClick r:id="rId3"/>
              </a:rPr>
              <a:t>www.youtube.com/watch?v=LX1Ul0oX9DY</a:t>
            </a:r>
            <a:r>
              <a:rPr lang="en-GB" dirty="0">
                <a:ea typeface="+mn-lt"/>
                <a:cs typeface="+mn-lt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4001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Success criteria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dirty="0"/>
              <a:t>Define </a:t>
            </a:r>
            <a:r>
              <a:rPr lang="en-GB" dirty="0" smtClean="0"/>
              <a:t>‘democracy’</a:t>
            </a:r>
            <a:r>
              <a:rPr lang="en-GB" dirty="0"/>
              <a:t>  </a:t>
            </a:r>
          </a:p>
          <a:p>
            <a:pPr fontAlgn="base"/>
            <a:r>
              <a:rPr lang="en-GB" dirty="0" smtClean="0"/>
              <a:t>Define ‘dictatorship’</a:t>
            </a:r>
          </a:p>
          <a:p>
            <a:pPr fontAlgn="base"/>
            <a:r>
              <a:rPr lang="en-GB" dirty="0" smtClean="0"/>
              <a:t>Find similarities and differences between the two</a:t>
            </a:r>
          </a:p>
          <a:p>
            <a:pPr fontAlgn="base"/>
            <a:r>
              <a:rPr lang="en-GB" dirty="0" smtClean="0"/>
              <a:t>Summarise your point of view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6704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38348" y="571481"/>
            <a:ext cx="7772400" cy="1470025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rgbClr val="FFFF00"/>
                </a:solidFill>
                <a:latin typeface="Comic Sans MS" pitchFamily="66" charset="0"/>
              </a:rPr>
              <a:t>Term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1738282" y="1857364"/>
            <a:ext cx="8572560" cy="2714644"/>
          </a:xfrm>
        </p:spPr>
        <p:txBody>
          <a:bodyPr>
            <a:normAutofit fontScale="92500" lnSpcReduction="20000"/>
          </a:bodyPr>
          <a:lstStyle/>
          <a:p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  <a:p>
            <a:r>
              <a:rPr lang="en-GB" sz="7200" b="1" dirty="0">
                <a:solidFill>
                  <a:srgbClr val="FFFF00"/>
                </a:solidFill>
                <a:latin typeface="Comic Sans MS" pitchFamily="66" charset="0"/>
              </a:rPr>
              <a:t>POLITICS AND THE NEED FOR RULES </a:t>
            </a:r>
          </a:p>
        </p:txBody>
      </p:sp>
      <p:pic>
        <p:nvPicPr>
          <p:cNvPr id="17410" name="Picture 2" descr="http://2.bp.blogspot.com/_WjxBSW9JWRY/S-Ks0F-d-FI/AAAAAAAADt8/aOzSsQkvkYc/s1600/500px-Old_Logo_Labour_Party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2596" y="4429133"/>
            <a:ext cx="2428892" cy="2239439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7412" name="Picture 4" descr="http://i.telegraph.co.uk/multimedia/archive/01861/AV-conservative-lo_1861494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2927" y="4572009"/>
            <a:ext cx="3165817" cy="1928826"/>
          </a:xfrm>
          <a:prstGeom prst="rect">
            <a:avLst/>
          </a:prstGeom>
          <a:noFill/>
        </p:spPr>
      </p:pic>
      <p:pic>
        <p:nvPicPr>
          <p:cNvPr id="17414" name="Picture 6" descr="http://3.bp.blogspot.com/_u05tKKoUK5c/S60SRNpnDBI/AAAAAAAACqU/5x0KeRc1gWc/s1600/LibDem%2520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39074" y="4572008"/>
            <a:ext cx="2645544" cy="19240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0599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  <p:animClr clrSpc="rgb" dir="cw">
                                      <p:cBhvr>
                                        <p:cTn id="7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th02.deviantart.net/fs13/PRE/f/2007/046/4/f/odd_one_out_by_evil_m0nk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738414" y="4286256"/>
            <a:ext cx="6786610" cy="212365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508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solidFill>
                  <a:srgbClr val="FFFF00"/>
                </a:solidFill>
                <a:latin typeface="Comic Sans MS" pitchFamily="66" charset="0"/>
              </a:rPr>
              <a:t>THE ODD ONE OUT!</a:t>
            </a:r>
          </a:p>
        </p:txBody>
      </p:sp>
    </p:spTree>
    <p:extLst>
      <p:ext uri="{BB962C8B-B14F-4D97-AF65-F5344CB8AC3E}">
        <p14:creationId xmlns:p14="http://schemas.microsoft.com/office/powerpoint/2010/main" val="77704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357561"/>
            <a:ext cx="4571999" cy="3500439"/>
          </a:xfrm>
          <a:prstGeom prst="rect">
            <a:avLst/>
          </a:prstGeom>
        </p:spPr>
      </p:pic>
      <p:pic>
        <p:nvPicPr>
          <p:cNvPr id="1026" name="Picture 2" descr="http://blogs.smithsonianmag.com/history/files/2011/08/Hitl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0"/>
            <a:ext cx="4572000" cy="335756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238348" y="2357431"/>
            <a:ext cx="2928958" cy="64633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508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FF00"/>
                </a:solidFill>
                <a:latin typeface="Comic Sans MS" pitchFamily="66" charset="0"/>
              </a:rPr>
              <a:t>Adolf Hitler</a:t>
            </a:r>
          </a:p>
        </p:txBody>
      </p:sp>
      <p:pic>
        <p:nvPicPr>
          <p:cNvPr id="1030" name="Picture 6" descr="http://news.bbcimg.co.uk/media/images/51297000/jpg/_51297797_5129779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0" y="2"/>
            <a:ext cx="4572000" cy="335756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667504" y="2357431"/>
            <a:ext cx="3643338" cy="64633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508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FF00"/>
                </a:solidFill>
                <a:latin typeface="Comic Sans MS" pitchFamily="66" charset="0"/>
              </a:rPr>
              <a:t>Colonel Gaddafi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95472" y="5857893"/>
            <a:ext cx="3500462" cy="64633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508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FF00"/>
                </a:solidFill>
                <a:latin typeface="Comic Sans MS" pitchFamily="66" charset="0"/>
              </a:rPr>
              <a:t>Boris Johnson</a:t>
            </a:r>
            <a:endParaRPr lang="en-GB" sz="36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81818" y="5857893"/>
            <a:ext cx="3071834" cy="646331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itchFamily="66" charset="0"/>
              </a:rPr>
              <a:t>Adolf Hitler</a:t>
            </a:r>
          </a:p>
        </p:txBody>
      </p:sp>
      <p:pic>
        <p:nvPicPr>
          <p:cNvPr id="1034" name="Picture 10" descr="http://pajamasmedia.com/victordavishanson/files/2011/08/saddam_hussei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96000" y="3357562"/>
            <a:ext cx="4572000" cy="350043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13" name="TextBox 12"/>
          <p:cNvSpPr txBox="1"/>
          <p:nvPr/>
        </p:nvSpPr>
        <p:spPr>
          <a:xfrm>
            <a:off x="6524628" y="5857893"/>
            <a:ext cx="3857652" cy="64633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508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FF00"/>
                </a:solidFill>
                <a:latin typeface="Comic Sans MS" pitchFamily="66" charset="0"/>
              </a:rPr>
              <a:t>Saddam Hussein</a:t>
            </a:r>
          </a:p>
        </p:txBody>
      </p:sp>
    </p:spTree>
    <p:extLst>
      <p:ext uri="{BB962C8B-B14F-4D97-AF65-F5344CB8AC3E}">
        <p14:creationId xmlns:p14="http://schemas.microsoft.com/office/powerpoint/2010/main" val="3276618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912" y="61912"/>
            <a:ext cx="10544175" cy="67341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14996" y="418307"/>
            <a:ext cx="4786346" cy="1112835"/>
          </a:xfrm>
          <a:solidFill>
            <a:schemeClr val="tx2">
              <a:lumMod val="60000"/>
              <a:lumOff val="40000"/>
              <a:alpha val="53000"/>
            </a:schemeClr>
          </a:solidFill>
        </p:spPr>
        <p:txBody>
          <a:bodyPr>
            <a:normAutofit/>
          </a:bodyPr>
          <a:lstStyle/>
          <a:p>
            <a:r>
              <a:rPr lang="en-GB" sz="6600" dirty="0">
                <a:solidFill>
                  <a:srgbClr val="FFFF00"/>
                </a:solidFill>
                <a:latin typeface="Comic Sans MS" pitchFamily="66" charset="0"/>
              </a:rPr>
              <a:t>Answer: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95472" y="3000372"/>
            <a:ext cx="7858180" cy="1357322"/>
          </a:xfrm>
          <a:solidFill>
            <a:schemeClr val="tx2">
              <a:lumMod val="60000"/>
              <a:lumOff val="40000"/>
              <a:alpha val="53000"/>
            </a:schemeClr>
          </a:solidFill>
        </p:spPr>
        <p:txBody>
          <a:bodyPr>
            <a:normAutofit fontScale="62500" lnSpcReduction="20000"/>
          </a:bodyPr>
          <a:lstStyle/>
          <a:p>
            <a:r>
              <a:rPr lang="en-GB" sz="13700" dirty="0" smtClean="0">
                <a:solidFill>
                  <a:srgbClr val="FFFF00"/>
                </a:solidFill>
                <a:latin typeface="Comic Sans MS" pitchFamily="66" charset="0"/>
              </a:rPr>
              <a:t>Boris Johnson</a:t>
            </a:r>
            <a:endParaRPr lang="en-GB" sz="13700" dirty="0">
              <a:solidFill>
                <a:srgbClr val="FFFF00"/>
              </a:solidFill>
              <a:latin typeface="Comic Sans MS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76351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3899" y="3117668"/>
            <a:ext cx="2683256" cy="32524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66910" y="857233"/>
            <a:ext cx="7772400" cy="1470025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rgbClr val="FFFF00"/>
                </a:solidFill>
                <a:latin typeface="Comic Sans MS" pitchFamily="66" charset="0"/>
              </a:rPr>
              <a:t/>
            </a:r>
            <a:br>
              <a:rPr lang="en-GB" sz="3600" dirty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en-GB" sz="3600" dirty="0">
                <a:solidFill>
                  <a:srgbClr val="FFFF00"/>
                </a:solidFill>
                <a:latin typeface="Comic Sans MS" pitchFamily="66" charset="0"/>
              </a:rPr>
              <a:t>LO: compare democracy </a:t>
            </a:r>
            <a:r>
              <a:rPr lang="en-GB" sz="3600" dirty="0" smtClean="0">
                <a:solidFill>
                  <a:srgbClr val="FFFF00"/>
                </a:solidFill>
                <a:latin typeface="Comic Sans MS" pitchFamily="66" charset="0"/>
              </a:rPr>
              <a:t>and </a:t>
            </a:r>
            <a:r>
              <a:rPr lang="en-GB" sz="3600" dirty="0">
                <a:solidFill>
                  <a:srgbClr val="FFFF00"/>
                </a:solidFill>
                <a:latin typeface="Comic Sans MS" pitchFamily="66" charset="0"/>
              </a:rPr>
              <a:t>dictatorship (tyranny).</a:t>
            </a:r>
            <a:endParaRPr lang="en-GB" sz="36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3452794" y="3071810"/>
            <a:ext cx="2286016" cy="1214446"/>
          </a:xfrm>
          <a:prstGeom prst="wedgeEllipseCallout">
            <a:avLst/>
          </a:prstGeom>
          <a:solidFill>
            <a:schemeClr val="tx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FF00"/>
                </a:solidFill>
                <a:latin typeface="Comic Sans MS" pitchFamily="66" charset="0"/>
              </a:rPr>
              <a:t>America is a democracy</a:t>
            </a:r>
          </a:p>
        </p:txBody>
      </p:sp>
      <p:pic>
        <p:nvPicPr>
          <p:cNvPr id="6146" name="Picture 2" descr="http://www.mole.my/sites/default/files/images/North-Korea-Kim-Jong-u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10249" y="4143381"/>
            <a:ext cx="3379393" cy="2354835"/>
          </a:xfrm>
          <a:prstGeom prst="rect">
            <a:avLst/>
          </a:prstGeom>
          <a:noFill/>
        </p:spPr>
      </p:pic>
      <p:sp>
        <p:nvSpPr>
          <p:cNvPr id="6" name="Oval Callout 5"/>
          <p:cNvSpPr/>
          <p:nvPr/>
        </p:nvSpPr>
        <p:spPr>
          <a:xfrm>
            <a:off x="8024826" y="3357562"/>
            <a:ext cx="2286016" cy="1214446"/>
          </a:xfrm>
          <a:prstGeom prst="wedgeEllipseCallout">
            <a:avLst/>
          </a:prstGeom>
          <a:solidFill>
            <a:schemeClr val="tx2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FF00"/>
                </a:solidFill>
                <a:latin typeface="Comic Sans MS" pitchFamily="66" charset="0"/>
              </a:rPr>
              <a:t>North Korea is a dictatorship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77864" y="5936016"/>
            <a:ext cx="1785950" cy="369332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Joe Biden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10380" y="6000768"/>
            <a:ext cx="1500198" cy="369332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Kim Jong-un</a:t>
            </a:r>
          </a:p>
        </p:txBody>
      </p:sp>
    </p:spTree>
    <p:extLst>
      <p:ext uri="{BB962C8B-B14F-4D97-AF65-F5344CB8AC3E}">
        <p14:creationId xmlns:p14="http://schemas.microsoft.com/office/powerpoint/2010/main" val="342080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http://geology.com/world/world-map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5-Point Star 2"/>
          <p:cNvSpPr/>
          <p:nvPr/>
        </p:nvSpPr>
        <p:spPr>
          <a:xfrm rot="10800000" flipV="1">
            <a:off x="2595538" y="2928934"/>
            <a:ext cx="357190" cy="285752"/>
          </a:xfrm>
          <a:prstGeom prst="star5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5-Point Star 3"/>
          <p:cNvSpPr/>
          <p:nvPr/>
        </p:nvSpPr>
        <p:spPr>
          <a:xfrm rot="10800000" flipV="1">
            <a:off x="9096396" y="2786058"/>
            <a:ext cx="357190" cy="285752"/>
          </a:xfrm>
          <a:prstGeom prst="star5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5-Point Star 4"/>
          <p:cNvSpPr/>
          <p:nvPr/>
        </p:nvSpPr>
        <p:spPr>
          <a:xfrm rot="10800000" flipV="1">
            <a:off x="1809720" y="1857364"/>
            <a:ext cx="357190" cy="285752"/>
          </a:xfrm>
          <a:prstGeom prst="star5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4697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38348" y="857233"/>
            <a:ext cx="7772400" cy="1470025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Comic Sans MS" pitchFamily="66" charset="0"/>
              </a:rPr>
              <a:t>Democracy:</a:t>
            </a:r>
            <a:endParaRPr lang="en-GB" sz="5400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52662" y="2428868"/>
            <a:ext cx="7043742" cy="1752600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rgbClr val="FFFF00"/>
                </a:solidFill>
                <a:latin typeface="Comic Sans MS" pitchFamily="66" charset="0"/>
              </a:rPr>
              <a:t>A form of government where the </a:t>
            </a:r>
            <a:r>
              <a:rPr lang="en-GB" sz="4800" b="1" dirty="0">
                <a:solidFill>
                  <a:srgbClr val="FFFF00"/>
                </a:solidFill>
                <a:latin typeface="Comic Sans MS" pitchFamily="66" charset="0"/>
              </a:rPr>
              <a:t>people</a:t>
            </a:r>
            <a:r>
              <a:rPr lang="en-GB" sz="4800" dirty="0">
                <a:solidFill>
                  <a:srgbClr val="FFFF00"/>
                </a:solidFill>
                <a:latin typeface="Comic Sans MS" pitchFamily="66" charset="0"/>
              </a:rPr>
              <a:t> share in deciding how things are run.</a:t>
            </a:r>
          </a:p>
          <a:p>
            <a:r>
              <a:rPr lang="en-GB" sz="4800" dirty="0">
                <a:solidFill>
                  <a:srgbClr val="FFFF00"/>
                </a:solidFill>
                <a:latin typeface="Comic Sans MS" pitchFamily="66" charset="0"/>
              </a:rPr>
              <a:t>(Ruled by the people)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34676" y="112717"/>
            <a:ext cx="3547013" cy="2265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4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238348" y="1357298"/>
            <a:ext cx="7772400" cy="1143008"/>
          </a:xfrm>
        </p:spPr>
        <p:txBody>
          <a:bodyPr>
            <a:noAutofit/>
          </a:bodyPr>
          <a:lstStyle/>
          <a:p>
            <a:r>
              <a:rPr lang="en-GB" sz="5400" dirty="0">
                <a:solidFill>
                  <a:srgbClr val="FFFF00"/>
                </a:solidFill>
                <a:latin typeface="Comic Sans MS" pitchFamily="66" charset="0"/>
              </a:rPr>
              <a:t>Dictatorship:</a:t>
            </a:r>
            <a:br>
              <a:rPr lang="en-GB" sz="5400" dirty="0">
                <a:solidFill>
                  <a:srgbClr val="FFFF00"/>
                </a:solidFill>
                <a:latin typeface="Comic Sans MS" pitchFamily="66" charset="0"/>
              </a:rPr>
            </a:br>
            <a:endParaRPr lang="en-GB" sz="54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881290" y="2428868"/>
            <a:ext cx="6400800" cy="1752600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rgbClr val="FFFF00"/>
                </a:solidFill>
                <a:latin typeface="Comic Sans MS" pitchFamily="66" charset="0"/>
              </a:rPr>
              <a:t>A form of government where the </a:t>
            </a:r>
            <a:r>
              <a:rPr lang="en-GB" sz="4800" b="1" dirty="0">
                <a:solidFill>
                  <a:srgbClr val="FFFF00"/>
                </a:solidFill>
                <a:latin typeface="Comic Sans MS" pitchFamily="66" charset="0"/>
              </a:rPr>
              <a:t>leader</a:t>
            </a:r>
            <a:r>
              <a:rPr lang="en-GB" sz="4800" dirty="0">
                <a:solidFill>
                  <a:srgbClr val="FFFF00"/>
                </a:solidFill>
                <a:latin typeface="Comic Sans MS" pitchFamily="66" charset="0"/>
              </a:rPr>
              <a:t> has total power.</a:t>
            </a:r>
          </a:p>
        </p:txBody>
      </p:sp>
      <p:sp>
        <p:nvSpPr>
          <p:cNvPr id="5122" name="AutoShape 2" descr="data:image/jpeg;base64,/9j/4AAQSkZJRgABAQAAAQABAAD/2wCEAAkGBhQSEBQUEhQUFBQUFBUUFBQUFBQUFBUVFBQVFBQUFRQXHCYeFxkkGRQUHy8gJCcpLCwsFR4xNTAqNSYrLCkBCQoKDgwOFw8PFykcHBwpLCwsKSkpLCkpLCwsKSwpLCwsKSwsLCwpLCkpLCksLCwsKSwpLCwsLCwsKSkpLCwsLP/AABEIALkBEQMBIgACEQEDEQH/xAAcAAACAwEBAQEAAAAAAAAAAAAAAQIDBAUGBwj/xAA3EAACAQIEAwcCBQMEAwAAAAAAAQIDEQQFEiExQVEGExQiYXGBMpFCobHB8AcV0WKC4fEjUpL/xAAZAQEBAQEBAQAAAAAAAAAAAAAAAQIDBAX/xAAgEQEBAQEAAgICAwAAAAAAAAAAARECITEDEhNBIlFx/9oADAMBAAIRAxEAPwD5iAAacgAAQAAAAAAAXAAQAADAAYgKAAAgAAAAAAAAAKAAAgAQAAAAFAMQAAABAAAAFhgACAAKAAAAABgIBgAAAAIB2AgQwsACAYFCAdgIEA7BYBAMQAAwKEABYAAAsAAMAEAwAQAMgiMYBABLSFihAOwWAQD0hpAQDsGkgVgJWFYoQBJ2V3wRysTi3J24Lp/kiya2VcdFc7+xQs03+nYyd2WRw2zfQrWRpqZn0X3Kv7jL0I+DbW32IeFlfgF8NX9zXS5bDMIv09znSw76EJwabTBkd0DnZdiN9L58DpWIxfBWCw7BYqEA7BYgVgHYLAIB2CxRECQWCogSsFgiIDsOxFRAkAGrXEepEO9XQNcSsrNSC6K9cQ1xAs1INUSvVENUSCy6HdFWqIaolFl0GpFeqIa4gYc0xH4V7v8AY5dlcnicQpTb+xCEg6SNNCi5bJfz0PQZV2MxNW2mm0v/AGl5V92dPsDThGfmSbfC6ufWKWGujh8nyXm5I68cTr28Jlf9L1Gzq1E9uEV+52av9P8ADyWykmunM91g8FG2/D7I1SwcLOzOX27vnXb68T9PlWL/AKd0WreZPk/3PCdpOxdWjeUfPHquPyj7/jMErbHmM2w/HYs+Trm+S8c30/P8XZp9Hc9JCUWk+pr7YdnVCTqwVoyfmXR9V7nLy5rRZ8merm7NeT5JjXZBsLyiuiuaWwbEdh+UglsFkR2DygSshWQvKHlAemIaULyheID0oelEfKO0QJaYhpRG0RWQE9KAjZCAl4dB4ZFwBFPh0HhkXAUU+GQvDF4BVHhh+GLhgZ3hirE0LQl7P9DYKpG6a6poGvKUKdzbDDbqyHl2Fbv6P9D0eVZW5PgZtx19uh2Tw7jNPn/Nj6xgpWgr8TzOQ5BGCUmryXX/AAegq1Wo+W13sr8vU83V+1enjjJrrUnHjN293sjVHTL6Jp/J52jkkJpyxNWc27XUp2j7KC2OTXweGoVLUrxb22lL92Wc8z2b1+nuO4k9vi/I5OcZelF3aXrcsyuvJUL3cndtP0Z57NsFDEN99OWlO/1NItnK/wAnBzjDRnCUNUZJ7bNOz5cD51QwjjKcHs4s+h5lhMFFaaEoxmuFp3kvc8znOE01FPnOKT948/z/ACN/Hk9OHy7Ztcl4YPDGgDs8+s/hheGNLEDWfwweGNIA1n8MLwxpAGs3hQ8KaQBrN4YPCmkAazeFDwxpAgz+GEaRFNOwWZIQQrMLMkAELMdmSACNgsMAEFmM2ZRh9daEduLdnwbjFyS+bW+SXxFk24zZTlrg5a4yjGUm4tppNcdm+J6rLYxVrJG6GQVlhXXqTdRTc++pzntCK4Onf6ZRfTocHA1XGVr3XJ+h5urr3fj+r32Xva1+Rvr5dKUfJLS36X/c87l+KepXZ7XK6qla5znOulryGI7GSk261TEVv9MJ91H28u9vk52H/p9esnSoOik7uTqz/O739rM+sTwKlw2ObmGJjQ3k/ZHbLIzLzf8AVOBpd3T7vjZWv6nnMRkarScJcYvUottRl01JfUlvtw3PSwqSqJSiko82nyObn0XTqwnCUZN8k9va6MTlrZ6ePxP9O4N2VGnTd/rhKakn1SbscztVkUqNJXblotu+NuG59Wy/E060NSdnz9zzHbbDrup8/K/02Nzfbn3Jlj5JcV2TA9DwI3C5JAAhbkrhcgjuFyQAQuO5IRQribJAAri1EgZAhEgGiQCTHcoAC4XAAFcNSAYC1BqAZoy/F91VhUX4JJ+65r7XM2oaZCXPL6pVw8cTQjRckoSm9T/DplaUZN8ro8ti8ujSqOEXdJtp+mppW9LJFHZztFCFqde+hbRkr3SvfS7fhvudTP8AMKM5xdOpCcmnfS7vSrbv7nmvNlfTnc752J4He3oeqy3ENW6Hj8txNmeuy2aaSOcrN9PQ0842+DzdSXisTLU7wp8U+cpcOHp+p2aeDvsvg8z2lr1MFvRg6k3u4L5bk/yO0uszx6QzHsRUmnGOKrqnu1FWjb0c1ZtHmJdncXLTrrTtGWyT3aXod7AZfi8bBTr4mrTi2vJSoqVOKez8qmpSepqP0u97nG7T5HLD4VVo4mtOrwjHw8oLd+TfitSt997GpD8nPq+3dyvHOlOK5S2fpJdSvtVjW4SXo/0NfYHLKlSmp4m2rSm1/n1MfayCjr6KL/4MT3idV84GK4tR6XhMBXC4DALhcBisFxXAdgYXFqAYWFqDUAxWDUGoAsAahEwc51ZcmUzxskUU6sixyvxRW0oY2TNMa0iEaasOMiCTmyOqRNroFwKlWkmEsV6lhVUpJgHiWTWIfUxSi0KLC41SxkkzqZLO9Rt8bfqcSc7o25VJxmuj2JfS8+K9rhq1melyrM0rI8bCptdF9HFv/o82PXr6bh83StuTqV9UnJq7tszxmDxsrdT0GW51DbXt/OgT1WDMaTi24Uru/DSnf9LHDqzrSWmdPSr8kr+197I+if3fD2buv519TmYnOaTTbafQ3LXT8qeW4nucMlwenc+b9tM/vBxT3m7fC4/z1OznXaRNSjD+I+cZnUdSo3yWy/ya458+Xm76Z/FvqWRxD6mOUdyVjs441eIYTxb6lCqsr17gxuVeXUbrvqUwdybCLI131FKu+pVwEp3ILlUfUjKuyJKxRU8WySxTfMrrlMNgrTLEvqQlipFTJOFyCXiZAVd0wKL8NC3EnNq5amVVaFyIsXoKUyEKbXMGnzAh4ll8Kl0UVYLkKMtPHgFXyqpE7X3M80uKZdRrJ7BEZ1EVpRNEqCZXLCoAhBW2CVTQrrjyIRbj7FWIqX+Cj0uCxinG8flc18F6xFtzydKpKLTTa9Ud7L8yhU8tV6G+E/w/7unuc+uL+nafJ/b0GCzaNrGmrjac421Wfps0cfHdl68IqcVrg1eMoeZNdU1xXqcSrUmtmmc/rK667dehVb8lZNdG7GWpGp+OrZejucZ4qfqgnr0OcnaPBN/ilx0xXPq+i91fpOaxbG3G49Rjph/z6s58ZXOf3r1XLVjFfmvg3OccerrX3aFKFytVk1syuOJ33KysUGglSTRbquiirOxFQimi2E7iii+NgipxuOGHtuRq1bEY4u5VSdaz3RYqqKpy24FfdMgunIo0NMaTJOLAhN3HB2RG9nuSlZoCXfgUaEBdG+bsVKqy2m7rcUqD5EROAp1kQjJ8GRlRArk1e5N01JbDjhtimMbPZlVKNBpllNpbshObZBouIvnjei+5XLGS9CvSFhgi6jfNkoIi0ShsUT0ElElF3HYqOnkvaSvhX/4p2i3eVOSUqcvVwe1/VWfqezwHanBYu0cTTjRqv8UvNSk/So/NT/3XX+o+c3DVzM9cTr21z1efT6Pm+HweGh3koR5qCi4SlUkuUJXa09Z8Fy1OyPnWaY+VeeqVlyjFbRhHlGK6e+7e7bbuZamJ+hvlFRf/ANSd/wAyTROOZI131er5UuBCVM0WCUTWMapjCxPSS0jsBAmpjsPSME1UROEtynQEbomCWIV2SpYewRipbl8WQQY0wYWIEiM4PkEok7gZJUmONI0MEFU9yBdYYQ4smqhRSq72aLakdtgKqmI32HDEblUKTuTcrJ3QVTOpqbf2JJFcC5I3EFgsNMdioVhaSVgArdMi4tF4aQqjvCynUv7hKkVumwL7CqLYhGr1RFzvJPgldfcIlToRl9b0x33S1Wdna697fcqw87qz4r9C6VJPiiudJpprkFSsJBrvya9ySQEUiSiNIlYIWkB2CwCE0SEAqZLvd7Cgt/grqUXxJYsTnO/BllKpczxpk3TtwMK0OJVN2Jd6CqXCFruSsKU0iNOd2FTsBLUAE9Ce5FwdwgWMIFYy42XBE5cSjEcUWCMIlsWKAI2HLj7khVOHyOJUADEiAQwQFDsGglS4o68fpQWRxrCnHY31yufAGMqQmjXDl8FVQkFGkNBdEGVFSiPSWMGIK7CsWIigINCsWAQVpbolPYcuXuiNcCEZFi3M8uBbSM1pKViuMiVUS5EBKKY4QsNA+JBLcCYBNf/Z"/>
          <p:cNvSpPr>
            <a:spLocks noChangeAspect="1" noChangeArrowheads="1"/>
          </p:cNvSpPr>
          <p:nvPr/>
        </p:nvSpPr>
        <p:spPr bwMode="auto">
          <a:xfrm>
            <a:off x="1587501" y="-858838"/>
            <a:ext cx="2600325" cy="17621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4" name="Picture 4" descr="http://www.odt.co.nz/files/story/2011/12/north_korea_s_new_leader_kim_jong_un_salutes_durin_4efbe463b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9720" y="4714885"/>
            <a:ext cx="2412684" cy="19192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2591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Debate Line</a:t>
            </a:r>
            <a:endParaRPr lang="en-GB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Cadbury’s is the best chocolate?</a:t>
            </a:r>
          </a:p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Nike is the best sports make?</a:t>
            </a:r>
          </a:p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Democracy is the best way to run a country?</a:t>
            </a:r>
          </a:p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Dictatorships never work?</a:t>
            </a:r>
          </a:p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We don’t need to worry about how other countries treat their people? </a:t>
            </a:r>
          </a:p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We should help countries like Iraq?</a:t>
            </a:r>
          </a:p>
        </p:txBody>
      </p:sp>
    </p:spTree>
    <p:extLst>
      <p:ext uri="{BB962C8B-B14F-4D97-AF65-F5344CB8AC3E}">
        <p14:creationId xmlns:p14="http://schemas.microsoft.com/office/powerpoint/2010/main" val="347165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Democracy or Dictatorship?</a:t>
            </a:r>
            <a:endParaRPr lang="en-GB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4300" dirty="0">
                <a:solidFill>
                  <a:srgbClr val="FFFF00"/>
                </a:solidFill>
                <a:latin typeface="Comic Sans MS" pitchFamily="66" charset="0"/>
              </a:rPr>
              <a:t>Free and fair elections. </a:t>
            </a:r>
          </a:p>
          <a:p>
            <a:r>
              <a:rPr lang="en-GB" sz="4300" dirty="0">
                <a:solidFill>
                  <a:srgbClr val="FFFF00"/>
                </a:solidFill>
                <a:latin typeface="Comic Sans MS" pitchFamily="66" charset="0"/>
              </a:rPr>
              <a:t>Democracy </a:t>
            </a:r>
          </a:p>
          <a:p>
            <a:endParaRPr lang="en-GB" sz="4300" dirty="0"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en-GB" sz="4300" dirty="0">
                <a:solidFill>
                  <a:srgbClr val="FFFF00"/>
                </a:solidFill>
                <a:latin typeface="Comic Sans MS" pitchFamily="66" charset="0"/>
              </a:rPr>
              <a:t>People in charge are beyond the law.</a:t>
            </a:r>
          </a:p>
          <a:p>
            <a:r>
              <a:rPr lang="en-GB" sz="4300" dirty="0">
                <a:solidFill>
                  <a:srgbClr val="FFFF00"/>
                </a:solidFill>
                <a:latin typeface="Comic Sans MS" pitchFamily="66" charset="0"/>
              </a:rPr>
              <a:t>Dictatorship </a:t>
            </a:r>
          </a:p>
          <a:p>
            <a:pPr>
              <a:buNone/>
            </a:pPr>
            <a:endParaRPr lang="en-GB" sz="4300" dirty="0"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en-GB" sz="4300" dirty="0">
                <a:solidFill>
                  <a:srgbClr val="FFFF00"/>
                </a:solidFill>
                <a:latin typeface="Comic Sans MS" pitchFamily="66" charset="0"/>
              </a:rPr>
              <a:t>Ordinary people feel powerless.</a:t>
            </a:r>
          </a:p>
          <a:p>
            <a:r>
              <a:rPr lang="en-GB" sz="4300" dirty="0">
                <a:solidFill>
                  <a:srgbClr val="FFFF00"/>
                </a:solidFill>
                <a:latin typeface="Comic Sans MS" pitchFamily="66" charset="0"/>
              </a:rPr>
              <a:t>Dictatorship </a:t>
            </a:r>
          </a:p>
          <a:p>
            <a:endParaRPr lang="en-GB" sz="3100" dirty="0">
              <a:latin typeface="Comic Sans MS" pitchFamily="66" charset="0"/>
            </a:endParaRPr>
          </a:p>
          <a:p>
            <a:pPr>
              <a:buNone/>
            </a:pPr>
            <a:endParaRPr lang="en-GB" dirty="0" smtClean="0">
              <a:latin typeface="Comic Sans MS" pitchFamily="66" charset="0"/>
            </a:endParaRP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4300" dirty="0">
                <a:solidFill>
                  <a:srgbClr val="FFFF00"/>
                </a:solidFill>
                <a:latin typeface="Comic Sans MS" pitchFamily="66" charset="0"/>
              </a:rPr>
              <a:t>People can change things.</a:t>
            </a:r>
          </a:p>
          <a:p>
            <a:r>
              <a:rPr lang="en-GB" sz="4300" dirty="0">
                <a:solidFill>
                  <a:srgbClr val="FFFF00"/>
                </a:solidFill>
                <a:latin typeface="Comic Sans MS" pitchFamily="66" charset="0"/>
              </a:rPr>
              <a:t>Democracy  </a:t>
            </a:r>
          </a:p>
          <a:p>
            <a:pPr>
              <a:buNone/>
            </a:pPr>
            <a:endParaRPr lang="en-GB" sz="4300" dirty="0"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en-GB" sz="4300" dirty="0">
                <a:solidFill>
                  <a:srgbClr val="FFFF00"/>
                </a:solidFill>
                <a:latin typeface="Comic Sans MS" pitchFamily="66" charset="0"/>
              </a:rPr>
              <a:t>The majority (most people) get their way. </a:t>
            </a:r>
          </a:p>
          <a:p>
            <a:r>
              <a:rPr lang="en-GB" sz="4300" dirty="0">
                <a:solidFill>
                  <a:srgbClr val="FFFF00"/>
                </a:solidFill>
                <a:latin typeface="Comic Sans MS" pitchFamily="66" charset="0"/>
              </a:rPr>
              <a:t>Democracy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2702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FFFF00"/>
                </a:solidFill>
                <a:latin typeface="Comic Sans MS" pitchFamily="66" charset="0"/>
              </a:rPr>
              <a:t>Democracy or Dictatorship?</a:t>
            </a:r>
            <a:endParaRPr lang="en-GB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2700" dirty="0">
                <a:solidFill>
                  <a:srgbClr val="FFFF00"/>
                </a:solidFill>
                <a:latin typeface="Comic Sans MS" pitchFamily="66" charset="0"/>
              </a:rPr>
              <a:t>Only a small group of people get their way. </a:t>
            </a:r>
          </a:p>
          <a:p>
            <a:r>
              <a:rPr lang="en-GB" sz="2700" dirty="0">
                <a:solidFill>
                  <a:srgbClr val="FFFF00"/>
                </a:solidFill>
                <a:latin typeface="Comic Sans MS" pitchFamily="66" charset="0"/>
              </a:rPr>
              <a:t>Dictatorship </a:t>
            </a:r>
          </a:p>
          <a:p>
            <a:endParaRPr lang="en-GB" sz="2700" dirty="0"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en-GB" sz="2700" dirty="0">
                <a:solidFill>
                  <a:srgbClr val="FFFF00"/>
                </a:solidFill>
                <a:latin typeface="Comic Sans MS" pitchFamily="66" charset="0"/>
              </a:rPr>
              <a:t>The leader can declare war on anyone he wants. </a:t>
            </a:r>
          </a:p>
          <a:p>
            <a:r>
              <a:rPr lang="en-GB" sz="2700" dirty="0">
                <a:solidFill>
                  <a:srgbClr val="FFFF00"/>
                </a:solidFill>
                <a:latin typeface="Comic Sans MS" pitchFamily="66" charset="0"/>
              </a:rPr>
              <a:t>Dictatorship </a:t>
            </a: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2700" dirty="0">
                <a:solidFill>
                  <a:srgbClr val="FFFF00"/>
                </a:solidFill>
                <a:latin typeface="Comic Sans MS" pitchFamily="66" charset="0"/>
              </a:rPr>
              <a:t>You get a chance to change the leader. </a:t>
            </a:r>
          </a:p>
          <a:p>
            <a:r>
              <a:rPr lang="en-GB" sz="2700" dirty="0">
                <a:solidFill>
                  <a:srgbClr val="FFFF00"/>
                </a:solidFill>
                <a:latin typeface="Comic Sans MS" pitchFamily="66" charset="0"/>
              </a:rPr>
              <a:t>Democracy </a:t>
            </a:r>
          </a:p>
          <a:p>
            <a:pPr>
              <a:buNone/>
            </a:pPr>
            <a:endParaRPr lang="en-GB" sz="2700" dirty="0"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en-GB" sz="2700" dirty="0">
                <a:solidFill>
                  <a:srgbClr val="FFFF00"/>
                </a:solidFill>
                <a:latin typeface="Comic Sans MS" pitchFamily="66" charset="0"/>
              </a:rPr>
              <a:t>It normally takes violence to change the leader.</a:t>
            </a:r>
          </a:p>
          <a:p>
            <a:r>
              <a:rPr lang="en-GB" sz="2700" dirty="0">
                <a:solidFill>
                  <a:srgbClr val="FFFF00"/>
                </a:solidFill>
                <a:latin typeface="Comic Sans MS" pitchFamily="66" charset="0"/>
              </a:rPr>
              <a:t>Dictatorship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5240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558" y="1355291"/>
            <a:ext cx="10180884" cy="3844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11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422" y="365125"/>
            <a:ext cx="8267700" cy="5905500"/>
          </a:xfrm>
          <a:prstGeom prst="rect">
            <a:avLst/>
          </a:prstGeom>
        </p:spPr>
      </p:pic>
      <p:sp>
        <p:nvSpPr>
          <p:cNvPr id="5" name="Cloud Callout 4"/>
          <p:cNvSpPr/>
          <p:nvPr/>
        </p:nvSpPr>
        <p:spPr>
          <a:xfrm>
            <a:off x="124113" y="448252"/>
            <a:ext cx="3685309" cy="2562802"/>
          </a:xfrm>
          <a:prstGeom prst="cloud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Have you at school participated in a democratic vote? Perhaps electing your new head of houses? </a:t>
            </a:r>
          </a:p>
        </p:txBody>
      </p:sp>
    </p:spTree>
    <p:extLst>
      <p:ext uri="{BB962C8B-B14F-4D97-AF65-F5344CB8AC3E}">
        <p14:creationId xmlns:p14="http://schemas.microsoft.com/office/powerpoint/2010/main" val="119398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6753" y="248948"/>
            <a:ext cx="8828665" cy="647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29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951345" y="572653"/>
            <a:ext cx="4156364" cy="2863273"/>
          </a:xfrm>
          <a:prstGeom prst="cloud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How did a democratic state like Germany end up being ruled by a tyrannical man like Hitler?</a:t>
            </a:r>
          </a:p>
        </p:txBody>
      </p:sp>
      <p:sp>
        <p:nvSpPr>
          <p:cNvPr id="5" name="Oval Callout 4"/>
          <p:cNvSpPr/>
          <p:nvPr/>
        </p:nvSpPr>
        <p:spPr>
          <a:xfrm>
            <a:off x="8839201" y="3648363"/>
            <a:ext cx="2983345" cy="2299855"/>
          </a:xfrm>
          <a:prstGeom prst="wedgeEllipse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Many German people hated that the democratic government surrendered in WW1</a:t>
            </a:r>
          </a:p>
        </p:txBody>
      </p:sp>
      <p:sp>
        <p:nvSpPr>
          <p:cNvPr id="6" name="Oval Callout 5"/>
          <p:cNvSpPr/>
          <p:nvPr/>
        </p:nvSpPr>
        <p:spPr>
          <a:xfrm>
            <a:off x="5407892" y="3648362"/>
            <a:ext cx="2983345" cy="2299855"/>
          </a:xfrm>
          <a:prstGeom prst="wedgeEllipseCallout">
            <a:avLst>
              <a:gd name="adj1" fmla="val 45730"/>
              <a:gd name="adj2" fmla="val 55271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Germany was almost bankrupt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7347528" y="1348507"/>
            <a:ext cx="2983345" cy="2299855"/>
          </a:xfrm>
          <a:prstGeom prst="wedgeEllipseCallout">
            <a:avLst>
              <a:gd name="adj1" fmla="val -7830"/>
              <a:gd name="adj2" fmla="val 71335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The majority of the people living in Germany were starving</a:t>
            </a:r>
          </a:p>
        </p:txBody>
      </p:sp>
    </p:spTree>
    <p:extLst>
      <p:ext uri="{BB962C8B-B14F-4D97-AF65-F5344CB8AC3E}">
        <p14:creationId xmlns:p14="http://schemas.microsoft.com/office/powerpoint/2010/main" val="384722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655" y="1366548"/>
            <a:ext cx="3971925" cy="53625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4755" y="1314160"/>
            <a:ext cx="3895725" cy="54673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90617" y="332509"/>
            <a:ext cx="8146474" cy="98165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These are primary sources that came from people that actually lived in Germany during Hitler’s rise to power</a:t>
            </a:r>
          </a:p>
        </p:txBody>
      </p:sp>
    </p:spTree>
    <p:extLst>
      <p:ext uri="{BB962C8B-B14F-4D97-AF65-F5344CB8AC3E}">
        <p14:creationId xmlns:p14="http://schemas.microsoft.com/office/powerpoint/2010/main" val="354872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Callout 3"/>
          <p:cNvSpPr/>
          <p:nvPr/>
        </p:nvSpPr>
        <p:spPr>
          <a:xfrm>
            <a:off x="5403272" y="1717965"/>
            <a:ext cx="5495637" cy="3325091"/>
          </a:xfrm>
          <a:prstGeom prst="wedgeEllipse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In 1933 Hitler and the Nazi party gained a majority in the Reichstag. People liked the promises and polices the Nazi party made and voted for them democratically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411D1B-FC3B-4C4E-BFA1-55669AE676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232"/>
          <a:stretch/>
        </p:blipFill>
        <p:spPr>
          <a:xfrm rot="21438464">
            <a:off x="643627" y="1080031"/>
            <a:ext cx="3736380" cy="48478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987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775" y="280266"/>
            <a:ext cx="4645025" cy="21005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2263" y="280266"/>
            <a:ext cx="3934672" cy="42418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775" y="3813785"/>
            <a:ext cx="4228235" cy="2735519"/>
          </a:xfrm>
          <a:prstGeom prst="rect">
            <a:avLst/>
          </a:prstGeom>
        </p:spPr>
      </p:pic>
      <p:sp>
        <p:nvSpPr>
          <p:cNvPr id="4" name="Cloud Callout 3"/>
          <p:cNvSpPr/>
          <p:nvPr/>
        </p:nvSpPr>
        <p:spPr>
          <a:xfrm>
            <a:off x="3953164" y="2032000"/>
            <a:ext cx="4313382" cy="2623127"/>
          </a:xfrm>
          <a:prstGeom prst="cloud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What happened next?</a:t>
            </a:r>
          </a:p>
        </p:txBody>
      </p:sp>
    </p:spTree>
    <p:extLst>
      <p:ext uri="{BB962C8B-B14F-4D97-AF65-F5344CB8AC3E}">
        <p14:creationId xmlns:p14="http://schemas.microsoft.com/office/powerpoint/2010/main" val="353377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Your Task:</a:t>
            </a:r>
            <a:endParaRPr lang="en-GB" b="1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838200" y="1440904"/>
            <a:ext cx="10515600" cy="4351338"/>
          </a:xfrm>
        </p:spPr>
        <p:txBody>
          <a:bodyPr/>
          <a:lstStyle/>
          <a:p>
            <a:r>
              <a:rPr lang="en-GB" dirty="0"/>
              <a:t>Create a comparison of similarities and differences between democracy and </a:t>
            </a:r>
            <a:r>
              <a:rPr lang="en-GB" dirty="0" smtClean="0"/>
              <a:t>dictatorship</a:t>
            </a:r>
          </a:p>
          <a:p>
            <a:r>
              <a:rPr lang="en-GB" dirty="0" smtClean="0"/>
              <a:t>Which is the best way to rule a country and why do you think this?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723708" y="2874972"/>
            <a:ext cx="82827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D</a:t>
            </a:r>
            <a:r>
              <a:rPr lang="en-US" sz="5400" b="1" dirty="0" smtClean="0">
                <a:ln/>
                <a:solidFill>
                  <a:schemeClr val="accent4"/>
                </a:solidFill>
              </a:rPr>
              <a:t>emocracy and Dictatorship</a:t>
            </a:r>
            <a:endParaRPr lang="en-US" sz="5400" b="1" cap="none" spc="0" dirty="0" smtClean="0">
              <a:ln/>
              <a:solidFill>
                <a:schemeClr val="accent4"/>
              </a:solidFill>
              <a:effectLst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856509" y="3731491"/>
            <a:ext cx="8063346" cy="1847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856509" y="4327236"/>
            <a:ext cx="8063346" cy="1847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2724623" y="3616573"/>
            <a:ext cx="632711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Similarities       Differences</a:t>
            </a:r>
            <a:endParaRPr lang="en-US" sz="4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5865098" y="3749964"/>
            <a:ext cx="0" cy="242699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168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376</Words>
  <Application>Microsoft Office PowerPoint</Application>
  <PresentationFormat>Widescreen</PresentationFormat>
  <Paragraphs>77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Office Theme</vt:lpstr>
      <vt:lpstr>Tuesday 2nd February 2021 LO: to compare democracy and dictatorship (tyranny).</vt:lpstr>
      <vt:lpstr>Success criteria</vt:lpstr>
      <vt:lpstr>Term 3</vt:lpstr>
      <vt:lpstr>PowerPoint Presentation</vt:lpstr>
      <vt:lpstr>PowerPoint Presentation</vt:lpstr>
      <vt:lpstr>Answer:</vt:lpstr>
      <vt:lpstr> LO: compare democracy and dictatorship (tyranny).</vt:lpstr>
      <vt:lpstr>PowerPoint Presentation</vt:lpstr>
      <vt:lpstr>Democracy:</vt:lpstr>
      <vt:lpstr>Dictatorship: </vt:lpstr>
      <vt:lpstr>Debate Line</vt:lpstr>
      <vt:lpstr>Democracy or Dictatorship?</vt:lpstr>
      <vt:lpstr>Democracy or Dictatorship?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Task: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Know how democracy is different from tyranny</dc:title>
  <dc:creator>Matt Skinner</dc:creator>
  <cp:lastModifiedBy>Nicholas Hubbard</cp:lastModifiedBy>
  <cp:revision>26</cp:revision>
  <dcterms:created xsi:type="dcterms:W3CDTF">2021-01-27T10:25:54Z</dcterms:created>
  <dcterms:modified xsi:type="dcterms:W3CDTF">2021-02-01T16:02:35Z</dcterms:modified>
</cp:coreProperties>
</file>