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69" r:id="rId2"/>
    <p:sldId id="536" r:id="rId3"/>
    <p:sldId id="924" r:id="rId4"/>
    <p:sldId id="1017" r:id="rId5"/>
    <p:sldId id="966" r:id="rId6"/>
    <p:sldId id="1018" r:id="rId7"/>
    <p:sldId id="1019" r:id="rId8"/>
    <p:sldId id="1020" r:id="rId9"/>
    <p:sldId id="1021" r:id="rId10"/>
    <p:sldId id="1022" r:id="rId11"/>
    <p:sldId id="1023" r:id="rId12"/>
    <p:sldId id="1024" r:id="rId13"/>
    <p:sldId id="1025" r:id="rId14"/>
    <p:sldId id="1026" r:id="rId15"/>
    <p:sldId id="1027" r:id="rId16"/>
    <p:sldId id="1028" r:id="rId17"/>
    <p:sldId id="1030" r:id="rId18"/>
    <p:sldId id="1031" r:id="rId19"/>
    <p:sldId id="1033" r:id="rId20"/>
    <p:sldId id="1034" r:id="rId21"/>
    <p:sldId id="1035" r:id="rId22"/>
    <p:sldId id="1036" r:id="rId23"/>
    <p:sldId id="1002" r:id="rId24"/>
    <p:sldId id="1029" r:id="rId25"/>
    <p:sldId id="46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FADF47"/>
    <a:srgbClr val="13BD8A"/>
    <a:srgbClr val="388CDA"/>
    <a:srgbClr val="000000"/>
    <a:srgbClr val="EE7C3E"/>
    <a:srgbClr val="C73A43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26" autoAdjust="0"/>
    <p:restoredTop sz="94660"/>
  </p:normalViewPr>
  <p:slideViewPr>
    <p:cSldViewPr snapToGrid="0">
      <p:cViewPr varScale="1">
        <p:scale>
          <a:sx n="90" d="100"/>
          <a:sy n="90" d="100"/>
        </p:scale>
        <p:origin x="11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14_02_19_wr_ppt_year6_measurement_convertingunits_sp4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 Measurement: Converting units  Lesson 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303635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convert between miles and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kilometres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500609954"/>
              </p:ext>
            </p:extLst>
          </p:nvPr>
        </p:nvGraphicFramePr>
        <p:xfrm>
          <a:off x="6815667" y="1366896"/>
          <a:ext cx="2006600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use the fact that 8km is approximately 5 miles to convert between the two units of measurement.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converting between miles and </a:t>
                      </a:r>
                      <a:r>
                        <a:rPr lang="en-US" sz="1200" b="0" dirty="0" err="1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kilometres</a:t>
                      </a: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 when solving more complex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14/02/2019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 Measurement: Converting units  Lesson 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14/02/2019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98" y="5537782"/>
            <a:ext cx="7420952" cy="100785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Measurement: Converting Units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Lesson 4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Ready-to-go Lesson Slides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Spr4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769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incorrect?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BDF8D8F0-034B-4E98-9A0E-7D5C51B06646}"/>
              </a:ext>
            </a:extLst>
          </p:cNvPr>
          <p:cNvSpPr/>
          <p:nvPr/>
        </p:nvSpPr>
        <p:spPr>
          <a:xfrm>
            <a:off x="1541636" y="2453556"/>
            <a:ext cx="3753852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blackbird = 0.29 m</a:t>
            </a:r>
          </a:p>
        </p:txBody>
      </p:sp>
      <p:sp>
        <p:nvSpPr>
          <p:cNvPr id="43" name="Flowchart: Alternate Process 42">
            <a:extLst>
              <a:ext uri="{FF2B5EF4-FFF2-40B4-BE49-F238E27FC236}">
                <a16:creationId xmlns:a16="http://schemas.microsoft.com/office/drawing/2014/main" id="{E091ADF2-07BA-422C-9C3E-54EDFACC79DA}"/>
              </a:ext>
            </a:extLst>
          </p:cNvPr>
          <p:cNvSpPr/>
          <p:nvPr/>
        </p:nvSpPr>
        <p:spPr>
          <a:xfrm>
            <a:off x="1541636" y="3150641"/>
            <a:ext cx="3753852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seagull = 410 mm</a:t>
            </a:r>
          </a:p>
        </p:txBody>
      </p:sp>
      <p:sp>
        <p:nvSpPr>
          <p:cNvPr id="44" name="Flowchart: Alternate Process 43">
            <a:extLst>
              <a:ext uri="{FF2B5EF4-FFF2-40B4-BE49-F238E27FC236}">
                <a16:creationId xmlns:a16="http://schemas.microsoft.com/office/drawing/2014/main" id="{802B0A80-BBB4-45C3-8AF6-AC0BF32BE9E0}"/>
              </a:ext>
            </a:extLst>
          </p:cNvPr>
          <p:cNvSpPr/>
          <p:nvPr/>
        </p:nvSpPr>
        <p:spPr>
          <a:xfrm>
            <a:off x="1541636" y="3847726"/>
            <a:ext cx="3753852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robin = 28 cm</a:t>
            </a:r>
          </a:p>
        </p:txBody>
      </p:sp>
      <p:sp>
        <p:nvSpPr>
          <p:cNvPr id="45" name="Flowchart: Alternate Process 44">
            <a:extLst>
              <a:ext uri="{FF2B5EF4-FFF2-40B4-BE49-F238E27FC236}">
                <a16:creationId xmlns:a16="http://schemas.microsoft.com/office/drawing/2014/main" id="{D5717B52-EF47-422C-B2A4-D80901BA9DB1}"/>
              </a:ext>
            </a:extLst>
          </p:cNvPr>
          <p:cNvSpPr/>
          <p:nvPr/>
        </p:nvSpPr>
        <p:spPr>
          <a:xfrm>
            <a:off x="1541636" y="4544811"/>
            <a:ext cx="3753852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crow = 0.063 m</a:t>
            </a:r>
          </a:p>
        </p:txBody>
      </p:sp>
      <p:sp>
        <p:nvSpPr>
          <p:cNvPr id="46" name="Flowchart: Alternate Process 45">
            <a:extLst>
              <a:ext uri="{FF2B5EF4-FFF2-40B4-BE49-F238E27FC236}">
                <a16:creationId xmlns:a16="http://schemas.microsoft.com/office/drawing/2014/main" id="{01A61291-7650-4433-8E5E-E1535C2B5915}"/>
              </a:ext>
            </a:extLst>
          </p:cNvPr>
          <p:cNvSpPr/>
          <p:nvPr/>
        </p:nvSpPr>
        <p:spPr>
          <a:xfrm>
            <a:off x="1285759" y="5241896"/>
            <a:ext cx="4265606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woodpecker = 0.00038 km</a:t>
            </a:r>
          </a:p>
        </p:txBody>
      </p:sp>
    </p:spTree>
    <p:extLst>
      <p:ext uri="{BB962C8B-B14F-4D97-AF65-F5344CB8AC3E}">
        <p14:creationId xmlns:p14="http://schemas.microsoft.com/office/powerpoint/2010/main" val="1190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incorrect?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BDF8D8F0-034B-4E98-9A0E-7D5C51B06646}"/>
              </a:ext>
            </a:extLst>
          </p:cNvPr>
          <p:cNvSpPr/>
          <p:nvPr/>
        </p:nvSpPr>
        <p:spPr>
          <a:xfrm>
            <a:off x="1541636" y="2453556"/>
            <a:ext cx="3753852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blackbird = 0.29 m</a:t>
            </a:r>
          </a:p>
        </p:txBody>
      </p:sp>
      <p:sp>
        <p:nvSpPr>
          <p:cNvPr id="43" name="Flowchart: Alternate Process 42">
            <a:extLst>
              <a:ext uri="{FF2B5EF4-FFF2-40B4-BE49-F238E27FC236}">
                <a16:creationId xmlns:a16="http://schemas.microsoft.com/office/drawing/2014/main" id="{E091ADF2-07BA-422C-9C3E-54EDFACC79DA}"/>
              </a:ext>
            </a:extLst>
          </p:cNvPr>
          <p:cNvSpPr/>
          <p:nvPr/>
        </p:nvSpPr>
        <p:spPr>
          <a:xfrm>
            <a:off x="1541636" y="3150641"/>
            <a:ext cx="3753852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seagull = 410 mm</a:t>
            </a:r>
          </a:p>
        </p:txBody>
      </p:sp>
      <p:sp>
        <p:nvSpPr>
          <p:cNvPr id="44" name="Flowchart: Alternate Process 43">
            <a:extLst>
              <a:ext uri="{FF2B5EF4-FFF2-40B4-BE49-F238E27FC236}">
                <a16:creationId xmlns:a16="http://schemas.microsoft.com/office/drawing/2014/main" id="{802B0A80-BBB4-45C3-8AF6-AC0BF32BE9E0}"/>
              </a:ext>
            </a:extLst>
          </p:cNvPr>
          <p:cNvSpPr/>
          <p:nvPr/>
        </p:nvSpPr>
        <p:spPr>
          <a:xfrm>
            <a:off x="1541636" y="3847726"/>
            <a:ext cx="3753852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robin = 28 cm</a:t>
            </a:r>
          </a:p>
        </p:txBody>
      </p:sp>
      <p:sp>
        <p:nvSpPr>
          <p:cNvPr id="45" name="Flowchart: Alternate Process 44">
            <a:extLst>
              <a:ext uri="{FF2B5EF4-FFF2-40B4-BE49-F238E27FC236}">
                <a16:creationId xmlns:a16="http://schemas.microsoft.com/office/drawing/2014/main" id="{D5717B52-EF47-422C-B2A4-D80901BA9DB1}"/>
              </a:ext>
            </a:extLst>
          </p:cNvPr>
          <p:cNvSpPr/>
          <p:nvPr/>
        </p:nvSpPr>
        <p:spPr>
          <a:xfrm>
            <a:off x="1541636" y="4544811"/>
            <a:ext cx="3753852" cy="556717"/>
          </a:xfrm>
          <a:prstGeom prst="flowChartAlternateProcess">
            <a:avLst/>
          </a:prstGeom>
          <a:solidFill>
            <a:srgbClr val="DA2E41"/>
          </a:solidFill>
          <a:ln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crow = 0.063 m</a:t>
            </a:r>
          </a:p>
        </p:txBody>
      </p:sp>
      <p:sp>
        <p:nvSpPr>
          <p:cNvPr id="46" name="Flowchart: Alternate Process 45">
            <a:extLst>
              <a:ext uri="{FF2B5EF4-FFF2-40B4-BE49-F238E27FC236}">
                <a16:creationId xmlns:a16="http://schemas.microsoft.com/office/drawing/2014/main" id="{01A61291-7650-4433-8E5E-E1535C2B5915}"/>
              </a:ext>
            </a:extLst>
          </p:cNvPr>
          <p:cNvSpPr/>
          <p:nvPr/>
        </p:nvSpPr>
        <p:spPr>
          <a:xfrm>
            <a:off x="1285759" y="5241896"/>
            <a:ext cx="4265606" cy="5567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a woodpecker = 0.00038 km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B6863C9-4C76-4F50-9E97-E7E0DC03A93C}"/>
              </a:ext>
            </a:extLst>
          </p:cNvPr>
          <p:cNvSpPr/>
          <p:nvPr/>
        </p:nvSpPr>
        <p:spPr>
          <a:xfrm>
            <a:off x="372979" y="5798613"/>
            <a:ext cx="83980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length of a crow is incorrect. Each of the measurements have been converted into centimetres above to help show why.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AA04C9-ECA2-4FF9-92D2-393484470C9A}"/>
              </a:ext>
            </a:extLst>
          </p:cNvPr>
          <p:cNvSpPr/>
          <p:nvPr/>
        </p:nvSpPr>
        <p:spPr>
          <a:xfrm>
            <a:off x="5491825" y="2555904"/>
            <a:ext cx="2328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29cm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212DA4-7F68-49DD-B8BD-DEC92A7221DF}"/>
              </a:ext>
            </a:extLst>
          </p:cNvPr>
          <p:cNvSpPr/>
          <p:nvPr/>
        </p:nvSpPr>
        <p:spPr>
          <a:xfrm>
            <a:off x="5491824" y="3251210"/>
            <a:ext cx="2328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41cm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D1556A-53A9-41CD-944A-F244C0CCDD73}"/>
              </a:ext>
            </a:extLst>
          </p:cNvPr>
          <p:cNvSpPr/>
          <p:nvPr/>
        </p:nvSpPr>
        <p:spPr>
          <a:xfrm>
            <a:off x="5491824" y="3992592"/>
            <a:ext cx="2328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28cm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473BF9B-2A58-40D5-B839-A2DDFD4EEA44}"/>
              </a:ext>
            </a:extLst>
          </p:cNvPr>
          <p:cNvSpPr/>
          <p:nvPr/>
        </p:nvSpPr>
        <p:spPr>
          <a:xfrm>
            <a:off x="5491824" y="4638504"/>
            <a:ext cx="2328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6.3cm (too small!)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A0A065B-7E13-4918-B48A-E0DE6CAB4F7F}"/>
              </a:ext>
            </a:extLst>
          </p:cNvPr>
          <p:cNvSpPr/>
          <p:nvPr/>
        </p:nvSpPr>
        <p:spPr>
          <a:xfrm>
            <a:off x="5551365" y="5379887"/>
            <a:ext cx="2328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38 cm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236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know about the units of measurement on these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signs?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Image result for sign post miles">
            <a:extLst>
              <a:ext uri="{FF2B5EF4-FFF2-40B4-BE49-F238E27FC236}">
                <a16:creationId xmlns:a16="http://schemas.microsoft.com/office/drawing/2014/main" id="{6E02D3ED-E1C8-4BD0-9916-80C5C88D0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22" y="2549071"/>
            <a:ext cx="2108080" cy="280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ign post km">
            <a:extLst>
              <a:ext uri="{FF2B5EF4-FFF2-40B4-BE49-F238E27FC236}">
                <a16:creationId xmlns:a16="http://schemas.microsoft.com/office/drawing/2014/main" id="{5259AB18-7DC8-4123-8C6E-81609634C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195" y="2762693"/>
            <a:ext cx="3549278" cy="226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746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know about the units of measurement on these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signs?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Miles are an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imperial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unit of measurement and kilometres are a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metric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unit.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UK, signposts are labelled using miles. In many other countries, kilometres are used instead.</a:t>
            </a:r>
          </a:p>
        </p:txBody>
      </p:sp>
      <p:pic>
        <p:nvPicPr>
          <p:cNvPr id="1028" name="Picture 4" descr="Image result for sign post miles">
            <a:extLst>
              <a:ext uri="{FF2B5EF4-FFF2-40B4-BE49-F238E27FC236}">
                <a16:creationId xmlns:a16="http://schemas.microsoft.com/office/drawing/2014/main" id="{6E02D3ED-E1C8-4BD0-9916-80C5C88D0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22" y="2549071"/>
            <a:ext cx="2108080" cy="280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ign post km">
            <a:extLst>
              <a:ext uri="{FF2B5EF4-FFF2-40B4-BE49-F238E27FC236}">
                <a16:creationId xmlns:a16="http://schemas.microsoft.com/office/drawing/2014/main" id="{5259AB18-7DC8-4123-8C6E-81609634C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195" y="2762693"/>
            <a:ext cx="3549278" cy="226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851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2967335"/>
            <a:ext cx="8756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miles are about the same as 16 km?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3D82C078-AB3E-4180-A081-E818ED95CCBE}"/>
              </a:ext>
            </a:extLst>
          </p:cNvPr>
          <p:cNvSpPr/>
          <p:nvPr/>
        </p:nvSpPr>
        <p:spPr>
          <a:xfrm>
            <a:off x="2277978" y="197317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</p:spTree>
    <p:extLst>
      <p:ext uri="{BB962C8B-B14F-4D97-AF65-F5344CB8AC3E}">
        <p14:creationId xmlns:p14="http://schemas.microsoft.com/office/powerpoint/2010/main" val="1455800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2967335"/>
            <a:ext cx="875600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miles are about the same as 16 km?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     8 km	  ≈  5 miles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16 km ≈  10 miles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3D82C078-AB3E-4180-A081-E818ED95CCBE}"/>
              </a:ext>
            </a:extLst>
          </p:cNvPr>
          <p:cNvSpPr/>
          <p:nvPr/>
        </p:nvSpPr>
        <p:spPr>
          <a:xfrm>
            <a:off x="2277978" y="197317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9C762AC-DB8E-47FF-A420-568D72981D41}"/>
              </a:ext>
            </a:extLst>
          </p:cNvPr>
          <p:cNvCxnSpPr/>
          <p:nvPr/>
        </p:nvCxnSpPr>
        <p:spPr>
          <a:xfrm>
            <a:off x="3144253" y="4321552"/>
            <a:ext cx="0" cy="507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3D6B4D2-8EC0-4DFB-95FB-57F1CB1C8132}"/>
              </a:ext>
            </a:extLst>
          </p:cNvPr>
          <p:cNvCxnSpPr/>
          <p:nvPr/>
        </p:nvCxnSpPr>
        <p:spPr>
          <a:xfrm>
            <a:off x="4580021" y="4321552"/>
            <a:ext cx="0" cy="507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20B40F31-CFFD-4B5C-91CC-A4EB8F302C06}"/>
              </a:ext>
            </a:extLst>
          </p:cNvPr>
          <p:cNvSpPr/>
          <p:nvPr/>
        </p:nvSpPr>
        <p:spPr>
          <a:xfrm>
            <a:off x="3994484" y="5069305"/>
            <a:ext cx="1540041" cy="507122"/>
          </a:xfrm>
          <a:prstGeom prst="flowChartAlternateProcess">
            <a:avLst/>
          </a:prstGeom>
          <a:noFill/>
          <a:ln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29F166-D4DD-4D6A-A5CE-3E2236BC767D}"/>
              </a:ext>
            </a:extLst>
          </p:cNvPr>
          <p:cNvSpPr/>
          <p:nvPr/>
        </p:nvSpPr>
        <p:spPr>
          <a:xfrm>
            <a:off x="2638986" y="4353273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DBAECE-04B2-4789-BA17-832C46EE3EE3}"/>
              </a:ext>
            </a:extLst>
          </p:cNvPr>
          <p:cNvSpPr/>
          <p:nvPr/>
        </p:nvSpPr>
        <p:spPr>
          <a:xfrm>
            <a:off x="4580020" y="4334300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2</a:t>
            </a:r>
          </a:p>
        </p:txBody>
      </p:sp>
    </p:spTree>
    <p:extLst>
      <p:ext uri="{BB962C8B-B14F-4D97-AF65-F5344CB8AC3E}">
        <p14:creationId xmlns:p14="http://schemas.microsoft.com/office/powerpoint/2010/main" val="609786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2967335"/>
            <a:ext cx="875600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kilometres are about the same as 25 miles?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3D82C078-AB3E-4180-A081-E818ED95CCBE}"/>
              </a:ext>
            </a:extLst>
          </p:cNvPr>
          <p:cNvSpPr/>
          <p:nvPr/>
        </p:nvSpPr>
        <p:spPr>
          <a:xfrm>
            <a:off x="2277978" y="197317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</p:spTree>
    <p:extLst>
      <p:ext uri="{BB962C8B-B14F-4D97-AF65-F5344CB8AC3E}">
        <p14:creationId xmlns:p14="http://schemas.microsoft.com/office/powerpoint/2010/main" val="2920190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2967335"/>
            <a:ext cx="875600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kilometres are about the same as 25 miles?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     5 miles  ≈  8 km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25 miles ≈  40 km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3D82C078-AB3E-4180-A081-E818ED95CCBE}"/>
              </a:ext>
            </a:extLst>
          </p:cNvPr>
          <p:cNvSpPr/>
          <p:nvPr/>
        </p:nvSpPr>
        <p:spPr>
          <a:xfrm>
            <a:off x="2277978" y="197317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9C762AC-DB8E-47FF-A420-568D72981D41}"/>
              </a:ext>
            </a:extLst>
          </p:cNvPr>
          <p:cNvCxnSpPr/>
          <p:nvPr/>
        </p:nvCxnSpPr>
        <p:spPr>
          <a:xfrm>
            <a:off x="3144253" y="4321552"/>
            <a:ext cx="0" cy="507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3D6B4D2-8EC0-4DFB-95FB-57F1CB1C8132}"/>
              </a:ext>
            </a:extLst>
          </p:cNvPr>
          <p:cNvCxnSpPr/>
          <p:nvPr/>
        </p:nvCxnSpPr>
        <p:spPr>
          <a:xfrm>
            <a:off x="4580021" y="4321552"/>
            <a:ext cx="0" cy="507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20B40F31-CFFD-4B5C-91CC-A4EB8F302C06}"/>
              </a:ext>
            </a:extLst>
          </p:cNvPr>
          <p:cNvSpPr/>
          <p:nvPr/>
        </p:nvSpPr>
        <p:spPr>
          <a:xfrm>
            <a:off x="4379435" y="5064094"/>
            <a:ext cx="1139049" cy="507122"/>
          </a:xfrm>
          <a:prstGeom prst="flowChartAlternateProcess">
            <a:avLst/>
          </a:prstGeom>
          <a:noFill/>
          <a:ln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29F166-D4DD-4D6A-A5CE-3E2236BC767D}"/>
              </a:ext>
            </a:extLst>
          </p:cNvPr>
          <p:cNvSpPr/>
          <p:nvPr/>
        </p:nvSpPr>
        <p:spPr>
          <a:xfrm>
            <a:off x="2638986" y="4353273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DBAECE-04B2-4789-BA17-832C46EE3EE3}"/>
              </a:ext>
            </a:extLst>
          </p:cNvPr>
          <p:cNvSpPr/>
          <p:nvPr/>
        </p:nvSpPr>
        <p:spPr>
          <a:xfrm>
            <a:off x="4580020" y="4334300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5</a:t>
            </a:r>
          </a:p>
        </p:txBody>
      </p:sp>
    </p:spTree>
    <p:extLst>
      <p:ext uri="{BB962C8B-B14F-4D97-AF65-F5344CB8AC3E}">
        <p14:creationId xmlns:p14="http://schemas.microsoft.com/office/powerpoint/2010/main" val="38097405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2967335"/>
            <a:ext cx="8756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this fact to complete the conversion table.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3D82C078-AB3E-4180-A081-E818ED95CCBE}"/>
              </a:ext>
            </a:extLst>
          </p:cNvPr>
          <p:cNvSpPr/>
          <p:nvPr/>
        </p:nvSpPr>
        <p:spPr>
          <a:xfrm>
            <a:off x="2277978" y="197317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88DD955-F0BC-4302-BF00-58825D81B0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311950"/>
              </p:ext>
            </p:extLst>
          </p:nvPr>
        </p:nvGraphicFramePr>
        <p:xfrm>
          <a:off x="617620" y="3597021"/>
          <a:ext cx="6096000" cy="1854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23023490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357377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kilometres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0850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miles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7611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km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853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 miles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011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km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90133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4467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2967335"/>
            <a:ext cx="8756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this fact to complete the conversion table.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3D82C078-AB3E-4180-A081-E818ED95CCBE}"/>
              </a:ext>
            </a:extLst>
          </p:cNvPr>
          <p:cNvSpPr/>
          <p:nvPr/>
        </p:nvSpPr>
        <p:spPr>
          <a:xfrm>
            <a:off x="2277978" y="197317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88DD955-F0BC-4302-BF00-58825D81B0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826969"/>
              </p:ext>
            </p:extLst>
          </p:nvPr>
        </p:nvGraphicFramePr>
        <p:xfrm>
          <a:off x="617620" y="3597021"/>
          <a:ext cx="6096000" cy="1854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23023490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357377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kilometres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0850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miles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 km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7611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miles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 km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853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 miles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 km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0119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u="none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miles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km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90133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1332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1940640"/>
            <a:ext cx="8756009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sentences to work out how many kilometres are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about the same as 1 mile.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5 miles are about the same as ___ km.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If we double these values, we can see that __ miles are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about the same as ___ km.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If we divide both values by 10, we can see that 1 mile is about the same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 ___ km.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3D0C7D9-A5A1-4506-B170-D3DA17545B12}"/>
              </a:ext>
            </a:extLst>
          </p:cNvPr>
          <p:cNvSpPr/>
          <p:nvPr/>
        </p:nvSpPr>
        <p:spPr>
          <a:xfrm>
            <a:off x="2550694" y="5053264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1 mile ≈ ___ km</a:t>
            </a:r>
          </a:p>
        </p:txBody>
      </p:sp>
    </p:spTree>
    <p:extLst>
      <p:ext uri="{BB962C8B-B14F-4D97-AF65-F5344CB8AC3E}">
        <p14:creationId xmlns:p14="http://schemas.microsoft.com/office/powerpoint/2010/main" val="3937484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1940640"/>
            <a:ext cx="8756009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sentences to work out how many kilometres are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about the same as 1 mile.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5 miles are about the same as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km.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If we double these values, we can see that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miles are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about the same as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km.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If we divide both values by 10, we can see that 1 mile is about the same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1.6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km.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3D0C7D9-A5A1-4506-B170-D3DA17545B12}"/>
              </a:ext>
            </a:extLst>
          </p:cNvPr>
          <p:cNvSpPr/>
          <p:nvPr/>
        </p:nvSpPr>
        <p:spPr>
          <a:xfrm>
            <a:off x="2550694" y="5053264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1 mile ≈ </a:t>
            </a:r>
            <a:r>
              <a:rPr lang="en-GB" sz="2400" b="1" u="sng" dirty="0">
                <a:solidFill>
                  <a:srgbClr val="FADF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1.6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km</a:t>
            </a:r>
          </a:p>
        </p:txBody>
      </p:sp>
    </p:spTree>
    <p:extLst>
      <p:ext uri="{BB962C8B-B14F-4D97-AF65-F5344CB8AC3E}">
        <p14:creationId xmlns:p14="http://schemas.microsoft.com/office/powerpoint/2010/main" val="2501911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1940640"/>
            <a:ext cx="8756009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this fact to help solve these problems: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Mo’s family have gone to France for a holiday.  A sign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	says that the nearest town is 16km away. About how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	many miles away is the town?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 startAt="2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 car is travelling at 20 miles per hour. The speedometer also shows the speed in km per hour.  About how fast is the car travelling in km/h?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3D0C7D9-A5A1-4506-B170-D3DA17545B12}"/>
              </a:ext>
            </a:extLst>
          </p:cNvPr>
          <p:cNvSpPr/>
          <p:nvPr/>
        </p:nvSpPr>
        <p:spPr>
          <a:xfrm>
            <a:off x="2422357" y="1808586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1 mile ≈ </a:t>
            </a:r>
            <a:r>
              <a:rPr lang="en-GB" sz="2400" b="1" u="sng" dirty="0">
                <a:solidFill>
                  <a:srgbClr val="FADF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1.6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km</a:t>
            </a:r>
          </a:p>
        </p:txBody>
      </p:sp>
    </p:spTree>
    <p:extLst>
      <p:ext uri="{BB962C8B-B14F-4D97-AF65-F5344CB8AC3E}">
        <p14:creationId xmlns:p14="http://schemas.microsoft.com/office/powerpoint/2010/main" val="3621210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1940640"/>
            <a:ext cx="875600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this fact to help solve these problems: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Mo’s family have gone to France for a holiday.  A sign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	says that the nearest town is 16km away. About how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	many miles away is the town?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16 ÷  1.6 = 10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1 x 10 = 10, so the town is about 10 miles away.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arenR" startAt="2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 car is travelling at 20 miles per hour. The speedometer also shows the speed in km per hour.  About how fast is the car travelling in km/h?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x 1.6 = 32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So, the car is travelling at about 32 km per hour.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3D0C7D9-A5A1-4506-B170-D3DA17545B12}"/>
              </a:ext>
            </a:extLst>
          </p:cNvPr>
          <p:cNvSpPr/>
          <p:nvPr/>
        </p:nvSpPr>
        <p:spPr>
          <a:xfrm>
            <a:off x="2422357" y="1808586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1 mile ≈ </a:t>
            </a:r>
            <a:r>
              <a:rPr lang="en-GB" sz="2400" b="1" u="sng" dirty="0">
                <a:solidFill>
                  <a:srgbClr val="FADF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1.6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km</a:t>
            </a:r>
          </a:p>
        </p:txBody>
      </p:sp>
    </p:spTree>
    <p:extLst>
      <p:ext uri="{BB962C8B-B14F-4D97-AF65-F5344CB8AC3E}">
        <p14:creationId xmlns:p14="http://schemas.microsoft.com/office/powerpoint/2010/main" val="3978269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1940640"/>
            <a:ext cx="87560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Sketch a bar model to show how to represent this problem.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 map shows that the distance between two beaches is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72 km. About how many miles apart are the beaches?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3D0C7D9-A5A1-4506-B170-D3DA17545B12}"/>
              </a:ext>
            </a:extLst>
          </p:cNvPr>
          <p:cNvSpPr/>
          <p:nvPr/>
        </p:nvSpPr>
        <p:spPr>
          <a:xfrm>
            <a:off x="2422357" y="1808586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</a:t>
            </a: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km</a:t>
            </a:r>
          </a:p>
        </p:txBody>
      </p:sp>
    </p:spTree>
    <p:extLst>
      <p:ext uri="{BB962C8B-B14F-4D97-AF65-F5344CB8AC3E}">
        <p14:creationId xmlns:p14="http://schemas.microsoft.com/office/powerpoint/2010/main" val="3493565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1940640"/>
            <a:ext cx="875600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Sketch a bar model to show how to represent this problem.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 map shows that the distance between two beaches is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72 km. About how many miles apart are the beaches?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beaches are about 45 miles apart.</a:t>
            </a: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3D0C7D9-A5A1-4506-B170-D3DA17545B12}"/>
              </a:ext>
            </a:extLst>
          </p:cNvPr>
          <p:cNvSpPr/>
          <p:nvPr/>
        </p:nvSpPr>
        <p:spPr>
          <a:xfrm>
            <a:off x="2422357" y="1808586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</a:t>
            </a: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km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23B367-0FC0-4C57-856C-4758C75C81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124" y="4056933"/>
            <a:ext cx="5868717" cy="180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6382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2453801"/>
            <a:ext cx="8756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Estimate the distance from Alfreton Parish to Nottingham.</a:t>
            </a:r>
          </a:p>
        </p:txBody>
      </p:sp>
      <p:pic>
        <p:nvPicPr>
          <p:cNvPr id="6" name="Picture 4" descr="Image result for sign post miles">
            <a:extLst>
              <a:ext uri="{FF2B5EF4-FFF2-40B4-BE49-F238E27FC236}">
                <a16:creationId xmlns:a16="http://schemas.microsoft.com/office/drawing/2014/main" id="{12529EBC-1E09-4AA7-909F-13C683DA5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08" y="2903241"/>
            <a:ext cx="2108080" cy="280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E6CE13E0-4E20-4C5C-83EE-6E304AB59605}"/>
              </a:ext>
            </a:extLst>
          </p:cNvPr>
          <p:cNvSpPr/>
          <p:nvPr/>
        </p:nvSpPr>
        <p:spPr>
          <a:xfrm>
            <a:off x="2261936" y="171156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</p:spTree>
    <p:extLst>
      <p:ext uri="{BB962C8B-B14F-4D97-AF65-F5344CB8AC3E}">
        <p14:creationId xmlns:p14="http://schemas.microsoft.com/office/powerpoint/2010/main" val="1621751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77800" y="2453801"/>
            <a:ext cx="8756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Estimate the distance from Alfreton Parish to Nottingham.</a:t>
            </a:r>
          </a:p>
        </p:txBody>
      </p:sp>
      <p:pic>
        <p:nvPicPr>
          <p:cNvPr id="6" name="Picture 4" descr="Image result for sign post miles">
            <a:extLst>
              <a:ext uri="{FF2B5EF4-FFF2-40B4-BE49-F238E27FC236}">
                <a16:creationId xmlns:a16="http://schemas.microsoft.com/office/drawing/2014/main" id="{12529EBC-1E09-4AA7-909F-13C683DA5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08" y="2903241"/>
            <a:ext cx="2108080" cy="280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E6CE13E0-4E20-4C5C-83EE-6E304AB59605}"/>
              </a:ext>
            </a:extLst>
          </p:cNvPr>
          <p:cNvSpPr/>
          <p:nvPr/>
        </p:nvSpPr>
        <p:spPr>
          <a:xfrm>
            <a:off x="2261936" y="171156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69B824-8D00-4B58-AC60-82F563038817}"/>
              </a:ext>
            </a:extLst>
          </p:cNvPr>
          <p:cNvSpPr txBox="1"/>
          <p:nvPr/>
        </p:nvSpPr>
        <p:spPr>
          <a:xfrm>
            <a:off x="2896938" y="3403038"/>
            <a:ext cx="60368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signpost says that the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distance is 16 miles.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know that 5 miles are about 8 km and so 15 miles (3 lots of 5) are about 24 km (3 lots of 8).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miles is just over 15 miles, so we can estimate that the distance is just over 24 km.</a:t>
            </a:r>
          </a:p>
        </p:txBody>
      </p:sp>
    </p:spTree>
    <p:extLst>
      <p:ext uri="{BB962C8B-B14F-4D97-AF65-F5344CB8AC3E}">
        <p14:creationId xmlns:p14="http://schemas.microsoft.com/office/powerpoint/2010/main" val="2290578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5: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93995" y="2567339"/>
            <a:ext cx="8756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About how far in miles is it from the signpost to Sydney?</a:t>
            </a: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E6CE13E0-4E20-4C5C-83EE-6E304AB59605}"/>
              </a:ext>
            </a:extLst>
          </p:cNvPr>
          <p:cNvSpPr/>
          <p:nvPr/>
        </p:nvSpPr>
        <p:spPr>
          <a:xfrm>
            <a:off x="2261936" y="171156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  <p:pic>
        <p:nvPicPr>
          <p:cNvPr id="7" name="Picture 6" descr="Image result for sign post km">
            <a:extLst>
              <a:ext uri="{FF2B5EF4-FFF2-40B4-BE49-F238E27FC236}">
                <a16:creationId xmlns:a16="http://schemas.microsoft.com/office/drawing/2014/main" id="{24F7096A-E6E6-47ED-943F-883AB6FA4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95" y="3255970"/>
            <a:ext cx="3549278" cy="226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8445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5: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93995" y="2567339"/>
            <a:ext cx="8756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About how far in miles is it from the signpost to Sydney?</a:t>
            </a: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E6CE13E0-4E20-4C5C-83EE-6E304AB59605}"/>
              </a:ext>
            </a:extLst>
          </p:cNvPr>
          <p:cNvSpPr/>
          <p:nvPr/>
        </p:nvSpPr>
        <p:spPr>
          <a:xfrm>
            <a:off x="2261936" y="1711569"/>
            <a:ext cx="2775284" cy="758736"/>
          </a:xfrm>
          <a:prstGeom prst="flowChartAlternateProcess">
            <a:avLst/>
          </a:prstGeom>
          <a:solidFill>
            <a:srgbClr val="13B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 miles ≈ 8 km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69B824-8D00-4B58-AC60-82F563038817}"/>
              </a:ext>
            </a:extLst>
          </p:cNvPr>
          <p:cNvSpPr txBox="1"/>
          <p:nvPr/>
        </p:nvSpPr>
        <p:spPr>
          <a:xfrm>
            <a:off x="3919890" y="3429000"/>
            <a:ext cx="60368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signpost says that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distance is 2,000 km.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know that 8 km are about the same as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miles. 2,000 ÷ 8 = 250, so there are 250 lots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8 in 2,000. 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250 lots of 5 equals 1,250, so we can say that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distance from the signpost to Sydney is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1,250 km.</a:t>
            </a:r>
          </a:p>
        </p:txBody>
      </p:sp>
      <p:pic>
        <p:nvPicPr>
          <p:cNvPr id="7" name="Picture 6" descr="Image result for sign post km">
            <a:extLst>
              <a:ext uri="{FF2B5EF4-FFF2-40B4-BE49-F238E27FC236}">
                <a16:creationId xmlns:a16="http://schemas.microsoft.com/office/drawing/2014/main" id="{24F7096A-E6E6-47ED-943F-883AB6FA4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95" y="3255970"/>
            <a:ext cx="3549278" cy="226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1041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mile is longer than a kilometre.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 mile is an 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imperial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measurement and a kilometre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is a 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metric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measurement, we cannot convert between</a:t>
            </a: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them.		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   8 km is about the same as 5 miles.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we want to convert 45 miles into kilometres, we can divide by 5 to see how many 5s are in 45 and then multiply this number by 8.    </a:t>
            </a: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miles are about the same as 800 km.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14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mile is longer than a kilometre.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 mile is an 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imperial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measurement and a kilometre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is a 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metric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measurement, we cannot convert between</a:t>
            </a:r>
          </a:p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them.		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   8 km is about the same as 5 miles.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we want to convert 45 miles into kilometres, we can divide by 5 to see how many 5s are in 45 and then multiply this number by 8.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 miles are about the same as 800 km.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953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EB82B2-AA71-4837-B985-15A96461F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92"/>
            <a:ext cx="9144000" cy="646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3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23881</TotalTime>
  <Words>879</Words>
  <Application>Microsoft Office PowerPoint</Application>
  <PresentationFormat>On-screen Show (4:3)</PresentationFormat>
  <Paragraphs>257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Bryant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 </cp:lastModifiedBy>
  <cp:revision>668</cp:revision>
  <dcterms:created xsi:type="dcterms:W3CDTF">2018-09-08T23:27:11Z</dcterms:created>
  <dcterms:modified xsi:type="dcterms:W3CDTF">2019-02-14T11:12:22Z</dcterms:modified>
</cp:coreProperties>
</file>