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44B9D1-F1C1-F470-91BC-1E958CCB9D19}" v="118" dt="2020-05-07T08:33:40.239"/>
    <p1510:client id="{AB20A41D-3ADF-EB02-CEA5-610FB333C015}" v="174" dt="2020-05-07T08:32:38.18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g Batten" userId="S::abatten@brixington.devon.sch.uk::59d8e321-2820-4e9e-ba33-4b0c5b77c093" providerId="AD" clId="Web-{AB20A41D-3ADF-EB02-CEA5-610FB333C015}"/>
    <pc:docChg chg="modSld">
      <pc:chgData name="Ang Batten" userId="S::abatten@brixington.devon.sch.uk::59d8e321-2820-4e9e-ba33-4b0c5b77c093" providerId="AD" clId="Web-{AB20A41D-3ADF-EB02-CEA5-610FB333C015}" dt="2020-05-07T08:32:27.624" v="168"/>
      <pc:docMkLst>
        <pc:docMk/>
      </pc:docMkLst>
      <pc:sldChg chg="modSp">
        <pc:chgData name="Ang Batten" userId="S::abatten@brixington.devon.sch.uk::59d8e321-2820-4e9e-ba33-4b0c5b77c093" providerId="AD" clId="Web-{AB20A41D-3ADF-EB02-CEA5-610FB333C015}" dt="2020-05-07T08:29:48.703" v="53" actId="20577"/>
        <pc:sldMkLst>
          <pc:docMk/>
          <pc:sldMk cId="414099943" sldId="256"/>
        </pc:sldMkLst>
        <pc:spChg chg="mod">
          <ac:chgData name="Ang Batten" userId="S::abatten@brixington.devon.sch.uk::59d8e321-2820-4e9e-ba33-4b0c5b77c093" providerId="AD" clId="Web-{AB20A41D-3ADF-EB02-CEA5-610FB333C015}" dt="2020-05-07T08:29:48.703" v="53" actId="20577"/>
          <ac:spMkLst>
            <pc:docMk/>
            <pc:sldMk cId="414099943" sldId="256"/>
            <ac:spMk id="2" creationId="{88873ACB-EED5-4882-B9C7-A38BB73A7582}"/>
          </ac:spMkLst>
        </pc:spChg>
        <pc:spChg chg="mod">
          <ac:chgData name="Ang Batten" userId="S::abatten@brixington.devon.sch.uk::59d8e321-2820-4e9e-ba33-4b0c5b77c093" providerId="AD" clId="Web-{AB20A41D-3ADF-EB02-CEA5-610FB333C015}" dt="2020-05-07T08:29:37.562" v="41" actId="20577"/>
          <ac:spMkLst>
            <pc:docMk/>
            <pc:sldMk cId="414099943" sldId="256"/>
            <ac:spMk id="5" creationId="{00000000-0000-0000-0000-000000000000}"/>
          </ac:spMkLst>
        </pc:spChg>
      </pc:sldChg>
      <pc:sldChg chg="modSp">
        <pc:chgData name="Ang Batten" userId="S::abatten@brixington.devon.sch.uk::59d8e321-2820-4e9e-ba33-4b0c5b77c093" providerId="AD" clId="Web-{AB20A41D-3ADF-EB02-CEA5-610FB333C015}" dt="2020-05-07T08:32:27.624" v="168"/>
        <pc:sldMkLst>
          <pc:docMk/>
          <pc:sldMk cId="3024763815" sldId="257"/>
        </pc:sldMkLst>
        <pc:graphicFrameChg chg="mod modGraphic">
          <ac:chgData name="Ang Batten" userId="S::abatten@brixington.devon.sch.uk::59d8e321-2820-4e9e-ba33-4b0c5b77c093" providerId="AD" clId="Web-{AB20A41D-3ADF-EB02-CEA5-610FB333C015}" dt="2020-05-07T08:32:27.624" v="168"/>
          <ac:graphicFrameMkLst>
            <pc:docMk/>
            <pc:sldMk cId="3024763815" sldId="257"/>
            <ac:graphicFrameMk id="6" creationId="{00000000-0000-0000-0000-000000000000}"/>
          </ac:graphicFrameMkLst>
        </pc:graphicFrameChg>
      </pc:sldChg>
      <pc:sldChg chg="modSp">
        <pc:chgData name="Ang Batten" userId="S::abatten@brixington.devon.sch.uk::59d8e321-2820-4e9e-ba33-4b0c5b77c093" providerId="AD" clId="Web-{AB20A41D-3ADF-EB02-CEA5-610FB333C015}" dt="2020-05-07T08:30:52.812" v="76" actId="20577"/>
        <pc:sldMkLst>
          <pc:docMk/>
          <pc:sldMk cId="2409988128" sldId="260"/>
        </pc:sldMkLst>
        <pc:spChg chg="mod">
          <ac:chgData name="Ang Batten" userId="S::abatten@brixington.devon.sch.uk::59d8e321-2820-4e9e-ba33-4b0c5b77c093" providerId="AD" clId="Web-{AB20A41D-3ADF-EB02-CEA5-610FB333C015}" dt="2020-05-07T08:30:52.812" v="76" actId="20577"/>
          <ac:spMkLst>
            <pc:docMk/>
            <pc:sldMk cId="2409988128" sldId="260"/>
            <ac:spMk id="6" creationId="{00000000-0000-0000-0000-000000000000}"/>
          </ac:spMkLst>
        </pc:spChg>
      </pc:sldChg>
      <pc:sldChg chg="modSp">
        <pc:chgData name="Ang Batten" userId="S::abatten@brixington.devon.sch.uk::59d8e321-2820-4e9e-ba33-4b0c5b77c093" providerId="AD" clId="Web-{AB20A41D-3ADF-EB02-CEA5-610FB333C015}" dt="2020-05-07T08:31:05.843" v="96" actId="20577"/>
        <pc:sldMkLst>
          <pc:docMk/>
          <pc:sldMk cId="2993297537" sldId="261"/>
        </pc:sldMkLst>
        <pc:spChg chg="mod">
          <ac:chgData name="Ang Batten" userId="S::abatten@brixington.devon.sch.uk::59d8e321-2820-4e9e-ba33-4b0c5b77c093" providerId="AD" clId="Web-{AB20A41D-3ADF-EB02-CEA5-610FB333C015}" dt="2020-05-07T08:31:05.843" v="96" actId="20577"/>
          <ac:spMkLst>
            <pc:docMk/>
            <pc:sldMk cId="2993297537" sldId="261"/>
            <ac:spMk id="4" creationId="{00000000-0000-0000-0000-000000000000}"/>
          </ac:spMkLst>
        </pc:spChg>
      </pc:sldChg>
      <pc:sldChg chg="modSp">
        <pc:chgData name="Ang Batten" userId="S::abatten@brixington.devon.sch.uk::59d8e321-2820-4e9e-ba33-4b0c5b77c093" providerId="AD" clId="Web-{AB20A41D-3ADF-EB02-CEA5-610FB333C015}" dt="2020-05-07T08:31:46.578" v="107" actId="20577"/>
        <pc:sldMkLst>
          <pc:docMk/>
          <pc:sldMk cId="1430594392" sldId="265"/>
        </pc:sldMkLst>
        <pc:spChg chg="mod">
          <ac:chgData name="Ang Batten" userId="S::abatten@brixington.devon.sch.uk::59d8e321-2820-4e9e-ba33-4b0c5b77c093" providerId="AD" clId="Web-{AB20A41D-3ADF-EB02-CEA5-610FB333C015}" dt="2020-05-07T08:31:46.578" v="107" actId="20577"/>
          <ac:spMkLst>
            <pc:docMk/>
            <pc:sldMk cId="1430594392" sldId="265"/>
            <ac:spMk id="5" creationId="{00000000-0000-0000-0000-000000000000}"/>
          </ac:spMkLst>
        </pc:spChg>
      </pc:sldChg>
      <pc:sldChg chg="modSp">
        <pc:chgData name="Ang Batten" userId="S::abatten@brixington.devon.sch.uk::59d8e321-2820-4e9e-ba33-4b0c5b77c093" providerId="AD" clId="Web-{AB20A41D-3ADF-EB02-CEA5-610FB333C015}" dt="2020-05-07T08:32:07.406" v="150" actId="20577"/>
        <pc:sldMkLst>
          <pc:docMk/>
          <pc:sldMk cId="4192471381" sldId="266"/>
        </pc:sldMkLst>
        <pc:spChg chg="mod">
          <ac:chgData name="Ang Batten" userId="S::abatten@brixington.devon.sch.uk::59d8e321-2820-4e9e-ba33-4b0c5b77c093" providerId="AD" clId="Web-{AB20A41D-3ADF-EB02-CEA5-610FB333C015}" dt="2020-05-07T08:32:07.406" v="150" actId="20577"/>
          <ac:spMkLst>
            <pc:docMk/>
            <pc:sldMk cId="4192471381" sldId="266"/>
            <ac:spMk id="5" creationId="{00000000-0000-0000-0000-000000000000}"/>
          </ac:spMkLst>
        </pc:spChg>
      </pc:sldChg>
    </pc:docChg>
  </pc:docChgLst>
  <pc:docChgLst>
    <pc:chgData name="Ang Batten" userId="S::abatten@brixington.devon.sch.uk::59d8e321-2820-4e9e-ba33-4b0c5b77c093" providerId="AD" clId="Web-{6044B9D1-F1C1-F470-91BC-1E958CCB9D19}"/>
    <pc:docChg chg="modSld">
      <pc:chgData name="Ang Batten" userId="S::abatten@brixington.devon.sch.uk::59d8e321-2820-4e9e-ba33-4b0c5b77c093" providerId="AD" clId="Web-{6044B9D1-F1C1-F470-91BC-1E958CCB9D19}" dt="2020-05-07T08:33:39.879" v="113" actId="20577"/>
      <pc:docMkLst>
        <pc:docMk/>
      </pc:docMkLst>
      <pc:sldChg chg="modSp">
        <pc:chgData name="Ang Batten" userId="S::abatten@brixington.devon.sch.uk::59d8e321-2820-4e9e-ba33-4b0c5b77c093" providerId="AD" clId="Web-{6044B9D1-F1C1-F470-91BC-1E958CCB9D19}" dt="2020-05-07T08:33:00.754" v="31"/>
        <pc:sldMkLst>
          <pc:docMk/>
          <pc:sldMk cId="3024763815" sldId="257"/>
        </pc:sldMkLst>
        <pc:graphicFrameChg chg="mod modGraphic">
          <ac:chgData name="Ang Batten" userId="S::abatten@brixington.devon.sch.uk::59d8e321-2820-4e9e-ba33-4b0c5b77c093" providerId="AD" clId="Web-{6044B9D1-F1C1-F470-91BC-1E958CCB9D19}" dt="2020-05-07T08:33:00.754" v="31"/>
          <ac:graphicFrameMkLst>
            <pc:docMk/>
            <pc:sldMk cId="3024763815" sldId="257"/>
            <ac:graphicFrameMk id="6" creationId="{00000000-0000-0000-0000-000000000000}"/>
          </ac:graphicFrameMkLst>
        </pc:graphicFrameChg>
      </pc:sldChg>
      <pc:sldChg chg="modSp">
        <pc:chgData name="Ang Batten" userId="S::abatten@brixington.devon.sch.uk::59d8e321-2820-4e9e-ba33-4b0c5b77c093" providerId="AD" clId="Web-{6044B9D1-F1C1-F470-91BC-1E958CCB9D19}" dt="2020-05-07T08:33:39.879" v="112" actId="20577"/>
        <pc:sldMkLst>
          <pc:docMk/>
          <pc:sldMk cId="1430594392" sldId="265"/>
        </pc:sldMkLst>
        <pc:spChg chg="mod">
          <ac:chgData name="Ang Batten" userId="S::abatten@brixington.devon.sch.uk::59d8e321-2820-4e9e-ba33-4b0c5b77c093" providerId="AD" clId="Web-{6044B9D1-F1C1-F470-91BC-1E958CCB9D19}" dt="2020-05-07T08:33:39.879" v="112" actId="20577"/>
          <ac:spMkLst>
            <pc:docMk/>
            <pc:sldMk cId="1430594392" sldId="265"/>
            <ac:spMk id="5" creationId="{00000000-0000-0000-0000-000000000000}"/>
          </ac:spMkLst>
        </pc:spChg>
      </pc:sldChg>
      <pc:sldChg chg="modSp">
        <pc:chgData name="Ang Batten" userId="S::abatten@brixington.devon.sch.uk::59d8e321-2820-4e9e-ba33-4b0c5b77c093" providerId="AD" clId="Web-{6044B9D1-F1C1-F470-91BC-1E958CCB9D19}" dt="2020-05-07T08:33:32.332" v="92" actId="20577"/>
        <pc:sldMkLst>
          <pc:docMk/>
          <pc:sldMk cId="4192471381" sldId="266"/>
        </pc:sldMkLst>
        <pc:spChg chg="mod">
          <ac:chgData name="Ang Batten" userId="S::abatten@brixington.devon.sch.uk::59d8e321-2820-4e9e-ba33-4b0c5b77c093" providerId="AD" clId="Web-{6044B9D1-F1C1-F470-91BC-1E958CCB9D19}" dt="2020-05-07T08:33:32.332" v="92" actId="20577"/>
          <ac:spMkLst>
            <pc:docMk/>
            <pc:sldMk cId="4192471381" sldId="266"/>
            <ac:spMk id="5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0707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034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801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030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533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714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79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204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7157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101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CA356-CC3A-4CC9-9533-13F1D6BB6A25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410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CA356-CC3A-4CC9-9533-13F1D6BB6A25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73C8CA-BA4F-4134-A48A-E8A4EEFFA8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739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519" y="99240"/>
            <a:ext cx="6705600" cy="37433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33535" y="477795"/>
            <a:ext cx="5947719" cy="501675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1600">
                <a:latin typeface="Arial" panose="020B0604020202020204" pitchFamily="34" charset="0"/>
                <a:cs typeface="Arial" panose="020B0604020202020204" pitchFamily="34" charset="0"/>
              </a:rPr>
              <a:t>This is the Key Stage 2 Mathematics Paper 2: Reasoning. You will need a pen and something to record your answers 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>
                <a:latin typeface="Arial"/>
                <a:cs typeface="Arial"/>
              </a:rPr>
              <a:t>You must not use a calculator to answer any questions in this test. </a:t>
            </a:r>
            <a:endParaRPr lang="en-GB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>
                <a:latin typeface="Arial" panose="020B0604020202020204" pitchFamily="34" charset="0"/>
                <a:cs typeface="Arial" panose="020B0604020202020204" pitchFamily="34" charset="0"/>
              </a:rPr>
              <a:t>You have as much time as you need to answer these questions.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>
                <a:latin typeface="Arial"/>
                <a:cs typeface="Arial"/>
              </a:rPr>
              <a:t>Follow the instructions for each question. </a:t>
            </a:r>
            <a:endParaRPr lang="en-GB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>
                <a:latin typeface="Arial"/>
                <a:cs typeface="Arial"/>
              </a:rPr>
              <a:t>Work as carefully as you can. If you need to do working out, you can use the space around the question. </a:t>
            </a:r>
            <a:endParaRPr lang="en-GB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>
                <a:latin typeface="Arial"/>
                <a:cs typeface="Arial"/>
              </a:rPr>
              <a:t>Some questions have a method box. For these questions, you may get a mark for showing your method.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>
                <a:latin typeface="Arial"/>
                <a:cs typeface="Arial"/>
              </a:rPr>
              <a:t>If you cannot do a question, go on to the next one. You can come back to it later. </a:t>
            </a:r>
            <a:endParaRPr lang="en-GB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>
                <a:latin typeface="Arial"/>
                <a:cs typeface="Arial"/>
              </a:rPr>
              <a:t>If you finish before the end, go back and check your work.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>
                <a:latin typeface="Arial"/>
                <a:cs typeface="Arial"/>
              </a:rPr>
              <a:t>The number in the bottom right corner of each page tells you the number of marks available for each question. </a:t>
            </a:r>
            <a:endParaRPr lang="en-GB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>
                <a:latin typeface="Arial"/>
                <a:cs typeface="Arial"/>
              </a:rPr>
              <a:t>If you have any questions during the test, feel free to send a message to your Y6 teacher</a:t>
            </a:r>
            <a:endParaRPr lang="en-GB" sz="16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>
                <a:latin typeface="Arial"/>
                <a:cs typeface="Arial"/>
              </a:rPr>
              <a:t>You can talk to each other. </a:t>
            </a:r>
            <a:endParaRPr lang="en-GB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>
                <a:latin typeface="Arial" panose="020B0604020202020204" pitchFamily="34" charset="0"/>
                <a:cs typeface="Arial" panose="020B0604020202020204" pitchFamily="34" charset="0"/>
              </a:rPr>
              <a:t>You may now start the test.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8873ACB-EED5-4882-B9C7-A38BB73A7582}"/>
              </a:ext>
            </a:extLst>
          </p:cNvPr>
          <p:cNvSpPr txBox="1"/>
          <p:nvPr/>
        </p:nvSpPr>
        <p:spPr>
          <a:xfrm>
            <a:off x="428625" y="5494553"/>
            <a:ext cx="3586163" cy="36933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/>
              <a:t>Made by @MrsBMrH</a:t>
            </a:r>
            <a:endParaRPr lang="en-GB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40999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922110" y="5987534"/>
            <a:ext cx="11063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>
                <a:solidFill>
                  <a:srgbClr val="FF0000"/>
                </a:solidFill>
              </a:rPr>
              <a:t>[½ mark]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8148858"/>
              </p:ext>
            </p:extLst>
          </p:nvPr>
        </p:nvGraphicFramePr>
        <p:xfrm>
          <a:off x="1614487" y="2238518"/>
          <a:ext cx="8758236" cy="25020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94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19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194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36979">
                <a:tc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>
                          <a:solidFill>
                            <a:schemeClr val="tx1"/>
                          </a:solidFill>
                        </a:rPr>
                        <a:t>The number of pencils in 6B</a:t>
                      </a:r>
                      <a:endParaRPr lang="en-GB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>
                          <a:solidFill>
                            <a:schemeClr val="tx1"/>
                          </a:solidFill>
                        </a:rPr>
                        <a:t>The number of hairs on your head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5016">
                <a:tc>
                  <a:txBody>
                    <a:bodyPr/>
                    <a:lstStyle/>
                    <a:p>
                      <a:r>
                        <a:rPr lang="en-GB" b="1">
                          <a:solidFill>
                            <a:schemeClr val="tx1"/>
                          </a:solidFill>
                        </a:rPr>
                        <a:t>The length of a piece of string, in cm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789">
                <a:tc>
                  <a:txBody>
                    <a:bodyPr/>
                    <a:lstStyle/>
                    <a:p>
                      <a:r>
                        <a:rPr lang="en-GB" b="1">
                          <a:solidFill>
                            <a:schemeClr val="tx1"/>
                          </a:solidFill>
                        </a:rPr>
                        <a:t>Your neighbour’s lucky number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DE20F8C-C34E-4A50-B8B5-105E40C4DDCB}"/>
              </a:ext>
            </a:extLst>
          </p:cNvPr>
          <p:cNvSpPr txBox="1"/>
          <p:nvPr/>
        </p:nvSpPr>
        <p:spPr>
          <a:xfrm>
            <a:off x="1614487" y="514351"/>
            <a:ext cx="97726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/>
              <a:t>Put the numbers in the correct positions in the Carroll diagram:</a:t>
            </a:r>
          </a:p>
          <a:p>
            <a:endParaRPr lang="en-GB" sz="2800"/>
          </a:p>
          <a:p>
            <a:r>
              <a:rPr lang="en-GB" sz="2800"/>
              <a:t>472      76      8,476      0.2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8B2BAB-83D2-403C-9FE8-7E388FF7F9DD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/>
              <a:t>Q1</a:t>
            </a:r>
          </a:p>
        </p:txBody>
      </p:sp>
    </p:spTree>
    <p:extLst>
      <p:ext uri="{BB962C8B-B14F-4D97-AF65-F5344CB8AC3E}">
        <p14:creationId xmlns:p14="http://schemas.microsoft.com/office/powerpoint/2010/main" val="3024763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6977" y="693007"/>
            <a:ext cx="7955563" cy="318772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272865" y="5960118"/>
            <a:ext cx="14871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>
                <a:solidFill>
                  <a:srgbClr val="FF0000"/>
                </a:solidFill>
              </a:rPr>
              <a:t>[12.5 marks]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73233B-C1E6-43AE-9CA1-3B129380DA44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/>
              <a:t>Q2</a:t>
            </a:r>
          </a:p>
        </p:txBody>
      </p:sp>
    </p:spTree>
    <p:extLst>
      <p:ext uri="{BB962C8B-B14F-4D97-AF65-F5344CB8AC3E}">
        <p14:creationId xmlns:p14="http://schemas.microsoft.com/office/powerpoint/2010/main" val="3040128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079" y="1208902"/>
            <a:ext cx="7943849" cy="131484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241307" y="5850837"/>
            <a:ext cx="11633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>
                <a:solidFill>
                  <a:srgbClr val="FF0000"/>
                </a:solidFill>
              </a:rPr>
              <a:t>[2 marks]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1163F3-C14D-4C4F-A329-EB79FCCCD1BD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/>
              <a:t>Q3</a:t>
            </a:r>
          </a:p>
        </p:txBody>
      </p:sp>
    </p:spTree>
    <p:extLst>
      <p:ext uri="{BB962C8B-B14F-4D97-AF65-F5344CB8AC3E}">
        <p14:creationId xmlns:p14="http://schemas.microsoft.com/office/powerpoint/2010/main" val="28644681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6436" y="2187227"/>
            <a:ext cx="4902416" cy="124177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75835" y="770367"/>
            <a:ext cx="9511228" cy="83099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2400"/>
              <a:t>Mr Hubbard</a:t>
            </a:r>
            <a:r>
              <a:rPr lang="en-GB" sz="2400">
                <a:solidFill>
                  <a:srgbClr val="FF0000"/>
                </a:solidFill>
              </a:rPr>
              <a:t> </a:t>
            </a:r>
            <a:r>
              <a:rPr lang="en-GB" sz="2400"/>
              <a:t>says the missing number is 100. Is he correct?</a:t>
            </a:r>
          </a:p>
          <a:p>
            <a:pPr algn="ctr"/>
            <a:endParaRPr lang="en-GB" sz="2400"/>
          </a:p>
        </p:txBody>
      </p:sp>
      <p:sp>
        <p:nvSpPr>
          <p:cNvPr id="7" name="Rectangle 6"/>
          <p:cNvSpPr/>
          <p:nvPr/>
        </p:nvSpPr>
        <p:spPr>
          <a:xfrm>
            <a:off x="9503364" y="5896918"/>
            <a:ext cx="17788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>
                <a:solidFill>
                  <a:srgbClr val="FF0000"/>
                </a:solidFill>
              </a:rPr>
              <a:t>[4 x 100 marks]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CCC79A-5772-43A7-86E8-3140B962920B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/>
              <a:t>Q4</a:t>
            </a:r>
          </a:p>
        </p:txBody>
      </p:sp>
    </p:spTree>
    <p:extLst>
      <p:ext uri="{BB962C8B-B14F-4D97-AF65-F5344CB8AC3E}">
        <p14:creationId xmlns:p14="http://schemas.microsoft.com/office/powerpoint/2010/main" val="2409988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16908" y="527222"/>
            <a:ext cx="9695935" cy="120032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2400"/>
              <a:t>Mrs Batten asked 60 children to choose their favourite flavour of jelly. These were her results.</a:t>
            </a:r>
          </a:p>
          <a:p>
            <a:endParaRPr lang="en-GB" sz="240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4056" y="1651687"/>
            <a:ext cx="2828925" cy="28956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73506" y="4790639"/>
            <a:ext cx="677034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/>
              <a:t>a) What is your favourite flavour of jelly?</a:t>
            </a:r>
          </a:p>
          <a:p>
            <a:r>
              <a:rPr lang="en-GB" sz="2400"/>
              <a:t>b) What is your family’s favourite flavour of jelly?</a:t>
            </a:r>
          </a:p>
          <a:p>
            <a:r>
              <a:rPr lang="en-GB" sz="2400"/>
              <a:t>c) Does this change the results?</a:t>
            </a:r>
          </a:p>
        </p:txBody>
      </p:sp>
      <p:sp>
        <p:nvSpPr>
          <p:cNvPr id="7" name="Rectangle 6"/>
          <p:cNvSpPr/>
          <p:nvPr/>
        </p:nvSpPr>
        <p:spPr>
          <a:xfrm>
            <a:off x="9988741" y="5961446"/>
            <a:ext cx="16169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>
                <a:solidFill>
                  <a:srgbClr val="FF0000"/>
                </a:solidFill>
              </a:rPr>
              <a:t>[0.111 marks]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C26CB3A-0F68-45B2-B123-9F0659B13743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/>
              <a:t>Q5</a:t>
            </a:r>
          </a:p>
        </p:txBody>
      </p:sp>
    </p:spTree>
    <p:extLst>
      <p:ext uri="{BB962C8B-B14F-4D97-AF65-F5344CB8AC3E}">
        <p14:creationId xmlns:p14="http://schemas.microsoft.com/office/powerpoint/2010/main" val="29932975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201" y="289998"/>
            <a:ext cx="7090977" cy="550579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747429" y="6038248"/>
            <a:ext cx="187666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>
                <a:solidFill>
                  <a:srgbClr val="FF0000"/>
                </a:solidFill>
              </a:rPr>
              <a:t>[958,987 marks]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439DB7-C681-4F16-8ED7-24B09A99F60E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/>
              <a:t>Q6</a:t>
            </a:r>
          </a:p>
        </p:txBody>
      </p:sp>
    </p:spTree>
    <p:extLst>
      <p:ext uri="{BB962C8B-B14F-4D97-AF65-F5344CB8AC3E}">
        <p14:creationId xmlns:p14="http://schemas.microsoft.com/office/powerpoint/2010/main" val="37327138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70" y="471489"/>
            <a:ext cx="7025888" cy="470895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23410" y="5570284"/>
            <a:ext cx="6549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Has it been warmer or colder today?</a:t>
            </a:r>
          </a:p>
        </p:txBody>
      </p:sp>
      <p:sp>
        <p:nvSpPr>
          <p:cNvPr id="6" name="Rectangle 5"/>
          <p:cNvSpPr/>
          <p:nvPr/>
        </p:nvSpPr>
        <p:spPr>
          <a:xfrm>
            <a:off x="10142262" y="5675092"/>
            <a:ext cx="13717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>
                <a:solidFill>
                  <a:srgbClr val="FF0000"/>
                </a:solidFill>
              </a:rPr>
              <a:t>[-11 marks]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E82C93-84AF-49D0-8DB9-48FD0759B013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/>
              <a:t>Q7</a:t>
            </a:r>
          </a:p>
        </p:txBody>
      </p:sp>
    </p:spTree>
    <p:extLst>
      <p:ext uri="{BB962C8B-B14F-4D97-AF65-F5344CB8AC3E}">
        <p14:creationId xmlns:p14="http://schemas.microsoft.com/office/powerpoint/2010/main" val="14956539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42058" y="960656"/>
            <a:ext cx="71504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Amina is shopping. She says,</a:t>
            </a:r>
          </a:p>
          <a:p>
            <a:endParaRPr lang="en-GB" sz="240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4438"/>
          <a:stretch/>
        </p:blipFill>
        <p:spPr>
          <a:xfrm>
            <a:off x="3532129" y="2051392"/>
            <a:ext cx="6798120" cy="21336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532129" y="4588794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/>
              <a:t>Why does Amina need so much cheese?</a:t>
            </a:r>
          </a:p>
        </p:txBody>
      </p:sp>
      <p:sp>
        <p:nvSpPr>
          <p:cNvPr id="7" name="Rectangle 6"/>
          <p:cNvSpPr/>
          <p:nvPr/>
        </p:nvSpPr>
        <p:spPr>
          <a:xfrm>
            <a:off x="10330249" y="6000534"/>
            <a:ext cx="14871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>
                <a:solidFill>
                  <a:srgbClr val="FF0000"/>
                </a:solidFill>
              </a:rPr>
              <a:t>[0.25 marks]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F5D710-760D-4530-B2B2-39DBD4D1905F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/>
              <a:t>Q8</a:t>
            </a:r>
          </a:p>
        </p:txBody>
      </p:sp>
    </p:spTree>
    <p:extLst>
      <p:ext uri="{BB962C8B-B14F-4D97-AF65-F5344CB8AC3E}">
        <p14:creationId xmlns:p14="http://schemas.microsoft.com/office/powerpoint/2010/main" val="4624618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://www.mathster.com/course/simgs/5918339424_8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0251" y="1451019"/>
            <a:ext cx="3492844" cy="68451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733169" y="2998573"/>
            <a:ext cx="10000734" cy="120032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2400"/>
              <a:t>a) What fraction of her daily allowance of chocolate has </a:t>
            </a:r>
            <a:r>
              <a:rPr lang="en-GB" sz="2400">
                <a:solidFill>
                  <a:srgbClr val="000000"/>
                </a:solidFill>
              </a:rPr>
              <a:t>Mrs Batten</a:t>
            </a:r>
            <a:r>
              <a:rPr lang="en-GB" sz="2400">
                <a:solidFill>
                  <a:srgbClr val="FF0000"/>
                </a:solidFill>
              </a:rPr>
              <a:t> </a:t>
            </a:r>
            <a:r>
              <a:rPr lang="en-GB" sz="2400"/>
              <a:t>eaten?</a:t>
            </a:r>
          </a:p>
          <a:p>
            <a:r>
              <a:rPr lang="en-GB" sz="2400"/>
              <a:t>b) How much has she got left to eat?</a:t>
            </a:r>
            <a:endParaRPr lang="en-GB" sz="2400">
              <a:cs typeface="Calibri"/>
            </a:endParaRPr>
          </a:p>
          <a:p>
            <a:r>
              <a:rPr lang="en-GB" sz="2400"/>
              <a:t>c) What is this as a percentage?</a:t>
            </a:r>
          </a:p>
        </p:txBody>
      </p:sp>
      <p:sp>
        <p:nvSpPr>
          <p:cNvPr id="6" name="Rectangle 5"/>
          <p:cNvSpPr/>
          <p:nvPr/>
        </p:nvSpPr>
        <p:spPr>
          <a:xfrm>
            <a:off x="10308698" y="5853027"/>
            <a:ext cx="13572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>
                <a:solidFill>
                  <a:srgbClr val="FF0000"/>
                </a:solidFill>
              </a:rPr>
              <a:t>[2.5 marks]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CACF5E-3B07-4768-82F9-2E1693911C11}"/>
              </a:ext>
            </a:extLst>
          </p:cNvPr>
          <p:cNvSpPr txBox="1"/>
          <p:nvPr/>
        </p:nvSpPr>
        <p:spPr>
          <a:xfrm>
            <a:off x="285750" y="314325"/>
            <a:ext cx="942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/>
              <a:t>Q9</a:t>
            </a:r>
          </a:p>
        </p:txBody>
      </p:sp>
    </p:spTree>
    <p:extLst>
      <p:ext uri="{BB962C8B-B14F-4D97-AF65-F5344CB8AC3E}">
        <p14:creationId xmlns:p14="http://schemas.microsoft.com/office/powerpoint/2010/main" val="14305943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5573" y="2271712"/>
            <a:ext cx="5838825" cy="23145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4183" y="1081344"/>
            <a:ext cx="11801604" cy="83099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2400"/>
              <a:t>6H</a:t>
            </a:r>
            <a:r>
              <a:rPr lang="en-GB" sz="2400">
                <a:solidFill>
                  <a:srgbClr val="FF0000"/>
                </a:solidFill>
              </a:rPr>
              <a:t> </a:t>
            </a:r>
            <a:r>
              <a:rPr lang="en-GB" sz="2400"/>
              <a:t>have been saving money to buy </a:t>
            </a:r>
            <a:r>
              <a:rPr lang="en-GB" sz="2400">
                <a:solidFill>
                  <a:srgbClr val="000000"/>
                </a:solidFill>
              </a:rPr>
              <a:t>Mr Hubbard</a:t>
            </a:r>
            <a:r>
              <a:rPr lang="en-GB" sz="2400">
                <a:solidFill>
                  <a:srgbClr val="FF0000"/>
                </a:solidFill>
              </a:rPr>
              <a:t> </a:t>
            </a:r>
            <a:r>
              <a:rPr lang="en-GB" sz="2400"/>
              <a:t>the best present ever.</a:t>
            </a:r>
          </a:p>
          <a:p>
            <a:r>
              <a:rPr lang="en-GB" sz="2400"/>
              <a:t>How much money have they saved?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084399" y="6140793"/>
            <a:ext cx="1817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>
                <a:solidFill>
                  <a:srgbClr val="FF0000"/>
                </a:solidFill>
              </a:rPr>
              <a:t>[27 marks]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F02B55-A3FF-4E53-8677-288CA1C27A1C}"/>
              </a:ext>
            </a:extLst>
          </p:cNvPr>
          <p:cNvSpPr txBox="1"/>
          <p:nvPr/>
        </p:nvSpPr>
        <p:spPr>
          <a:xfrm>
            <a:off x="285750" y="314325"/>
            <a:ext cx="1157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/>
              <a:t>Q10</a:t>
            </a:r>
          </a:p>
        </p:txBody>
      </p:sp>
    </p:spTree>
    <p:extLst>
      <p:ext uri="{BB962C8B-B14F-4D97-AF65-F5344CB8AC3E}">
        <p14:creationId xmlns:p14="http://schemas.microsoft.com/office/powerpoint/2010/main" val="41924713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Maaria Khan</dc:creator>
  <cp:revision>1</cp:revision>
  <dcterms:created xsi:type="dcterms:W3CDTF">2020-05-04T12:03:17Z</dcterms:created>
  <dcterms:modified xsi:type="dcterms:W3CDTF">2020-05-07T08:34:03Z</dcterms:modified>
</cp:coreProperties>
</file>