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55"/>
  </p:notesMasterIdLst>
  <p:sldIdLst>
    <p:sldId id="924" r:id="rId2"/>
    <p:sldId id="991" r:id="rId3"/>
    <p:sldId id="1005" r:id="rId4"/>
    <p:sldId id="1006" r:id="rId5"/>
    <p:sldId id="1007" r:id="rId6"/>
    <p:sldId id="1008" r:id="rId7"/>
    <p:sldId id="1009" r:id="rId8"/>
    <p:sldId id="1010" r:id="rId9"/>
    <p:sldId id="966" r:id="rId10"/>
    <p:sldId id="992" r:id="rId11"/>
    <p:sldId id="993" r:id="rId12"/>
    <p:sldId id="994" r:id="rId13"/>
    <p:sldId id="995" r:id="rId14"/>
    <p:sldId id="996" r:id="rId15"/>
    <p:sldId id="997" r:id="rId16"/>
    <p:sldId id="998" r:id="rId17"/>
    <p:sldId id="1011" r:id="rId18"/>
    <p:sldId id="1012" r:id="rId19"/>
    <p:sldId id="1013" r:id="rId20"/>
    <p:sldId id="1014" r:id="rId21"/>
    <p:sldId id="1015" r:id="rId22"/>
    <p:sldId id="1016" r:id="rId23"/>
    <p:sldId id="1017" r:id="rId24"/>
    <p:sldId id="1018" r:id="rId25"/>
    <p:sldId id="1019" r:id="rId26"/>
    <p:sldId id="1020" r:id="rId27"/>
    <p:sldId id="1021" r:id="rId28"/>
    <p:sldId id="1022" r:id="rId29"/>
    <p:sldId id="975" r:id="rId30"/>
    <p:sldId id="999" r:id="rId31"/>
    <p:sldId id="1000" r:id="rId32"/>
    <p:sldId id="1001" r:id="rId33"/>
    <p:sldId id="1003" r:id="rId34"/>
    <p:sldId id="1004" r:id="rId35"/>
    <p:sldId id="1043" r:id="rId36"/>
    <p:sldId id="1025" r:id="rId37"/>
    <p:sldId id="1026" r:id="rId38"/>
    <p:sldId id="1027" r:id="rId39"/>
    <p:sldId id="1028" r:id="rId40"/>
    <p:sldId id="1029" r:id="rId41"/>
    <p:sldId id="1030" r:id="rId42"/>
    <p:sldId id="1031" r:id="rId43"/>
    <p:sldId id="1032" r:id="rId44"/>
    <p:sldId id="1033" r:id="rId45"/>
    <p:sldId id="1034" r:id="rId46"/>
    <p:sldId id="1035" r:id="rId47"/>
    <p:sldId id="1036" r:id="rId48"/>
    <p:sldId id="1037" r:id="rId49"/>
    <p:sldId id="1038" r:id="rId50"/>
    <p:sldId id="1039" r:id="rId51"/>
    <p:sldId id="1040" r:id="rId52"/>
    <p:sldId id="949" r:id="rId53"/>
    <p:sldId id="1002" r:id="rId5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A2E41"/>
    <a:srgbClr val="13BD8A"/>
    <a:srgbClr val="388CDA"/>
    <a:srgbClr val="000000"/>
    <a:srgbClr val="FADF47"/>
    <a:srgbClr val="EE7C3E"/>
    <a:srgbClr val="C73A43"/>
    <a:srgbClr val="0CC1D9"/>
    <a:srgbClr val="ECEEF1"/>
    <a:srgbClr val="8A939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1926" autoAdjust="0"/>
    <p:restoredTop sz="94660"/>
  </p:normalViewPr>
  <p:slideViewPr>
    <p:cSldViewPr snapToGrid="0">
      <p:cViewPr varScale="1">
        <p:scale>
          <a:sx n="73" d="100"/>
          <a:sy n="73" d="100"/>
        </p:scale>
        <p:origin x="103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-1090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1D29D1C-8C3E-4310-9EF0-019410E55AD5}" type="datetimeFigureOut">
              <a:rPr lang="en-GB" smtClean="0"/>
              <a:t>20/02/2019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56EE0C4-5D00-42C4-BE61-F78AE99EEB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83082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15362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>
              <a:latin typeface="Calibri" charset="0"/>
            </a:endParaRPr>
          </a:p>
        </p:txBody>
      </p:sp>
      <p:sp>
        <p:nvSpPr>
          <p:cNvPr id="15363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fld id="{1340F282-56A0-2A48-A4F7-B8F4B99CDEA3}" type="slidenum">
              <a:rPr lang="en-US" sz="1200"/>
              <a:pPr/>
              <a:t>3</a:t>
            </a:fld>
            <a:endParaRPr lang="en-US" sz="1200"/>
          </a:p>
        </p:txBody>
      </p:sp>
    </p:spTree>
    <p:extLst>
      <p:ext uri="{BB962C8B-B14F-4D97-AF65-F5344CB8AC3E}">
        <p14:creationId xmlns:p14="http://schemas.microsoft.com/office/powerpoint/2010/main" val="257741028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17410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>
              <a:latin typeface="Calibri" charset="0"/>
            </a:endParaRPr>
          </a:p>
        </p:txBody>
      </p:sp>
      <p:sp>
        <p:nvSpPr>
          <p:cNvPr id="17411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fld id="{ECFBC2E0-3BA8-CB4E-9FF2-7273C003ED70}" type="slidenum">
              <a:rPr lang="en-US" sz="1200"/>
              <a:pPr/>
              <a:t>4</a:t>
            </a:fld>
            <a:endParaRPr lang="en-US" sz="1200"/>
          </a:p>
        </p:txBody>
      </p:sp>
    </p:spTree>
    <p:extLst>
      <p:ext uri="{BB962C8B-B14F-4D97-AF65-F5344CB8AC3E}">
        <p14:creationId xmlns:p14="http://schemas.microsoft.com/office/powerpoint/2010/main" val="25426417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19458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>
              <a:latin typeface="Calibri" charset="0"/>
            </a:endParaRPr>
          </a:p>
        </p:txBody>
      </p:sp>
      <p:sp>
        <p:nvSpPr>
          <p:cNvPr id="19459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fld id="{0CD72A6B-0494-FA4C-9349-EEED6B59D442}" type="slidenum">
              <a:rPr lang="en-US" sz="1200"/>
              <a:pPr/>
              <a:t>5</a:t>
            </a:fld>
            <a:endParaRPr lang="en-US" sz="1200"/>
          </a:p>
        </p:txBody>
      </p:sp>
    </p:spTree>
    <p:extLst>
      <p:ext uri="{BB962C8B-B14F-4D97-AF65-F5344CB8AC3E}">
        <p14:creationId xmlns:p14="http://schemas.microsoft.com/office/powerpoint/2010/main" val="370018157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21506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>
              <a:latin typeface="Calibri" charset="0"/>
            </a:endParaRPr>
          </a:p>
        </p:txBody>
      </p:sp>
      <p:sp>
        <p:nvSpPr>
          <p:cNvPr id="21507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fld id="{A3C6CB14-7281-004A-A310-8EF9BEF7479C}" type="slidenum">
              <a:rPr lang="en-US" sz="1200"/>
              <a:pPr/>
              <a:t>6</a:t>
            </a:fld>
            <a:endParaRPr lang="en-US" sz="1200"/>
          </a:p>
        </p:txBody>
      </p:sp>
    </p:spTree>
    <p:extLst>
      <p:ext uri="{BB962C8B-B14F-4D97-AF65-F5344CB8AC3E}">
        <p14:creationId xmlns:p14="http://schemas.microsoft.com/office/powerpoint/2010/main" val="168867078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23554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>
              <a:latin typeface="Calibri" charset="0"/>
            </a:endParaRPr>
          </a:p>
        </p:txBody>
      </p:sp>
      <p:sp>
        <p:nvSpPr>
          <p:cNvPr id="23555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fld id="{E6ED55C7-EFB8-0049-BC5A-97C81A8A4FC0}" type="slidenum">
              <a:rPr lang="en-US" sz="1200"/>
              <a:pPr/>
              <a:t>7</a:t>
            </a:fld>
            <a:endParaRPr lang="en-US" sz="1200"/>
          </a:p>
        </p:txBody>
      </p:sp>
    </p:spTree>
    <p:extLst>
      <p:ext uri="{BB962C8B-B14F-4D97-AF65-F5344CB8AC3E}">
        <p14:creationId xmlns:p14="http://schemas.microsoft.com/office/powerpoint/2010/main" val="36937239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25602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>
              <a:latin typeface="Calibri" charset="0"/>
            </a:endParaRPr>
          </a:p>
        </p:txBody>
      </p:sp>
      <p:sp>
        <p:nvSpPr>
          <p:cNvPr id="25603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fld id="{A15F67D1-CAF1-8946-8883-4645BC92FBAA}" type="slidenum">
              <a:rPr lang="en-US" sz="1200"/>
              <a:pPr/>
              <a:t>8</a:t>
            </a:fld>
            <a:endParaRPr lang="en-US" sz="1200"/>
          </a:p>
        </p:txBody>
      </p:sp>
    </p:spTree>
    <p:extLst>
      <p:ext uri="{BB962C8B-B14F-4D97-AF65-F5344CB8AC3E}">
        <p14:creationId xmlns:p14="http://schemas.microsoft.com/office/powerpoint/2010/main" val="337142784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35842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>
              <a:latin typeface="Calibri" charset="0"/>
            </a:endParaRPr>
          </a:p>
        </p:txBody>
      </p:sp>
      <p:sp>
        <p:nvSpPr>
          <p:cNvPr id="35843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fld id="{1927D636-F7AC-4E4F-A837-58B18BA6A635}" type="slidenum">
              <a:rPr lang="en-US" sz="1200"/>
              <a:pPr/>
              <a:t>17</a:t>
            </a:fld>
            <a:endParaRPr lang="en-US" sz="1200"/>
          </a:p>
        </p:txBody>
      </p:sp>
    </p:spTree>
    <p:extLst>
      <p:ext uri="{BB962C8B-B14F-4D97-AF65-F5344CB8AC3E}">
        <p14:creationId xmlns:p14="http://schemas.microsoft.com/office/powerpoint/2010/main" val="10567235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37890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>
              <a:latin typeface="Calibri" charset="0"/>
            </a:endParaRPr>
          </a:p>
        </p:txBody>
      </p:sp>
      <p:sp>
        <p:nvSpPr>
          <p:cNvPr id="37891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fld id="{DB358E2E-FC86-484D-8DDC-94937DBB96EB}" type="slidenum">
              <a:rPr lang="en-US" sz="1200"/>
              <a:pPr/>
              <a:t>18</a:t>
            </a:fld>
            <a:endParaRPr lang="en-US" sz="1200"/>
          </a:p>
        </p:txBody>
      </p:sp>
    </p:spTree>
    <p:extLst>
      <p:ext uri="{BB962C8B-B14F-4D97-AF65-F5344CB8AC3E}">
        <p14:creationId xmlns:p14="http://schemas.microsoft.com/office/powerpoint/2010/main" val="350764027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39938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>
              <a:latin typeface="Calibri" charset="0"/>
            </a:endParaRPr>
          </a:p>
        </p:txBody>
      </p:sp>
      <p:sp>
        <p:nvSpPr>
          <p:cNvPr id="39939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fld id="{E9C7F697-6499-DE40-BA73-83435C845013}" type="slidenum">
              <a:rPr lang="en-US" sz="1200"/>
              <a:pPr/>
              <a:t>19</a:t>
            </a:fld>
            <a:endParaRPr lang="en-US" sz="1200"/>
          </a:p>
        </p:txBody>
      </p:sp>
    </p:spTree>
    <p:extLst>
      <p:ext uri="{BB962C8B-B14F-4D97-AF65-F5344CB8AC3E}">
        <p14:creationId xmlns:p14="http://schemas.microsoft.com/office/powerpoint/2010/main" val="68259684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41986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>
              <a:latin typeface="Calibri" charset="0"/>
            </a:endParaRPr>
          </a:p>
        </p:txBody>
      </p:sp>
      <p:sp>
        <p:nvSpPr>
          <p:cNvPr id="41987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fld id="{E6A8B3F6-DAFA-A34E-AA45-C2D609991779}" type="slidenum">
              <a:rPr lang="en-US" sz="1200"/>
              <a:pPr/>
              <a:t>20</a:t>
            </a:fld>
            <a:endParaRPr lang="en-US" sz="1200"/>
          </a:p>
        </p:txBody>
      </p:sp>
    </p:spTree>
    <p:extLst>
      <p:ext uri="{BB962C8B-B14F-4D97-AF65-F5344CB8AC3E}">
        <p14:creationId xmlns:p14="http://schemas.microsoft.com/office/powerpoint/2010/main" val="49613100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44034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>
              <a:latin typeface="Calibri" charset="0"/>
            </a:endParaRPr>
          </a:p>
        </p:txBody>
      </p:sp>
      <p:sp>
        <p:nvSpPr>
          <p:cNvPr id="44035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fld id="{F1BA4301-4764-E545-8715-8C71D6D81EC2}" type="slidenum">
              <a:rPr lang="en-US" sz="1200"/>
              <a:pPr/>
              <a:t>21</a:t>
            </a:fld>
            <a:endParaRPr lang="en-US" sz="1200"/>
          </a:p>
        </p:txBody>
      </p:sp>
    </p:spTree>
    <p:extLst>
      <p:ext uri="{BB962C8B-B14F-4D97-AF65-F5344CB8AC3E}">
        <p14:creationId xmlns:p14="http://schemas.microsoft.com/office/powerpoint/2010/main" val="143240154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46082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>
              <a:latin typeface="Calibri" charset="0"/>
            </a:endParaRPr>
          </a:p>
        </p:txBody>
      </p:sp>
      <p:sp>
        <p:nvSpPr>
          <p:cNvPr id="46083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fld id="{21278A4A-D2E1-A849-90FE-8B0D3F7AA206}" type="slidenum">
              <a:rPr lang="en-US" sz="1200"/>
              <a:pPr/>
              <a:t>22</a:t>
            </a:fld>
            <a:endParaRPr lang="en-US" sz="1200"/>
          </a:p>
        </p:txBody>
      </p:sp>
    </p:spTree>
    <p:extLst>
      <p:ext uri="{BB962C8B-B14F-4D97-AF65-F5344CB8AC3E}">
        <p14:creationId xmlns:p14="http://schemas.microsoft.com/office/powerpoint/2010/main" val="243374183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48130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>
              <a:latin typeface="Calibri" charset="0"/>
            </a:endParaRPr>
          </a:p>
        </p:txBody>
      </p:sp>
      <p:sp>
        <p:nvSpPr>
          <p:cNvPr id="48131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fld id="{6C68F5B1-7BE4-EE40-9987-A89CC491C77A}" type="slidenum">
              <a:rPr lang="en-US" sz="1200"/>
              <a:pPr/>
              <a:t>23</a:t>
            </a:fld>
            <a:endParaRPr lang="en-US" sz="1200"/>
          </a:p>
        </p:txBody>
      </p:sp>
    </p:spTree>
    <p:extLst>
      <p:ext uri="{BB962C8B-B14F-4D97-AF65-F5344CB8AC3E}">
        <p14:creationId xmlns:p14="http://schemas.microsoft.com/office/powerpoint/2010/main" val="295685896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7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50178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>
              <a:latin typeface="Calibri" charset="0"/>
            </a:endParaRPr>
          </a:p>
        </p:txBody>
      </p:sp>
      <p:sp>
        <p:nvSpPr>
          <p:cNvPr id="50179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fld id="{88A1CFE2-7C59-7C45-9D73-FC0F97288B5B}" type="slidenum">
              <a:rPr lang="en-US" sz="1200"/>
              <a:pPr/>
              <a:t>24</a:t>
            </a:fld>
            <a:endParaRPr lang="en-US" sz="1200"/>
          </a:p>
        </p:txBody>
      </p:sp>
    </p:spTree>
    <p:extLst>
      <p:ext uri="{BB962C8B-B14F-4D97-AF65-F5344CB8AC3E}">
        <p14:creationId xmlns:p14="http://schemas.microsoft.com/office/powerpoint/2010/main" val="72115806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5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52226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>
              <a:latin typeface="Calibri" charset="0"/>
            </a:endParaRPr>
          </a:p>
        </p:txBody>
      </p:sp>
      <p:sp>
        <p:nvSpPr>
          <p:cNvPr id="52227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fld id="{4754AC1A-5CF3-5B49-B104-8FA064CB3D39}" type="slidenum">
              <a:rPr lang="en-US" sz="1200"/>
              <a:pPr/>
              <a:t>25</a:t>
            </a:fld>
            <a:endParaRPr lang="en-US" sz="1200"/>
          </a:p>
        </p:txBody>
      </p:sp>
    </p:spTree>
    <p:extLst>
      <p:ext uri="{BB962C8B-B14F-4D97-AF65-F5344CB8AC3E}">
        <p14:creationId xmlns:p14="http://schemas.microsoft.com/office/powerpoint/2010/main" val="189814833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3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54274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>
              <a:latin typeface="Calibri" charset="0"/>
            </a:endParaRPr>
          </a:p>
        </p:txBody>
      </p:sp>
      <p:sp>
        <p:nvSpPr>
          <p:cNvPr id="54275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fld id="{0542CB97-E9D6-174D-84FA-849733F0F802}" type="slidenum">
              <a:rPr lang="en-US" sz="1200"/>
              <a:pPr/>
              <a:t>26</a:t>
            </a:fld>
            <a:endParaRPr lang="en-US" sz="1200"/>
          </a:p>
        </p:txBody>
      </p:sp>
    </p:spTree>
    <p:extLst>
      <p:ext uri="{BB962C8B-B14F-4D97-AF65-F5344CB8AC3E}">
        <p14:creationId xmlns:p14="http://schemas.microsoft.com/office/powerpoint/2010/main" val="244994763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1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56322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>
              <a:latin typeface="Calibri" charset="0"/>
            </a:endParaRPr>
          </a:p>
        </p:txBody>
      </p:sp>
      <p:sp>
        <p:nvSpPr>
          <p:cNvPr id="56323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fld id="{C20FE386-C59B-9C44-A300-333BBBB41BD7}" type="slidenum">
              <a:rPr lang="en-US" sz="1200"/>
              <a:pPr/>
              <a:t>27</a:t>
            </a:fld>
            <a:endParaRPr lang="en-US" sz="1200"/>
          </a:p>
        </p:txBody>
      </p:sp>
    </p:spTree>
    <p:extLst>
      <p:ext uri="{BB962C8B-B14F-4D97-AF65-F5344CB8AC3E}">
        <p14:creationId xmlns:p14="http://schemas.microsoft.com/office/powerpoint/2010/main" val="275353604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69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58370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>
              <a:latin typeface="Calibri" charset="0"/>
            </a:endParaRPr>
          </a:p>
        </p:txBody>
      </p:sp>
      <p:sp>
        <p:nvSpPr>
          <p:cNvPr id="58371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fld id="{A5567B61-7A61-8A4B-BDD2-4B0355F7C88B}" type="slidenum">
              <a:rPr lang="en-US" sz="1200"/>
              <a:pPr/>
              <a:t>28</a:t>
            </a:fld>
            <a:endParaRPr lang="en-US" sz="1200"/>
          </a:p>
        </p:txBody>
      </p:sp>
    </p:spTree>
    <p:extLst>
      <p:ext uri="{BB962C8B-B14F-4D97-AF65-F5344CB8AC3E}">
        <p14:creationId xmlns:p14="http://schemas.microsoft.com/office/powerpoint/2010/main" val="15954410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B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7A87578A-0C98-4E07-89CB-153445462EFA}"/>
              </a:ext>
            </a:extLst>
          </p:cNvPr>
          <p:cNvSpPr/>
          <p:nvPr userDrawn="1"/>
        </p:nvSpPr>
        <p:spPr>
          <a:xfrm>
            <a:off x="0" y="-4274"/>
            <a:ext cx="1332362" cy="513799"/>
          </a:xfrm>
          <a:prstGeom prst="rect">
            <a:avLst/>
          </a:prstGeom>
          <a:solidFill>
            <a:srgbClr val="FADF47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1400" b="1" dirty="0">
              <a:solidFill>
                <a:srgbClr val="92D050"/>
              </a:solidFill>
              <a:latin typeface="Arial" panose="020B0604020202020204" pitchFamily="34" charset="0"/>
              <a:ea typeface="Tahoma"/>
              <a:cs typeface="Arial" panose="020B0604020202020204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57C28289-A731-4F13-AA5A-6C362F4EE55E}"/>
              </a:ext>
            </a:extLst>
          </p:cNvPr>
          <p:cNvSpPr txBox="1"/>
          <p:nvPr userDrawn="1"/>
        </p:nvSpPr>
        <p:spPr>
          <a:xfrm>
            <a:off x="1558386" y="60112"/>
            <a:ext cx="8303635" cy="400110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LO:</a:t>
            </a:r>
            <a:r>
              <a:rPr lang="en-US" sz="2000" b="1" baseline="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To 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convert between metric measures</a:t>
            </a:r>
          </a:p>
        </p:txBody>
      </p:sp>
      <p:graphicFrame>
        <p:nvGraphicFramePr>
          <p:cNvPr id="16" name="Table 6">
            <a:extLst>
              <a:ext uri="{FF2B5EF4-FFF2-40B4-BE49-F238E27FC236}">
                <a16:creationId xmlns:a16="http://schemas.microsoft.com/office/drawing/2014/main" id="{B19FE6FD-21A8-4E57-B1FA-22F555C98C6B}"/>
              </a:ext>
            </a:extLst>
          </p:cNvPr>
          <p:cNvGraphicFramePr>
            <a:graphicFrameLocks noGrp="1"/>
          </p:cNvGraphicFramePr>
          <p:nvPr userDrawn="1">
            <p:extLst>
              <p:ext uri="{D42A27DB-BD31-4B8C-83A1-F6EECF244321}">
                <p14:modId xmlns:p14="http://schemas.microsoft.com/office/powerpoint/2010/main" val="3494058264"/>
              </p:ext>
            </p:extLst>
          </p:nvPr>
        </p:nvGraphicFramePr>
        <p:xfrm>
          <a:off x="6983092" y="121668"/>
          <a:ext cx="2006600" cy="24384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06600">
                  <a:extLst>
                    <a:ext uri="{9D8B030D-6E8A-4147-A177-3AD203B41FA5}">
                      <a16:colId xmlns:a16="http://schemas.microsoft.com/office/drawing/2014/main" val="2783366662"/>
                    </a:ext>
                  </a:extLst>
                </a:gridCol>
              </a:tblGrid>
              <a:tr h="1961342">
                <a:tc>
                  <a:txBody>
                    <a:bodyPr/>
                    <a:lstStyle/>
                    <a:p>
                      <a:pPr algn="l">
                        <a:buNone/>
                      </a:pPr>
                      <a:r>
                        <a:rPr lang="en-US" sz="1400" b="1" dirty="0">
                          <a:latin typeface="Arial" panose="020B0604020202020204" pitchFamily="34" charset="0"/>
                          <a:ea typeface="Open Sans" panose="020B0606030504020204" pitchFamily="34" charset="0"/>
                          <a:cs typeface="Arial" panose="020B0604020202020204" pitchFamily="34" charset="0"/>
                        </a:rPr>
                        <a:t>Success Criteria:</a:t>
                      </a:r>
                    </a:p>
                    <a:p>
                      <a:pPr algn="l">
                        <a:buNone/>
                      </a:pPr>
                      <a:endParaRPr lang="en-US" sz="800" b="1" dirty="0">
                        <a:latin typeface="Arial" panose="020B0604020202020204" pitchFamily="34" charset="0"/>
                        <a:ea typeface="Open Sans" panose="020B0606030504020204" pitchFamily="34" charset="0"/>
                        <a:cs typeface="Arial" panose="020B0604020202020204" pitchFamily="34" charset="0"/>
                      </a:endParaRPr>
                    </a:p>
                    <a:p>
                      <a:pPr lvl="0" algn="l">
                        <a:buNone/>
                      </a:pPr>
                      <a:r>
                        <a:rPr lang="en-GB" sz="1200" b="1" u="sng" dirty="0">
                          <a:latin typeface="Arial" panose="020B0604020202020204" pitchFamily="34" charset="0"/>
                          <a:ea typeface="Open Sans" panose="020B0606030504020204" pitchFamily="34" charset="0"/>
                          <a:cs typeface="Arial" panose="020B0604020202020204" pitchFamily="34" charset="0"/>
                        </a:rPr>
                        <a:t>Mastery: </a:t>
                      </a:r>
                    </a:p>
                    <a:p>
                      <a:pPr lvl="0" algn="l">
                        <a:buNone/>
                      </a:pPr>
                      <a:r>
                        <a:rPr lang="en-US" sz="1200" b="0" dirty="0">
                          <a:latin typeface="Arial" panose="020B0604020202020204" pitchFamily="34" charset="0"/>
                          <a:ea typeface="Open Sans" panose="020B0606030504020204" pitchFamily="34" charset="0"/>
                          <a:cs typeface="Arial" panose="020B0604020202020204" pitchFamily="34" charset="0"/>
                        </a:rPr>
                        <a:t>I can convert between different units of metric measurement.</a:t>
                      </a:r>
                    </a:p>
                    <a:p>
                      <a:pPr lvl="0" algn="l">
                        <a:buNone/>
                      </a:pPr>
                      <a:endParaRPr lang="en-GB" sz="1200" b="0" dirty="0">
                        <a:latin typeface="Arial" panose="020B0604020202020204" pitchFamily="34" charset="0"/>
                        <a:ea typeface="Open Sans" panose="020B0606030504020204" pitchFamily="34" charset="0"/>
                        <a:cs typeface="Arial" panose="020B0604020202020204" pitchFamily="34" charset="0"/>
                      </a:endParaRPr>
                    </a:p>
                    <a:p>
                      <a:pPr lvl="0" algn="l">
                        <a:buNone/>
                      </a:pPr>
                      <a:r>
                        <a:rPr lang="en-GB" sz="1200" b="1" u="sng" dirty="0">
                          <a:latin typeface="Arial" panose="020B0604020202020204" pitchFamily="34" charset="0"/>
                          <a:ea typeface="Open Sans" panose="020B0606030504020204" pitchFamily="34" charset="0"/>
                          <a:cs typeface="Arial" panose="020B0604020202020204" pitchFamily="34" charset="0"/>
                        </a:rPr>
                        <a:t>Greater Depth:</a:t>
                      </a:r>
                    </a:p>
                    <a:p>
                      <a:pPr lvl="0" algn="l">
                        <a:buNone/>
                      </a:pPr>
                      <a:r>
                        <a:rPr lang="en-US" sz="1200" b="0" dirty="0">
                          <a:latin typeface="Arial" panose="020B0604020202020204" pitchFamily="34" charset="0"/>
                          <a:ea typeface="Open Sans" panose="020B0606030504020204" pitchFamily="34" charset="0"/>
                          <a:cs typeface="Arial" panose="020B0604020202020204" pitchFamily="34" charset="0"/>
                        </a:rPr>
                        <a:t>I can apply what I know about converting between metric measures when solving more complex problems.</a:t>
                      </a:r>
                      <a:endParaRPr lang="en-US" sz="1600" b="0" dirty="0">
                        <a:latin typeface="Arial" panose="020B0604020202020204" pitchFamily="34" charset="0"/>
                        <a:ea typeface="Open Sans" panose="020B0606030504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ECEE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56085870"/>
                  </a:ext>
                </a:extLst>
              </a:tr>
            </a:tbl>
          </a:graphicData>
        </a:graphic>
      </p:graphicFrame>
      <p:sp>
        <p:nvSpPr>
          <p:cNvPr id="22" name="Rectangle 21">
            <a:extLst>
              <a:ext uri="{FF2B5EF4-FFF2-40B4-BE49-F238E27FC236}">
                <a16:creationId xmlns:a16="http://schemas.microsoft.com/office/drawing/2014/main" id="{7D96677A-50D7-4833-A9B0-EBD23DE74D11}"/>
              </a:ext>
            </a:extLst>
          </p:cNvPr>
          <p:cNvSpPr/>
          <p:nvPr userDrawn="1"/>
        </p:nvSpPr>
        <p:spPr>
          <a:xfrm>
            <a:off x="226024" y="121668"/>
            <a:ext cx="950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fld id="{9EF046D9-8B07-4634-9C1D-18D8EFE4578C}" type="datetime1">
              <a:rPr lang="en-GB" sz="1200" b="1" smtClean="0">
                <a:latin typeface="Arial" panose="020B0604020202020204" pitchFamily="34" charset="0"/>
                <a:ea typeface="Source Sans Pro" panose="020B0503030403020204" pitchFamily="34" charset="0"/>
                <a:cs typeface="Arial" panose="020B0604020202020204" pitchFamily="34" charset="0"/>
              </a:rPr>
              <a:pPr/>
              <a:t>20/02/2019</a:t>
            </a:fld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39162549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lide B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7A87578A-0C98-4E07-89CB-153445462EFA}"/>
              </a:ext>
            </a:extLst>
          </p:cNvPr>
          <p:cNvSpPr/>
          <p:nvPr userDrawn="1"/>
        </p:nvSpPr>
        <p:spPr>
          <a:xfrm>
            <a:off x="0" y="-4274"/>
            <a:ext cx="1332362" cy="513799"/>
          </a:xfrm>
          <a:prstGeom prst="rect">
            <a:avLst/>
          </a:prstGeom>
          <a:solidFill>
            <a:srgbClr val="FADF47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1400" b="1" dirty="0">
              <a:solidFill>
                <a:srgbClr val="92D050"/>
              </a:solidFill>
              <a:latin typeface="Arial" panose="020B0604020202020204" pitchFamily="34" charset="0"/>
              <a:ea typeface="Tahoma"/>
              <a:cs typeface="Arial" panose="020B0604020202020204" pitchFamily="34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1B50C3D3-DBDB-4291-AAC7-C8A5AB47D1E1}"/>
              </a:ext>
            </a:extLst>
          </p:cNvPr>
          <p:cNvSpPr/>
          <p:nvPr userDrawn="1"/>
        </p:nvSpPr>
        <p:spPr>
          <a:xfrm>
            <a:off x="1331643" y="-718"/>
            <a:ext cx="7812358" cy="510646"/>
          </a:xfrm>
          <a:prstGeom prst="rect">
            <a:avLst/>
          </a:prstGeom>
          <a:solidFill>
            <a:srgbClr val="388CDA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US" sz="1200" b="1" dirty="0">
                <a:solidFill>
                  <a:schemeClr val="bg1"/>
                </a:solidFill>
                <a:latin typeface="Arial" panose="020B0604020202020204" pitchFamily="34" charset="0"/>
                <a:ea typeface="Tahoma"/>
                <a:cs typeface="Arial" panose="020B0604020202020204" pitchFamily="34" charset="0"/>
              </a:rPr>
              <a:t>Year 6  Measurement: Converting units  Lesson 2</a:t>
            </a:r>
            <a:endParaRPr lang="en-US" sz="1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CA6EDBD0-03A3-4AF0-ACAC-E7DC67E310CD}"/>
              </a:ext>
            </a:extLst>
          </p:cNvPr>
          <p:cNvSpPr txBox="1"/>
          <p:nvPr userDrawn="1"/>
        </p:nvSpPr>
        <p:spPr>
          <a:xfrm>
            <a:off x="382588" y="6521242"/>
            <a:ext cx="8720586" cy="461665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r"/>
            <a:endParaRPr lang="en-US" sz="1200" dirty="0">
              <a:latin typeface="Arial" panose="020B0604020202020204" pitchFamily="34" charset="0"/>
              <a:ea typeface="Source Sans Pro" panose="020B0503030403020204" pitchFamily="34" charset="0"/>
              <a:cs typeface="Arial" panose="020B0604020202020204" pitchFamily="34" charset="0"/>
            </a:endParaRPr>
          </a:p>
          <a:p>
            <a:pPr algn="r"/>
            <a:endParaRPr lang="en-US" sz="1200" dirty="0">
              <a:latin typeface="Arial" panose="020B0604020202020204" pitchFamily="34" charset="0"/>
              <a:ea typeface="Source Sans Pro" panose="020B0503030403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57C28289-A731-4F13-AA5A-6C362F4EE55E}"/>
              </a:ext>
            </a:extLst>
          </p:cNvPr>
          <p:cNvSpPr txBox="1"/>
          <p:nvPr userDrawn="1"/>
        </p:nvSpPr>
        <p:spPr>
          <a:xfrm>
            <a:off x="306387" y="768298"/>
            <a:ext cx="4092229" cy="5570756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At Third Space Learning we provide personalised online lessons from specialist maths tutors to support the target groups in your school.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1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These ready-to-go slides are designed to work alongside our interventions to supplement quality first teaching and raise attainment in maths for all pupils.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To find out more about how you could use our 1-to-1 interventions year-round to boost maths progress in your school then get in touch: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020 3771 0095 hello@thirdspacelearning.com</a:t>
            </a:r>
          </a:p>
          <a:p>
            <a:endParaRPr lang="en-US" sz="16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16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Boosting </a:t>
            </a:r>
            <a:r>
              <a:rPr lang="en-US" sz="16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maths</a:t>
            </a:r>
            <a:r>
              <a:rPr lang="en-US" sz="16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progress through 1-to-1 conversations… </a:t>
            </a:r>
          </a:p>
          <a:p>
            <a:endParaRPr lang="en-US" sz="1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1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7D96677A-50D7-4833-A9B0-EBD23DE74D11}"/>
              </a:ext>
            </a:extLst>
          </p:cNvPr>
          <p:cNvSpPr/>
          <p:nvPr userDrawn="1"/>
        </p:nvSpPr>
        <p:spPr>
          <a:xfrm>
            <a:off x="226024" y="121668"/>
            <a:ext cx="950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fld id="{9EF046D9-8B07-4634-9C1D-18D8EFE4578C}" type="datetime1">
              <a:rPr lang="en-GB" sz="1200" b="1" smtClean="0">
                <a:latin typeface="Arial" panose="020B0604020202020204" pitchFamily="34" charset="0"/>
                <a:ea typeface="Source Sans Pro" panose="020B0503030403020204" pitchFamily="34" charset="0"/>
                <a:cs typeface="Arial" panose="020B0604020202020204" pitchFamily="34" charset="0"/>
              </a:rPr>
              <a:pPr/>
              <a:t>20/02/2019</a:t>
            </a:fld>
            <a:endParaRPr lang="en-GB" sz="12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EE23DD0-83B0-4B69-80F5-CF1108C23473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123" r="15217" b="277"/>
          <a:stretch/>
        </p:blipFill>
        <p:spPr>
          <a:xfrm>
            <a:off x="4745385" y="509525"/>
            <a:ext cx="4398616" cy="6348475"/>
          </a:xfrm>
          <a:prstGeom prst="rect">
            <a:avLst/>
          </a:prstGeom>
        </p:spPr>
      </p:pic>
      <p:pic>
        <p:nvPicPr>
          <p:cNvPr id="10" name="Picture 8" descr="A close up of a logo&#10;&#10;Description generated with very high confidence">
            <a:extLst>
              <a:ext uri="{FF2B5EF4-FFF2-40B4-BE49-F238E27FC236}">
                <a16:creationId xmlns:a16="http://schemas.microsoft.com/office/drawing/2014/main" id="{F2139FB0-A222-4335-A10C-2ADEF832E6E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41761" y="6409707"/>
            <a:ext cx="2646941" cy="2222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12766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FA37B-D5E0-478A-B25A-3535C3D71C69}" type="datetimeFigureOut">
              <a:rPr lang="en-GB" smtClean="0"/>
              <a:t>20/02/2019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3E08C-9161-4901-AF10-B7EB434F8A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89761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FA37B-D5E0-478A-B25A-3535C3D71C69}" type="datetimeFigureOut">
              <a:rPr lang="en-GB" smtClean="0"/>
              <a:t>20/02/2019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3E08C-9161-4901-AF10-B7EB434F8A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39188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FA37B-D5E0-478A-B25A-3535C3D71C69}" type="datetimeFigureOut">
              <a:rPr lang="en-GB" smtClean="0"/>
              <a:t>20/02/2019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3E08C-9161-4901-AF10-B7EB434F8A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345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FA37B-D5E0-478A-B25A-3535C3D71C69}" type="datetimeFigureOut">
              <a:rPr lang="en-GB" smtClean="0"/>
              <a:t>20/02/2019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3E08C-9161-4901-AF10-B7EB434F8A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37077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FA37B-D5E0-478A-B25A-3535C3D71C69}" type="datetimeFigureOut">
              <a:rPr lang="en-GB" smtClean="0"/>
              <a:t>20/02/2019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3E08C-9161-4901-AF10-B7EB434F8A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00180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755248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FA37B-D5E0-478A-B25A-3535C3D71C69}" type="datetimeFigureOut">
              <a:rPr lang="en-GB" smtClean="0"/>
              <a:t>20/02/2019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3E08C-9161-4901-AF10-B7EB434F8A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36482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FA37B-D5E0-478A-B25A-3535C3D71C69}" type="datetimeFigureOut">
              <a:rPr lang="en-GB" smtClean="0"/>
              <a:t>20/02/2019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3E08C-9161-4901-AF10-B7EB434F8A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46286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FA37B-D5E0-478A-B25A-3535C3D71C69}" type="datetimeFigureOut">
              <a:rPr lang="en-GB" smtClean="0"/>
              <a:t>20/02/2019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3E08C-9161-4901-AF10-B7EB434F8A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907250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FA37B-D5E0-478A-B25A-3535C3D71C69}" type="datetimeFigureOut">
              <a:rPr lang="en-GB" smtClean="0"/>
              <a:t>20/02/2019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93E08C-9161-4901-AF10-B7EB434F8A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100923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D10DD4-7191-E347-B13D-9F5B998A4849}" type="datetimeFigureOut">
              <a:rPr lang="en-GB"/>
              <a:pPr>
                <a:defRPr/>
              </a:pPr>
              <a:t>20/02/2019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6848C9-4439-1A4E-BDD9-8D9B5966D5E9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73694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BFA37B-D5E0-478A-B25A-3535C3D71C69}" type="datetimeFigureOut">
              <a:rPr lang="en-GB" smtClean="0"/>
              <a:t>20/02/2019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93E08C-9161-4901-AF10-B7EB434F8A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80605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73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  <p:sldLayoutId id="2147483671" r:id="rId12"/>
    <p:sldLayoutId id="2147483674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3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3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3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3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3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3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3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3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3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3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3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9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9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0.pn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0.pn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0.png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07862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STARTER: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5A22397-22CB-48B1-9847-DF279AAA275F}"/>
              </a:ext>
            </a:extLst>
          </p:cNvPr>
          <p:cNvSpPr txBox="1"/>
          <p:nvPr/>
        </p:nvSpPr>
        <p:spPr>
          <a:xfrm>
            <a:off x="180831" y="1808585"/>
            <a:ext cx="6475463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List as many metric units of measurement as you can that you could use to measure…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…the mass of something.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…the width of something.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…the capacity of something.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045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07862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STARTER: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5A22397-22CB-48B1-9847-DF279AAA275F}"/>
              </a:ext>
            </a:extLst>
          </p:cNvPr>
          <p:cNvSpPr txBox="1"/>
          <p:nvPr/>
        </p:nvSpPr>
        <p:spPr>
          <a:xfrm>
            <a:off x="180831" y="1808585"/>
            <a:ext cx="6475463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List as many metric units of measurement as you can that you could use to measure…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…the mass of something.</a:t>
            </a: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	grams (g), kilograms (kg)</a:t>
            </a: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(you may also have seen milligrams (mg) – for example, written on ingredients of food products. 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…the width of something.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millimetres (mm), centimetres (cm), metres (m), kilometres (km)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…the capacity of something.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millilitres (l), litres (l)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BF3AC74-DA0E-4011-B4ED-43584E5AAD41}"/>
              </a:ext>
            </a:extLst>
          </p:cNvPr>
          <p:cNvSpPr/>
          <p:nvPr/>
        </p:nvSpPr>
        <p:spPr>
          <a:xfrm>
            <a:off x="1112050" y="5644851"/>
            <a:ext cx="4895174" cy="411051"/>
          </a:xfrm>
          <a:prstGeom prst="rect">
            <a:avLst/>
          </a:prstGeom>
          <a:solidFill>
            <a:srgbClr val="FADF47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Find one example of each in your classroom.</a:t>
            </a:r>
          </a:p>
        </p:txBody>
      </p:sp>
    </p:spTree>
    <p:extLst>
      <p:ext uri="{BB962C8B-B14F-4D97-AF65-F5344CB8AC3E}">
        <p14:creationId xmlns:p14="http://schemas.microsoft.com/office/powerpoint/2010/main" val="360385309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1"/>
          <p:cNvSpPr>
            <a:spLocks noChangeArrowheads="1"/>
          </p:cNvSpPr>
          <p:nvPr/>
        </p:nvSpPr>
        <p:spPr bwMode="auto">
          <a:xfrm>
            <a:off x="3563938" y="1125538"/>
            <a:ext cx="5580062" cy="5632450"/>
          </a:xfrm>
          <a:prstGeom prst="rect">
            <a:avLst/>
          </a:prstGeom>
          <a:solidFill>
            <a:schemeClr val="tx1">
              <a:alpha val="74901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1" hangingPunct="1"/>
            <a:r>
              <a:rPr lang="en-GB" sz="2000" b="1" u="sng">
                <a:solidFill>
                  <a:schemeClr val="bg1"/>
                </a:solidFill>
                <a:latin typeface="Century Gothic" charset="0"/>
              </a:rPr>
              <a:t>Starter:</a:t>
            </a:r>
          </a:p>
          <a:p>
            <a:pPr eaLnBrk="1" hangingPunct="1"/>
            <a:endParaRPr lang="en-GB" sz="2000" b="1" u="sng">
              <a:solidFill>
                <a:schemeClr val="bg1"/>
              </a:solidFill>
              <a:latin typeface="Century Gothic" charset="0"/>
            </a:endParaRPr>
          </a:p>
          <a:p>
            <a:pPr eaLnBrk="1" hangingPunct="1"/>
            <a:endParaRPr lang="en-GB" sz="2000" b="1" u="sng">
              <a:solidFill>
                <a:schemeClr val="bg1"/>
              </a:solidFill>
              <a:latin typeface="Century Gothic" charset="0"/>
            </a:endParaRPr>
          </a:p>
          <a:p>
            <a:pPr eaLnBrk="1" hangingPunct="1"/>
            <a:endParaRPr lang="en-GB" sz="2000" b="1" u="sng">
              <a:solidFill>
                <a:schemeClr val="bg1"/>
              </a:solidFill>
              <a:latin typeface="Century Gothic" charset="0"/>
            </a:endParaRPr>
          </a:p>
          <a:p>
            <a:pPr eaLnBrk="1" hangingPunct="1"/>
            <a:endParaRPr lang="en-GB" sz="2000" b="1" u="sng">
              <a:solidFill>
                <a:schemeClr val="bg1"/>
              </a:solidFill>
              <a:latin typeface="Century Gothic" charset="0"/>
            </a:endParaRPr>
          </a:p>
          <a:p>
            <a:pPr eaLnBrk="1" hangingPunct="1"/>
            <a:endParaRPr lang="en-GB" sz="2000" b="1" u="sng">
              <a:solidFill>
                <a:schemeClr val="bg1"/>
              </a:solidFill>
              <a:latin typeface="Century Gothic" charset="0"/>
            </a:endParaRPr>
          </a:p>
          <a:p>
            <a:pPr eaLnBrk="1" hangingPunct="1"/>
            <a:endParaRPr lang="en-GB" sz="2000" b="1" u="sng">
              <a:solidFill>
                <a:schemeClr val="bg1"/>
              </a:solidFill>
              <a:latin typeface="Century Gothic" charset="0"/>
            </a:endParaRPr>
          </a:p>
          <a:p>
            <a:pPr eaLnBrk="1" hangingPunct="1"/>
            <a:endParaRPr lang="en-GB" sz="2000" b="1" u="sng">
              <a:solidFill>
                <a:schemeClr val="bg1"/>
              </a:solidFill>
              <a:latin typeface="Century Gothic" charset="0"/>
            </a:endParaRPr>
          </a:p>
          <a:p>
            <a:pPr eaLnBrk="1" hangingPunct="1"/>
            <a:endParaRPr lang="en-GB" sz="2000" b="1" u="sng">
              <a:solidFill>
                <a:schemeClr val="bg1"/>
              </a:solidFill>
              <a:latin typeface="Century Gothic" charset="0"/>
            </a:endParaRPr>
          </a:p>
          <a:p>
            <a:pPr eaLnBrk="1" hangingPunct="1"/>
            <a:endParaRPr lang="en-GB" sz="2000" b="1" u="sng">
              <a:solidFill>
                <a:schemeClr val="bg1"/>
              </a:solidFill>
              <a:latin typeface="Century Gothic" charset="0"/>
            </a:endParaRPr>
          </a:p>
          <a:p>
            <a:pPr eaLnBrk="1" hangingPunct="1"/>
            <a:endParaRPr lang="en-GB" sz="2000" b="1" u="sng">
              <a:solidFill>
                <a:schemeClr val="bg1"/>
              </a:solidFill>
              <a:latin typeface="Century Gothic" charset="0"/>
            </a:endParaRPr>
          </a:p>
          <a:p>
            <a:pPr eaLnBrk="1" hangingPunct="1"/>
            <a:endParaRPr lang="en-GB" sz="2000" b="1" u="sng">
              <a:solidFill>
                <a:schemeClr val="bg1"/>
              </a:solidFill>
              <a:latin typeface="Century Gothic" charset="0"/>
            </a:endParaRPr>
          </a:p>
          <a:p>
            <a:pPr eaLnBrk="1" hangingPunct="1"/>
            <a:endParaRPr lang="en-GB" sz="2000" b="1" u="sng">
              <a:solidFill>
                <a:schemeClr val="bg1"/>
              </a:solidFill>
              <a:latin typeface="Century Gothic" charset="0"/>
            </a:endParaRPr>
          </a:p>
          <a:p>
            <a:pPr eaLnBrk="1" hangingPunct="1"/>
            <a:endParaRPr lang="en-GB" sz="2000" b="1" u="sng">
              <a:solidFill>
                <a:schemeClr val="bg1"/>
              </a:solidFill>
              <a:latin typeface="Century Gothic" charset="0"/>
            </a:endParaRPr>
          </a:p>
          <a:p>
            <a:pPr eaLnBrk="1" hangingPunct="1"/>
            <a:endParaRPr lang="en-GB" sz="2000" b="1" u="sng">
              <a:solidFill>
                <a:schemeClr val="bg1"/>
              </a:solidFill>
              <a:latin typeface="Century Gothic" charset="0"/>
            </a:endParaRPr>
          </a:p>
          <a:p>
            <a:pPr eaLnBrk="1" hangingPunct="1"/>
            <a:endParaRPr lang="en-GB" sz="2000" b="1" u="sng">
              <a:solidFill>
                <a:schemeClr val="bg1"/>
              </a:solidFill>
              <a:latin typeface="Century Gothic" charset="0"/>
            </a:endParaRPr>
          </a:p>
          <a:p>
            <a:pPr eaLnBrk="1" hangingPunct="1"/>
            <a:r>
              <a:rPr lang="en-GB" sz="2000" b="1">
                <a:solidFill>
                  <a:schemeClr val="bg1"/>
                </a:solidFill>
                <a:latin typeface="Century Gothic" charset="0"/>
              </a:rPr>
              <a:t>Who is taller? By how much?</a:t>
            </a:r>
          </a:p>
          <a:p>
            <a:pPr eaLnBrk="1" hangingPunct="1"/>
            <a:r>
              <a:rPr lang="en-GB" sz="2000" b="1">
                <a:solidFill>
                  <a:schemeClr val="bg1"/>
                </a:solidFill>
                <a:latin typeface="Century Gothic" charset="0"/>
              </a:rPr>
              <a:t>Answer. Prove. Explain. </a:t>
            </a:r>
          </a:p>
        </p:txBody>
      </p:sp>
      <p:sp>
        <p:nvSpPr>
          <p:cNvPr id="14339" name="TextBox 2"/>
          <p:cNvSpPr txBox="1">
            <a:spLocks noChangeArrowheads="1"/>
          </p:cNvSpPr>
          <p:nvPr/>
        </p:nvSpPr>
        <p:spPr bwMode="auto">
          <a:xfrm>
            <a:off x="179388" y="0"/>
            <a:ext cx="8785225" cy="708025"/>
          </a:xfrm>
          <a:prstGeom prst="rect">
            <a:avLst/>
          </a:prstGeom>
          <a:solidFill>
            <a:schemeClr val="tx1">
              <a:alpha val="70195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eaLnBrk="1" hangingPunct="1"/>
            <a:r>
              <a:rPr lang="en-GB" sz="2000" b="1" dirty="0" smtClean="0">
                <a:solidFill>
                  <a:srgbClr val="FFFFFF"/>
                </a:solidFill>
                <a:latin typeface="Century Gothic" charset="0"/>
              </a:rPr>
              <a:t>27/02/2019</a:t>
            </a:r>
            <a:endParaRPr lang="en-GB" sz="2000" b="1" dirty="0">
              <a:solidFill>
                <a:srgbClr val="FFFFFF"/>
              </a:solidFill>
              <a:latin typeface="Century Gothic" charset="0"/>
            </a:endParaRPr>
          </a:p>
          <a:p>
            <a:pPr eaLnBrk="1" hangingPunct="1"/>
            <a:r>
              <a:rPr lang="en-GB" sz="2000" b="1" u="sng" dirty="0" smtClean="0">
                <a:solidFill>
                  <a:srgbClr val="FFFFFF"/>
                </a:solidFill>
                <a:latin typeface="Century Gothic" charset="0"/>
              </a:rPr>
              <a:t>LO: To convert </a:t>
            </a:r>
            <a:r>
              <a:rPr lang="en-GB" sz="2000" b="1" u="sng" dirty="0">
                <a:solidFill>
                  <a:srgbClr val="FFFFFF"/>
                </a:solidFill>
                <a:latin typeface="Century Gothic" charset="0"/>
              </a:rPr>
              <a:t>between metric units of measurement</a:t>
            </a:r>
          </a:p>
        </p:txBody>
      </p:sp>
      <p:pic>
        <p:nvPicPr>
          <p:cNvPr id="14340" name="Pictur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8038" y="1579563"/>
            <a:ext cx="3671887" cy="4502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1" name="Pictur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325" y="1844675"/>
            <a:ext cx="2765425" cy="414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5" name="Straight Arrow Connector 4"/>
          <p:cNvCxnSpPr/>
          <p:nvPr/>
        </p:nvCxnSpPr>
        <p:spPr>
          <a:xfrm>
            <a:off x="7524750" y="1989138"/>
            <a:ext cx="71438" cy="3887787"/>
          </a:xfrm>
          <a:prstGeom prst="straightConnector1">
            <a:avLst/>
          </a:prstGeom>
          <a:ln w="38100">
            <a:solidFill>
              <a:srgbClr val="FFFF00"/>
            </a:solidFill>
            <a:headEnd type="arrow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>
            <a:off x="5148263" y="1844675"/>
            <a:ext cx="71437" cy="4032250"/>
          </a:xfrm>
          <a:prstGeom prst="straightConnector1">
            <a:avLst/>
          </a:prstGeom>
          <a:ln w="38100">
            <a:solidFill>
              <a:srgbClr val="FFFF00"/>
            </a:solidFill>
            <a:headEnd type="arrow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4344" name="Rectangle 9"/>
          <p:cNvSpPr>
            <a:spLocks noChangeArrowheads="1"/>
          </p:cNvSpPr>
          <p:nvPr/>
        </p:nvSpPr>
        <p:spPr bwMode="auto">
          <a:xfrm>
            <a:off x="5292725" y="3357563"/>
            <a:ext cx="944563" cy="460375"/>
          </a:xfrm>
          <a:prstGeom prst="rect">
            <a:avLst/>
          </a:prstGeom>
          <a:solidFill>
            <a:schemeClr val="tx1">
              <a:alpha val="50195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1" hangingPunct="1"/>
            <a:r>
              <a:rPr lang="en-GB" b="1">
                <a:solidFill>
                  <a:srgbClr val="FFFF00"/>
                </a:solidFill>
                <a:latin typeface="Century Gothic" charset="0"/>
              </a:rPr>
              <a:t>1.7</a:t>
            </a:r>
            <a:r>
              <a:rPr lang="en-GB" b="1" i="1">
                <a:solidFill>
                  <a:srgbClr val="FFFF00"/>
                </a:solidFill>
                <a:latin typeface="Century Gothic" charset="0"/>
              </a:rPr>
              <a:t>m</a:t>
            </a:r>
          </a:p>
        </p:txBody>
      </p:sp>
      <p:sp>
        <p:nvSpPr>
          <p:cNvPr id="14345" name="Rectangle 16"/>
          <p:cNvSpPr>
            <a:spLocks noChangeArrowheads="1"/>
          </p:cNvSpPr>
          <p:nvPr/>
        </p:nvSpPr>
        <p:spPr bwMode="auto">
          <a:xfrm>
            <a:off x="7596188" y="3357563"/>
            <a:ext cx="1228725" cy="460375"/>
          </a:xfrm>
          <a:prstGeom prst="rect">
            <a:avLst/>
          </a:prstGeom>
          <a:solidFill>
            <a:schemeClr val="tx1">
              <a:alpha val="50195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1" hangingPunct="1"/>
            <a:r>
              <a:rPr lang="en-GB" b="1">
                <a:solidFill>
                  <a:srgbClr val="FFFF00"/>
                </a:solidFill>
                <a:latin typeface="Century Gothic" charset="0"/>
              </a:rPr>
              <a:t>165</a:t>
            </a:r>
            <a:r>
              <a:rPr lang="en-GB" b="1" i="1">
                <a:solidFill>
                  <a:srgbClr val="FFFF00"/>
                </a:solidFill>
                <a:latin typeface="Century Gothic" charset="0"/>
              </a:rPr>
              <a:t>cm</a:t>
            </a:r>
          </a:p>
        </p:txBody>
      </p:sp>
      <p:sp>
        <p:nvSpPr>
          <p:cNvPr id="18" name="Rectangle 17"/>
          <p:cNvSpPr/>
          <p:nvPr/>
        </p:nvSpPr>
        <p:spPr>
          <a:xfrm>
            <a:off x="0" y="1125538"/>
            <a:ext cx="3595688" cy="4094162"/>
          </a:xfrm>
          <a:prstGeom prst="rect">
            <a:avLst/>
          </a:prstGeom>
          <a:solidFill>
            <a:schemeClr val="tx2">
              <a:lumMod val="75000"/>
              <a:alpha val="70000"/>
            </a:schemeClr>
          </a:solidFill>
        </p:spPr>
        <p:txBody>
          <a:bodyPr>
            <a:spAutoFit/>
          </a:bodyPr>
          <a:lstStyle/>
          <a:p>
            <a:pPr algn="just" eaLnBrk="1" hangingPunct="1">
              <a:defRPr/>
            </a:pPr>
            <a:r>
              <a:rPr lang="en-GB" sz="2000" u="sng" dirty="0">
                <a:solidFill>
                  <a:srgbClr val="FFFFFF"/>
                </a:solidFill>
                <a:latin typeface="Century Gothic" charset="0"/>
                <a:ea typeface="MS PGothic" charset="0"/>
                <a:cs typeface="MS PGothic" charset="0"/>
              </a:rPr>
              <a:t>Success Criteria:</a:t>
            </a:r>
            <a:endParaRPr lang="en-GB" sz="2000" dirty="0">
              <a:solidFill>
                <a:srgbClr val="FFFFFF"/>
              </a:solidFill>
              <a:latin typeface="Century Gothic" charset="0"/>
              <a:ea typeface="MS PGothic" charset="0"/>
              <a:cs typeface="MS PGothic" charset="0"/>
            </a:endParaRPr>
          </a:p>
          <a:p>
            <a:pPr eaLnBrk="1" hangingPunct="1">
              <a:buFontTx/>
              <a:buChar char="-"/>
              <a:defRPr/>
            </a:pPr>
            <a:r>
              <a:rPr lang="en-GB" sz="2000" dirty="0">
                <a:solidFill>
                  <a:srgbClr val="FFFFFF"/>
                </a:solidFill>
                <a:latin typeface="Century Gothic" charset="0"/>
                <a:ea typeface="MS PGothic" charset="0"/>
                <a:cs typeface="MS PGothic" charset="0"/>
              </a:rPr>
              <a:t> I can use my skills of multiplying and dividing by 10, 100 and 1,000;</a:t>
            </a:r>
          </a:p>
          <a:p>
            <a:pPr eaLnBrk="1" hangingPunct="1">
              <a:buFontTx/>
              <a:buChar char="-"/>
              <a:defRPr/>
            </a:pPr>
            <a:r>
              <a:rPr lang="en-GB" sz="2000" dirty="0">
                <a:solidFill>
                  <a:srgbClr val="FFFFFF"/>
                </a:solidFill>
                <a:latin typeface="Century Gothic" charset="0"/>
                <a:ea typeface="MS PGothic" charset="0"/>
                <a:cs typeface="MS PGothic" charset="0"/>
              </a:rPr>
              <a:t> I can convert in both directions for example: from grams to kilograms and vice versa;  </a:t>
            </a:r>
          </a:p>
          <a:p>
            <a:pPr eaLnBrk="1" hangingPunct="1">
              <a:buFontTx/>
              <a:buChar char="-"/>
              <a:defRPr/>
            </a:pPr>
            <a:r>
              <a:rPr lang="en-GB" sz="2000" dirty="0">
                <a:solidFill>
                  <a:srgbClr val="FFFFFF"/>
                </a:solidFill>
                <a:latin typeface="Century Gothic" charset="0"/>
                <a:ea typeface="MS PGothic" charset="0"/>
                <a:cs typeface="MS PGothic" charset="0"/>
              </a:rPr>
              <a:t> I can convert where the number of decimal places given varies and understand the role of zero as a place holder.</a:t>
            </a:r>
          </a:p>
        </p:txBody>
      </p:sp>
    </p:spTree>
    <p:extLst>
      <p:ext uri="{BB962C8B-B14F-4D97-AF65-F5344CB8AC3E}">
        <p14:creationId xmlns:p14="http://schemas.microsoft.com/office/powerpoint/2010/main" val="29344776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1"/>
          <p:cNvSpPr>
            <a:spLocks noChangeArrowheads="1"/>
          </p:cNvSpPr>
          <p:nvPr/>
        </p:nvSpPr>
        <p:spPr bwMode="auto">
          <a:xfrm>
            <a:off x="3563938" y="1125538"/>
            <a:ext cx="5580062" cy="5632450"/>
          </a:xfrm>
          <a:prstGeom prst="rect">
            <a:avLst/>
          </a:prstGeom>
          <a:solidFill>
            <a:schemeClr val="tx1">
              <a:alpha val="74901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1" hangingPunct="1"/>
            <a:r>
              <a:rPr lang="en-GB" sz="2000" b="1" u="sng">
                <a:solidFill>
                  <a:schemeClr val="bg1"/>
                </a:solidFill>
                <a:latin typeface="Century Gothic" charset="0"/>
              </a:rPr>
              <a:t>Starter:</a:t>
            </a:r>
          </a:p>
          <a:p>
            <a:pPr eaLnBrk="1" hangingPunct="1"/>
            <a:endParaRPr lang="en-GB" sz="2000" b="1" u="sng">
              <a:solidFill>
                <a:schemeClr val="bg1"/>
              </a:solidFill>
              <a:latin typeface="Century Gothic" charset="0"/>
            </a:endParaRPr>
          </a:p>
          <a:p>
            <a:pPr eaLnBrk="1" hangingPunct="1"/>
            <a:endParaRPr lang="en-GB" sz="2000" b="1" u="sng">
              <a:solidFill>
                <a:schemeClr val="bg1"/>
              </a:solidFill>
              <a:latin typeface="Century Gothic" charset="0"/>
            </a:endParaRPr>
          </a:p>
          <a:p>
            <a:pPr eaLnBrk="1" hangingPunct="1"/>
            <a:endParaRPr lang="en-GB" sz="2000" b="1" u="sng">
              <a:solidFill>
                <a:schemeClr val="bg1"/>
              </a:solidFill>
              <a:latin typeface="Century Gothic" charset="0"/>
            </a:endParaRPr>
          </a:p>
          <a:p>
            <a:pPr eaLnBrk="1" hangingPunct="1"/>
            <a:endParaRPr lang="en-GB" sz="2000" b="1" u="sng">
              <a:solidFill>
                <a:schemeClr val="bg1"/>
              </a:solidFill>
              <a:latin typeface="Century Gothic" charset="0"/>
            </a:endParaRPr>
          </a:p>
          <a:p>
            <a:pPr eaLnBrk="1" hangingPunct="1"/>
            <a:endParaRPr lang="en-GB" sz="2000" b="1" u="sng">
              <a:solidFill>
                <a:schemeClr val="bg1"/>
              </a:solidFill>
              <a:latin typeface="Century Gothic" charset="0"/>
            </a:endParaRPr>
          </a:p>
          <a:p>
            <a:pPr eaLnBrk="1" hangingPunct="1"/>
            <a:endParaRPr lang="en-GB" sz="2000" b="1" u="sng">
              <a:solidFill>
                <a:schemeClr val="bg1"/>
              </a:solidFill>
              <a:latin typeface="Century Gothic" charset="0"/>
            </a:endParaRPr>
          </a:p>
          <a:p>
            <a:pPr eaLnBrk="1" hangingPunct="1"/>
            <a:endParaRPr lang="en-GB" sz="2000" b="1" u="sng">
              <a:solidFill>
                <a:schemeClr val="bg1"/>
              </a:solidFill>
              <a:latin typeface="Century Gothic" charset="0"/>
            </a:endParaRPr>
          </a:p>
          <a:p>
            <a:pPr eaLnBrk="1" hangingPunct="1"/>
            <a:endParaRPr lang="en-GB" sz="2000" b="1" u="sng">
              <a:solidFill>
                <a:schemeClr val="bg1"/>
              </a:solidFill>
              <a:latin typeface="Century Gothic" charset="0"/>
            </a:endParaRPr>
          </a:p>
          <a:p>
            <a:pPr eaLnBrk="1" hangingPunct="1"/>
            <a:endParaRPr lang="en-GB" sz="2000" b="1" u="sng">
              <a:solidFill>
                <a:schemeClr val="bg1"/>
              </a:solidFill>
              <a:latin typeface="Century Gothic" charset="0"/>
            </a:endParaRPr>
          </a:p>
          <a:p>
            <a:pPr eaLnBrk="1" hangingPunct="1"/>
            <a:endParaRPr lang="en-GB" sz="2000" b="1" u="sng">
              <a:solidFill>
                <a:schemeClr val="bg1"/>
              </a:solidFill>
              <a:latin typeface="Century Gothic" charset="0"/>
            </a:endParaRPr>
          </a:p>
          <a:p>
            <a:pPr eaLnBrk="1" hangingPunct="1"/>
            <a:endParaRPr lang="en-GB" sz="2000" b="1" u="sng">
              <a:solidFill>
                <a:schemeClr val="bg1"/>
              </a:solidFill>
              <a:latin typeface="Century Gothic" charset="0"/>
            </a:endParaRPr>
          </a:p>
          <a:p>
            <a:pPr eaLnBrk="1" hangingPunct="1"/>
            <a:endParaRPr lang="en-GB" sz="2000" b="1" u="sng">
              <a:solidFill>
                <a:schemeClr val="bg1"/>
              </a:solidFill>
              <a:latin typeface="Century Gothic" charset="0"/>
            </a:endParaRPr>
          </a:p>
          <a:p>
            <a:pPr eaLnBrk="1" hangingPunct="1"/>
            <a:endParaRPr lang="en-GB" sz="2000" b="1" u="sng">
              <a:solidFill>
                <a:schemeClr val="bg1"/>
              </a:solidFill>
              <a:latin typeface="Century Gothic" charset="0"/>
            </a:endParaRPr>
          </a:p>
          <a:p>
            <a:pPr eaLnBrk="1" hangingPunct="1"/>
            <a:endParaRPr lang="en-GB" sz="2000" b="1" u="sng">
              <a:solidFill>
                <a:schemeClr val="bg1"/>
              </a:solidFill>
              <a:latin typeface="Century Gothic" charset="0"/>
            </a:endParaRPr>
          </a:p>
          <a:p>
            <a:pPr eaLnBrk="1" hangingPunct="1"/>
            <a:endParaRPr lang="en-GB" sz="2000" b="1" u="sng">
              <a:solidFill>
                <a:schemeClr val="bg1"/>
              </a:solidFill>
              <a:latin typeface="Century Gothic" charset="0"/>
            </a:endParaRPr>
          </a:p>
          <a:p>
            <a:pPr eaLnBrk="1" hangingPunct="1"/>
            <a:r>
              <a:rPr lang="en-GB" sz="2000" b="1">
                <a:solidFill>
                  <a:srgbClr val="FF0000"/>
                </a:solidFill>
                <a:latin typeface="Century Gothic" charset="0"/>
              </a:rPr>
              <a:t>Messi is taller by 5</a:t>
            </a:r>
            <a:r>
              <a:rPr lang="en-GB" sz="2000" b="1" i="1">
                <a:solidFill>
                  <a:srgbClr val="FF0000"/>
                </a:solidFill>
                <a:latin typeface="Century Gothic" charset="0"/>
              </a:rPr>
              <a:t>cm</a:t>
            </a:r>
            <a:r>
              <a:rPr lang="en-GB" sz="2000" b="1">
                <a:solidFill>
                  <a:srgbClr val="FF0000"/>
                </a:solidFill>
                <a:latin typeface="Century Gothic" charset="0"/>
              </a:rPr>
              <a:t> or 0.05</a:t>
            </a:r>
            <a:r>
              <a:rPr lang="en-GB" sz="2000" b="1" i="1">
                <a:solidFill>
                  <a:srgbClr val="FF0000"/>
                </a:solidFill>
                <a:latin typeface="Century Gothic" charset="0"/>
              </a:rPr>
              <a:t>m</a:t>
            </a:r>
            <a:r>
              <a:rPr lang="en-GB" sz="2000" b="1">
                <a:solidFill>
                  <a:srgbClr val="FF0000"/>
                </a:solidFill>
                <a:latin typeface="Century Gothic" charset="0"/>
              </a:rPr>
              <a:t>, because 1.7</a:t>
            </a:r>
            <a:r>
              <a:rPr lang="en-GB" sz="2000" b="1" i="1">
                <a:solidFill>
                  <a:srgbClr val="FF0000"/>
                </a:solidFill>
                <a:latin typeface="Century Gothic" charset="0"/>
              </a:rPr>
              <a:t>m</a:t>
            </a:r>
            <a:r>
              <a:rPr lang="en-GB" sz="2000" b="1">
                <a:solidFill>
                  <a:srgbClr val="FF0000"/>
                </a:solidFill>
                <a:latin typeface="Century Gothic" charset="0"/>
              </a:rPr>
              <a:t> is 170</a:t>
            </a:r>
            <a:r>
              <a:rPr lang="en-GB" sz="2000" b="1" i="1">
                <a:solidFill>
                  <a:srgbClr val="FF0000"/>
                </a:solidFill>
                <a:latin typeface="Century Gothic" charset="0"/>
              </a:rPr>
              <a:t>cm</a:t>
            </a:r>
            <a:r>
              <a:rPr lang="en-GB" sz="2000" b="1">
                <a:solidFill>
                  <a:srgbClr val="FF0000"/>
                </a:solidFill>
                <a:latin typeface="Century Gothic" charset="0"/>
              </a:rPr>
              <a:t> and 165</a:t>
            </a:r>
            <a:r>
              <a:rPr lang="en-GB" sz="2000" b="1" i="1">
                <a:solidFill>
                  <a:srgbClr val="FF0000"/>
                </a:solidFill>
                <a:latin typeface="Century Gothic" charset="0"/>
              </a:rPr>
              <a:t>cm</a:t>
            </a:r>
            <a:r>
              <a:rPr lang="en-GB" sz="2000" b="1">
                <a:solidFill>
                  <a:srgbClr val="FF0000"/>
                </a:solidFill>
                <a:latin typeface="Century Gothic" charset="0"/>
              </a:rPr>
              <a:t> is 1.65</a:t>
            </a:r>
            <a:r>
              <a:rPr lang="en-GB" sz="2000" b="1" i="1">
                <a:solidFill>
                  <a:srgbClr val="FF0000"/>
                </a:solidFill>
                <a:latin typeface="Century Gothic" charset="0"/>
              </a:rPr>
              <a:t>m</a:t>
            </a:r>
          </a:p>
        </p:txBody>
      </p:sp>
      <p:sp>
        <p:nvSpPr>
          <p:cNvPr id="12" name="Rectangle 11"/>
          <p:cNvSpPr/>
          <p:nvPr/>
        </p:nvSpPr>
        <p:spPr>
          <a:xfrm>
            <a:off x="0" y="1125538"/>
            <a:ext cx="3595688" cy="4094162"/>
          </a:xfrm>
          <a:prstGeom prst="rect">
            <a:avLst/>
          </a:prstGeom>
          <a:solidFill>
            <a:schemeClr val="tx2">
              <a:lumMod val="75000"/>
              <a:alpha val="70000"/>
            </a:schemeClr>
          </a:solidFill>
        </p:spPr>
        <p:txBody>
          <a:bodyPr>
            <a:spAutoFit/>
          </a:bodyPr>
          <a:lstStyle/>
          <a:p>
            <a:pPr algn="just" eaLnBrk="1" hangingPunct="1">
              <a:defRPr/>
            </a:pPr>
            <a:r>
              <a:rPr lang="en-GB" sz="2000" u="sng" dirty="0">
                <a:solidFill>
                  <a:srgbClr val="FFFFFF"/>
                </a:solidFill>
                <a:latin typeface="Century Gothic" charset="0"/>
                <a:ea typeface="MS PGothic" charset="0"/>
                <a:cs typeface="MS PGothic" charset="0"/>
              </a:rPr>
              <a:t>Success Criteria:</a:t>
            </a:r>
            <a:endParaRPr lang="en-GB" sz="2000" dirty="0">
              <a:solidFill>
                <a:srgbClr val="FFFFFF"/>
              </a:solidFill>
              <a:latin typeface="Century Gothic" charset="0"/>
              <a:ea typeface="MS PGothic" charset="0"/>
              <a:cs typeface="MS PGothic" charset="0"/>
            </a:endParaRPr>
          </a:p>
          <a:p>
            <a:pPr eaLnBrk="1" hangingPunct="1">
              <a:buFontTx/>
              <a:buChar char="-"/>
              <a:defRPr/>
            </a:pPr>
            <a:r>
              <a:rPr lang="en-GB" sz="2000" dirty="0">
                <a:solidFill>
                  <a:srgbClr val="FFFFFF"/>
                </a:solidFill>
                <a:latin typeface="Century Gothic" charset="0"/>
                <a:ea typeface="MS PGothic" charset="0"/>
                <a:cs typeface="MS PGothic" charset="0"/>
              </a:rPr>
              <a:t> I can use my skills of multiplying and dividing by 10, 100 and 1,000;</a:t>
            </a:r>
          </a:p>
          <a:p>
            <a:pPr eaLnBrk="1" hangingPunct="1">
              <a:buFontTx/>
              <a:buChar char="-"/>
              <a:defRPr/>
            </a:pPr>
            <a:r>
              <a:rPr lang="en-GB" sz="2000" dirty="0">
                <a:solidFill>
                  <a:srgbClr val="FFFFFF"/>
                </a:solidFill>
                <a:latin typeface="Century Gothic" charset="0"/>
                <a:ea typeface="MS PGothic" charset="0"/>
                <a:cs typeface="MS PGothic" charset="0"/>
              </a:rPr>
              <a:t> I can convert in both directions for example: from grams to kilograms and vice versa;  </a:t>
            </a:r>
          </a:p>
          <a:p>
            <a:pPr eaLnBrk="1" hangingPunct="1">
              <a:buFontTx/>
              <a:buChar char="-"/>
              <a:defRPr/>
            </a:pPr>
            <a:r>
              <a:rPr lang="en-GB" sz="2000" dirty="0">
                <a:solidFill>
                  <a:srgbClr val="FFFFFF"/>
                </a:solidFill>
                <a:latin typeface="Century Gothic" charset="0"/>
                <a:ea typeface="MS PGothic" charset="0"/>
                <a:cs typeface="MS PGothic" charset="0"/>
              </a:rPr>
              <a:t> I can convert where the number of decimal places given varies and understand the role of zero as a place holder.</a:t>
            </a:r>
          </a:p>
        </p:txBody>
      </p:sp>
      <p:pic>
        <p:nvPicPr>
          <p:cNvPr id="16388" name="Pictur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8038" y="1579563"/>
            <a:ext cx="3671887" cy="4502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9" name="Pictur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325" y="1844675"/>
            <a:ext cx="2765425" cy="414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5" name="Straight Arrow Connector 4"/>
          <p:cNvCxnSpPr/>
          <p:nvPr/>
        </p:nvCxnSpPr>
        <p:spPr>
          <a:xfrm>
            <a:off x="7524750" y="1989138"/>
            <a:ext cx="71438" cy="3887787"/>
          </a:xfrm>
          <a:prstGeom prst="straightConnector1">
            <a:avLst/>
          </a:prstGeom>
          <a:ln w="38100">
            <a:solidFill>
              <a:srgbClr val="FFFF00"/>
            </a:solidFill>
            <a:headEnd type="arrow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>
            <a:off x="5148263" y="1844675"/>
            <a:ext cx="71437" cy="4032250"/>
          </a:xfrm>
          <a:prstGeom prst="straightConnector1">
            <a:avLst/>
          </a:prstGeom>
          <a:ln w="38100">
            <a:solidFill>
              <a:srgbClr val="FFFF00"/>
            </a:solidFill>
            <a:headEnd type="arrow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6392" name="Rectangle 9"/>
          <p:cNvSpPr>
            <a:spLocks noChangeArrowheads="1"/>
          </p:cNvSpPr>
          <p:nvPr/>
        </p:nvSpPr>
        <p:spPr bwMode="auto">
          <a:xfrm>
            <a:off x="5292725" y="3357563"/>
            <a:ext cx="944563" cy="460375"/>
          </a:xfrm>
          <a:prstGeom prst="rect">
            <a:avLst/>
          </a:prstGeom>
          <a:solidFill>
            <a:schemeClr val="tx1">
              <a:alpha val="50195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1" hangingPunct="1"/>
            <a:r>
              <a:rPr lang="en-GB" b="1">
                <a:solidFill>
                  <a:srgbClr val="FFFF00"/>
                </a:solidFill>
                <a:latin typeface="Century Gothic" charset="0"/>
              </a:rPr>
              <a:t>1.7</a:t>
            </a:r>
            <a:r>
              <a:rPr lang="en-GB" b="1" i="1">
                <a:solidFill>
                  <a:srgbClr val="FFFF00"/>
                </a:solidFill>
                <a:latin typeface="Century Gothic" charset="0"/>
              </a:rPr>
              <a:t>m</a:t>
            </a:r>
          </a:p>
        </p:txBody>
      </p:sp>
      <p:sp>
        <p:nvSpPr>
          <p:cNvPr id="16393" name="Rectangle 16"/>
          <p:cNvSpPr>
            <a:spLocks noChangeArrowheads="1"/>
          </p:cNvSpPr>
          <p:nvPr/>
        </p:nvSpPr>
        <p:spPr bwMode="auto">
          <a:xfrm>
            <a:off x="7596188" y="3357563"/>
            <a:ext cx="1228725" cy="460375"/>
          </a:xfrm>
          <a:prstGeom prst="rect">
            <a:avLst/>
          </a:prstGeom>
          <a:solidFill>
            <a:schemeClr val="tx1">
              <a:alpha val="50195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1" hangingPunct="1"/>
            <a:r>
              <a:rPr lang="en-GB" b="1">
                <a:solidFill>
                  <a:srgbClr val="FFFF00"/>
                </a:solidFill>
                <a:latin typeface="Century Gothic" charset="0"/>
              </a:rPr>
              <a:t>165</a:t>
            </a:r>
            <a:r>
              <a:rPr lang="en-GB" b="1" i="1">
                <a:solidFill>
                  <a:srgbClr val="FFFF00"/>
                </a:solidFill>
                <a:latin typeface="Century Gothic" charset="0"/>
              </a:rPr>
              <a:t>cm</a:t>
            </a:r>
          </a:p>
        </p:txBody>
      </p:sp>
      <p:sp>
        <p:nvSpPr>
          <p:cNvPr id="16394" name="TextBox 2"/>
          <p:cNvSpPr txBox="1">
            <a:spLocks noChangeArrowheads="1"/>
          </p:cNvSpPr>
          <p:nvPr/>
        </p:nvSpPr>
        <p:spPr bwMode="auto">
          <a:xfrm>
            <a:off x="179388" y="0"/>
            <a:ext cx="8785225" cy="708025"/>
          </a:xfrm>
          <a:prstGeom prst="rect">
            <a:avLst/>
          </a:prstGeom>
          <a:solidFill>
            <a:schemeClr val="tx1">
              <a:alpha val="70195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eaLnBrk="1" hangingPunct="1"/>
            <a:r>
              <a:rPr lang="en-GB" sz="2000" b="1" dirty="0" smtClean="0">
                <a:solidFill>
                  <a:srgbClr val="FFFFFF"/>
                </a:solidFill>
                <a:latin typeface="Century Gothic" charset="0"/>
              </a:rPr>
              <a:t>27/02/2019</a:t>
            </a:r>
            <a:endParaRPr lang="en-GB" sz="2000" b="1" dirty="0">
              <a:solidFill>
                <a:srgbClr val="FFFFFF"/>
              </a:solidFill>
              <a:latin typeface="Century Gothic" charset="0"/>
            </a:endParaRPr>
          </a:p>
          <a:p>
            <a:pPr eaLnBrk="1" hangingPunct="1"/>
            <a:r>
              <a:rPr lang="en-GB" sz="2000" b="1" u="sng" dirty="0" smtClean="0">
                <a:solidFill>
                  <a:srgbClr val="FFFFFF"/>
                </a:solidFill>
                <a:latin typeface="Century Gothic" charset="0"/>
              </a:rPr>
              <a:t>LO: To convert </a:t>
            </a:r>
            <a:r>
              <a:rPr lang="en-GB" sz="2000" b="1" u="sng" dirty="0">
                <a:solidFill>
                  <a:srgbClr val="FFFFFF"/>
                </a:solidFill>
                <a:latin typeface="Century Gothic" charset="0"/>
              </a:rPr>
              <a:t>between metric units of measurement</a:t>
            </a:r>
          </a:p>
        </p:txBody>
      </p:sp>
    </p:spTree>
    <p:extLst>
      <p:ext uri="{BB962C8B-B14F-4D97-AF65-F5344CB8AC3E}">
        <p14:creationId xmlns:p14="http://schemas.microsoft.com/office/powerpoint/2010/main" val="26461011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1"/>
          <p:cNvSpPr>
            <a:spLocks noChangeArrowheads="1"/>
          </p:cNvSpPr>
          <p:nvPr/>
        </p:nvSpPr>
        <p:spPr bwMode="auto">
          <a:xfrm>
            <a:off x="3563938" y="1125538"/>
            <a:ext cx="5580062" cy="3170237"/>
          </a:xfrm>
          <a:prstGeom prst="rect">
            <a:avLst/>
          </a:prstGeom>
          <a:solidFill>
            <a:schemeClr val="tx1">
              <a:alpha val="74901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1" hangingPunct="1"/>
            <a:r>
              <a:rPr lang="en-GB" sz="2000" b="1" u="sng">
                <a:solidFill>
                  <a:schemeClr val="bg1"/>
                </a:solidFill>
                <a:latin typeface="Century Gothic" charset="0"/>
              </a:rPr>
              <a:t>Talking time:</a:t>
            </a:r>
          </a:p>
          <a:p>
            <a:pPr eaLnBrk="1" hangingPunct="1"/>
            <a:endParaRPr lang="en-GB" sz="2000" b="1" u="sng">
              <a:solidFill>
                <a:schemeClr val="bg1"/>
              </a:solidFill>
              <a:latin typeface="Century Gothic" charset="0"/>
            </a:endParaRPr>
          </a:p>
          <a:p>
            <a:pPr algn="just"/>
            <a:r>
              <a:rPr lang="en-GB" sz="2000" b="1">
                <a:solidFill>
                  <a:schemeClr val="bg1"/>
                </a:solidFill>
                <a:latin typeface="Century Gothic " charset="0"/>
                <a:cs typeface="Century Gothic " charset="0"/>
              </a:rPr>
              <a:t>The prefix </a:t>
            </a:r>
            <a:r>
              <a:rPr lang="en-GB" sz="2000" b="1" i="1">
                <a:solidFill>
                  <a:schemeClr val="bg1"/>
                </a:solidFill>
                <a:latin typeface="Century Gothic " charset="0"/>
                <a:cs typeface="Century Gothic " charset="0"/>
              </a:rPr>
              <a:t>kilo</a:t>
            </a:r>
            <a:r>
              <a:rPr lang="en-GB" sz="2000" b="1">
                <a:solidFill>
                  <a:schemeClr val="bg1"/>
                </a:solidFill>
                <a:latin typeface="Century Gothic " charset="0"/>
                <a:cs typeface="Century Gothic " charset="0"/>
              </a:rPr>
              <a:t> is derived from the Greek word </a:t>
            </a:r>
            <a:r>
              <a:rPr lang="el-GR" sz="2000" b="1">
                <a:solidFill>
                  <a:schemeClr val="bg1"/>
                </a:solidFill>
                <a:latin typeface="Century Gothic " charset="0"/>
                <a:cs typeface="Century Gothic " charset="0"/>
              </a:rPr>
              <a:t>χίλιοι</a:t>
            </a:r>
            <a:r>
              <a:rPr lang="en-GB" sz="2000" b="1">
                <a:solidFill>
                  <a:schemeClr val="bg1"/>
                </a:solidFill>
                <a:latin typeface="Century Gothic " charset="0"/>
                <a:cs typeface="Century Gothic " charset="0"/>
              </a:rPr>
              <a:t> (</a:t>
            </a:r>
            <a:r>
              <a:rPr lang="uz-Cyrl-UZ" sz="2000" b="1" i="1">
                <a:solidFill>
                  <a:schemeClr val="bg1"/>
                </a:solidFill>
                <a:latin typeface="Century Gothic " charset="0"/>
                <a:cs typeface="Century Gothic " charset="0"/>
              </a:rPr>
              <a:t>chilioi</a:t>
            </a:r>
            <a:r>
              <a:rPr lang="en-GB" sz="2000" b="1">
                <a:solidFill>
                  <a:schemeClr val="bg1"/>
                </a:solidFill>
                <a:latin typeface="Century Gothic " charset="0"/>
                <a:cs typeface="Century Gothic " charset="0"/>
              </a:rPr>
              <a:t>), meaning "thousand".</a:t>
            </a:r>
          </a:p>
          <a:p>
            <a:r>
              <a:rPr lang="en-US" sz="2000" b="1">
                <a:solidFill>
                  <a:schemeClr val="bg1"/>
                </a:solidFill>
                <a:latin typeface="Century Gothic " charset="0"/>
                <a:cs typeface="Century Gothic " charset="0"/>
              </a:rPr>
              <a:t> </a:t>
            </a:r>
            <a:endParaRPr lang="en-GB" sz="2000" b="1">
              <a:solidFill>
                <a:schemeClr val="bg1"/>
              </a:solidFill>
              <a:latin typeface="Century Gothic " charset="0"/>
              <a:cs typeface="Century Gothic " charset="0"/>
            </a:endParaRPr>
          </a:p>
          <a:p>
            <a:pPr eaLnBrk="1" hangingPunct="1"/>
            <a:r>
              <a:rPr lang="en-GB" sz="2000" b="1">
                <a:solidFill>
                  <a:schemeClr val="bg1"/>
                </a:solidFill>
                <a:latin typeface="Century Gothic" charset="0"/>
              </a:rPr>
              <a:t>Can you think of any metric units of measurement that use the prefix </a:t>
            </a:r>
            <a:r>
              <a:rPr lang="en-GB" sz="2000" b="1" i="1">
                <a:solidFill>
                  <a:schemeClr val="bg1"/>
                </a:solidFill>
                <a:latin typeface="Century Gothic" charset="0"/>
              </a:rPr>
              <a:t>kilo</a:t>
            </a:r>
            <a:r>
              <a:rPr lang="en-GB" sz="2000" b="1">
                <a:solidFill>
                  <a:schemeClr val="bg1"/>
                </a:solidFill>
                <a:latin typeface="Century Gothic" charset="0"/>
              </a:rPr>
              <a:t>?</a:t>
            </a:r>
          </a:p>
          <a:p>
            <a:pPr eaLnBrk="1" hangingPunct="1"/>
            <a:endParaRPr lang="en-GB" sz="2000" b="1">
              <a:solidFill>
                <a:schemeClr val="bg1"/>
              </a:solidFill>
              <a:latin typeface="Century Gothic" charset="0"/>
            </a:endParaRPr>
          </a:p>
          <a:p>
            <a:pPr eaLnBrk="1" hangingPunct="1"/>
            <a:r>
              <a:rPr lang="en-GB" sz="2000" b="1">
                <a:solidFill>
                  <a:schemeClr val="bg1"/>
                </a:solidFill>
                <a:latin typeface="Century Gothic" charset="0"/>
              </a:rPr>
              <a:t>How many can you think of?</a:t>
            </a:r>
          </a:p>
          <a:p>
            <a:pPr eaLnBrk="1" hangingPunct="1"/>
            <a:endParaRPr lang="en-GB" sz="2000" b="1">
              <a:solidFill>
                <a:schemeClr val="bg1"/>
              </a:solidFill>
              <a:latin typeface="Century Gothic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0" y="1125538"/>
            <a:ext cx="3595688" cy="4094162"/>
          </a:xfrm>
          <a:prstGeom prst="rect">
            <a:avLst/>
          </a:prstGeom>
          <a:solidFill>
            <a:schemeClr val="tx2">
              <a:lumMod val="75000"/>
              <a:alpha val="70000"/>
            </a:schemeClr>
          </a:solidFill>
        </p:spPr>
        <p:txBody>
          <a:bodyPr>
            <a:spAutoFit/>
          </a:bodyPr>
          <a:lstStyle/>
          <a:p>
            <a:pPr algn="just" eaLnBrk="1" hangingPunct="1">
              <a:defRPr/>
            </a:pPr>
            <a:r>
              <a:rPr lang="en-GB" sz="2000" u="sng" dirty="0">
                <a:solidFill>
                  <a:srgbClr val="FFFFFF"/>
                </a:solidFill>
                <a:latin typeface="Century Gothic" charset="0"/>
                <a:ea typeface="MS PGothic" charset="0"/>
                <a:cs typeface="MS PGothic" charset="0"/>
              </a:rPr>
              <a:t>Success Criteria:</a:t>
            </a:r>
            <a:endParaRPr lang="en-GB" sz="2000" dirty="0">
              <a:solidFill>
                <a:srgbClr val="FFFFFF"/>
              </a:solidFill>
              <a:latin typeface="Century Gothic" charset="0"/>
              <a:ea typeface="MS PGothic" charset="0"/>
              <a:cs typeface="MS PGothic" charset="0"/>
            </a:endParaRPr>
          </a:p>
          <a:p>
            <a:pPr eaLnBrk="1" hangingPunct="1">
              <a:buFontTx/>
              <a:buChar char="-"/>
              <a:defRPr/>
            </a:pPr>
            <a:r>
              <a:rPr lang="en-GB" sz="2000" dirty="0">
                <a:solidFill>
                  <a:srgbClr val="FFFFFF"/>
                </a:solidFill>
                <a:latin typeface="Century Gothic" charset="0"/>
                <a:ea typeface="MS PGothic" charset="0"/>
                <a:cs typeface="MS PGothic" charset="0"/>
              </a:rPr>
              <a:t> I can use my skills of multiplying and dividing by 10, 100 and 1,000;</a:t>
            </a:r>
          </a:p>
          <a:p>
            <a:pPr eaLnBrk="1" hangingPunct="1">
              <a:buFontTx/>
              <a:buChar char="-"/>
              <a:defRPr/>
            </a:pPr>
            <a:r>
              <a:rPr lang="en-GB" sz="2000" dirty="0">
                <a:solidFill>
                  <a:srgbClr val="FFFFFF"/>
                </a:solidFill>
                <a:latin typeface="Century Gothic" charset="0"/>
                <a:ea typeface="MS PGothic" charset="0"/>
                <a:cs typeface="MS PGothic" charset="0"/>
              </a:rPr>
              <a:t> I can convert in both directions for example: from grams to kilograms and vice versa;  </a:t>
            </a:r>
          </a:p>
          <a:p>
            <a:pPr eaLnBrk="1" hangingPunct="1">
              <a:buFontTx/>
              <a:buChar char="-"/>
              <a:defRPr/>
            </a:pPr>
            <a:r>
              <a:rPr lang="en-GB" sz="2000" dirty="0">
                <a:solidFill>
                  <a:srgbClr val="FFFFFF"/>
                </a:solidFill>
                <a:latin typeface="Century Gothic" charset="0"/>
                <a:ea typeface="MS PGothic" charset="0"/>
                <a:cs typeface="MS PGothic" charset="0"/>
              </a:rPr>
              <a:t> I can convert where the number of decimal places given varies and understand the role of zero as a place holder.</a:t>
            </a:r>
          </a:p>
        </p:txBody>
      </p:sp>
      <p:pic>
        <p:nvPicPr>
          <p:cNvPr id="18436" name="Picture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" y="5270500"/>
            <a:ext cx="3040063" cy="158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7" name="TextBox 2"/>
          <p:cNvSpPr txBox="1">
            <a:spLocks noChangeArrowheads="1"/>
          </p:cNvSpPr>
          <p:nvPr/>
        </p:nvSpPr>
        <p:spPr bwMode="auto">
          <a:xfrm>
            <a:off x="179388" y="0"/>
            <a:ext cx="8785225" cy="708025"/>
          </a:xfrm>
          <a:prstGeom prst="rect">
            <a:avLst/>
          </a:prstGeom>
          <a:solidFill>
            <a:schemeClr val="tx1">
              <a:alpha val="70195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eaLnBrk="1" hangingPunct="1"/>
            <a:r>
              <a:rPr lang="en-GB" sz="2000" b="1" dirty="0" smtClean="0">
                <a:solidFill>
                  <a:srgbClr val="FFFFFF"/>
                </a:solidFill>
                <a:latin typeface="Century Gothic" charset="0"/>
              </a:rPr>
              <a:t>27/02/2019</a:t>
            </a:r>
            <a:endParaRPr lang="en-GB" sz="2000" b="1" dirty="0">
              <a:solidFill>
                <a:srgbClr val="FFFFFF"/>
              </a:solidFill>
              <a:latin typeface="Century Gothic" charset="0"/>
            </a:endParaRPr>
          </a:p>
          <a:p>
            <a:pPr eaLnBrk="1" hangingPunct="1"/>
            <a:r>
              <a:rPr lang="en-GB" sz="2000" b="1" u="sng" dirty="0" smtClean="0">
                <a:solidFill>
                  <a:srgbClr val="FFFFFF"/>
                </a:solidFill>
                <a:latin typeface="Century Gothic" charset="0"/>
              </a:rPr>
              <a:t>LO: To convert </a:t>
            </a:r>
            <a:r>
              <a:rPr lang="en-GB" sz="2000" b="1" u="sng" dirty="0">
                <a:solidFill>
                  <a:srgbClr val="FFFFFF"/>
                </a:solidFill>
                <a:latin typeface="Century Gothic" charset="0"/>
              </a:rPr>
              <a:t>between metric units of measurement</a:t>
            </a:r>
          </a:p>
        </p:txBody>
      </p:sp>
    </p:spTree>
    <p:extLst>
      <p:ext uri="{BB962C8B-B14F-4D97-AF65-F5344CB8AC3E}">
        <p14:creationId xmlns:p14="http://schemas.microsoft.com/office/powerpoint/2010/main" val="41679547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1"/>
          <p:cNvSpPr>
            <a:spLocks noChangeArrowheads="1"/>
          </p:cNvSpPr>
          <p:nvPr/>
        </p:nvSpPr>
        <p:spPr bwMode="auto">
          <a:xfrm>
            <a:off x="3563938" y="1125538"/>
            <a:ext cx="5580062" cy="4400550"/>
          </a:xfrm>
          <a:prstGeom prst="rect">
            <a:avLst/>
          </a:prstGeom>
          <a:solidFill>
            <a:schemeClr val="tx1">
              <a:alpha val="74901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1" hangingPunct="1"/>
            <a:r>
              <a:rPr lang="en-GB" sz="2000" b="1" u="sng">
                <a:solidFill>
                  <a:schemeClr val="bg1"/>
                </a:solidFill>
                <a:latin typeface="Century Gothic" charset="0"/>
              </a:rPr>
              <a:t>Talking time:</a:t>
            </a:r>
          </a:p>
          <a:p>
            <a:pPr eaLnBrk="1" hangingPunct="1"/>
            <a:endParaRPr lang="en-GB" sz="2000" b="1" u="sng">
              <a:solidFill>
                <a:schemeClr val="bg1"/>
              </a:solidFill>
              <a:latin typeface="Century Gothic" charset="0"/>
            </a:endParaRPr>
          </a:p>
          <a:p>
            <a:pPr algn="just"/>
            <a:r>
              <a:rPr lang="en-GB" sz="2000" b="1">
                <a:solidFill>
                  <a:schemeClr val="bg1"/>
                </a:solidFill>
                <a:latin typeface="Century Gothic " charset="0"/>
                <a:cs typeface="Century Gothic " charset="0"/>
              </a:rPr>
              <a:t>The prefix </a:t>
            </a:r>
            <a:r>
              <a:rPr lang="en-GB" sz="2000" b="1" i="1">
                <a:solidFill>
                  <a:schemeClr val="bg1"/>
                </a:solidFill>
                <a:latin typeface="Century Gothic " charset="0"/>
                <a:cs typeface="Century Gothic " charset="0"/>
              </a:rPr>
              <a:t>kilo</a:t>
            </a:r>
            <a:r>
              <a:rPr lang="en-GB" sz="2000" b="1">
                <a:solidFill>
                  <a:schemeClr val="bg1"/>
                </a:solidFill>
                <a:latin typeface="Century Gothic " charset="0"/>
                <a:cs typeface="Century Gothic " charset="0"/>
              </a:rPr>
              <a:t> is derived from the Greek word </a:t>
            </a:r>
            <a:r>
              <a:rPr lang="el-GR" sz="2000" b="1">
                <a:solidFill>
                  <a:schemeClr val="bg1"/>
                </a:solidFill>
                <a:latin typeface="Century Gothic " charset="0"/>
                <a:cs typeface="Century Gothic " charset="0"/>
              </a:rPr>
              <a:t>χίλιοι</a:t>
            </a:r>
            <a:r>
              <a:rPr lang="en-GB" sz="2000" b="1">
                <a:solidFill>
                  <a:schemeClr val="bg1"/>
                </a:solidFill>
                <a:latin typeface="Century Gothic " charset="0"/>
                <a:cs typeface="Century Gothic " charset="0"/>
              </a:rPr>
              <a:t> (</a:t>
            </a:r>
            <a:r>
              <a:rPr lang="uz-Cyrl-UZ" sz="2000" b="1" i="1">
                <a:solidFill>
                  <a:schemeClr val="bg1"/>
                </a:solidFill>
                <a:latin typeface="Century Gothic " charset="0"/>
                <a:cs typeface="Century Gothic " charset="0"/>
              </a:rPr>
              <a:t>chilioi</a:t>
            </a:r>
            <a:r>
              <a:rPr lang="en-GB" sz="2000" b="1">
                <a:solidFill>
                  <a:schemeClr val="bg1"/>
                </a:solidFill>
                <a:latin typeface="Century Gothic " charset="0"/>
                <a:cs typeface="Century Gothic " charset="0"/>
              </a:rPr>
              <a:t>), meaning "thousand".</a:t>
            </a:r>
          </a:p>
          <a:p>
            <a:r>
              <a:rPr lang="en-US" sz="2000" b="1">
                <a:solidFill>
                  <a:schemeClr val="bg1"/>
                </a:solidFill>
                <a:latin typeface="Century Gothic " charset="0"/>
                <a:cs typeface="Century Gothic " charset="0"/>
              </a:rPr>
              <a:t> </a:t>
            </a:r>
            <a:endParaRPr lang="en-GB" sz="2000" b="1">
              <a:solidFill>
                <a:schemeClr val="bg1"/>
              </a:solidFill>
              <a:latin typeface="Century Gothic " charset="0"/>
              <a:cs typeface="Century Gothic " charset="0"/>
            </a:endParaRPr>
          </a:p>
          <a:p>
            <a:pPr eaLnBrk="1" hangingPunct="1"/>
            <a:r>
              <a:rPr lang="en-GB" sz="2000" b="1">
                <a:solidFill>
                  <a:schemeClr val="bg1"/>
                </a:solidFill>
                <a:latin typeface="Century Gothic" charset="0"/>
              </a:rPr>
              <a:t>Can you think of any metric units of measurement that use the prefix </a:t>
            </a:r>
            <a:r>
              <a:rPr lang="en-GB" sz="2000" b="1" i="1">
                <a:solidFill>
                  <a:schemeClr val="bg1"/>
                </a:solidFill>
                <a:latin typeface="Century Gothic" charset="0"/>
              </a:rPr>
              <a:t>kilo</a:t>
            </a:r>
            <a:r>
              <a:rPr lang="en-GB" sz="2000" b="1">
                <a:solidFill>
                  <a:schemeClr val="bg1"/>
                </a:solidFill>
                <a:latin typeface="Century Gothic" charset="0"/>
              </a:rPr>
              <a:t>?</a:t>
            </a:r>
          </a:p>
          <a:p>
            <a:pPr eaLnBrk="1" hangingPunct="1"/>
            <a:endParaRPr lang="en-GB" sz="2000" b="1">
              <a:solidFill>
                <a:schemeClr val="bg1"/>
              </a:solidFill>
              <a:latin typeface="Century Gothic" charset="0"/>
            </a:endParaRPr>
          </a:p>
          <a:p>
            <a:pPr eaLnBrk="1" hangingPunct="1"/>
            <a:r>
              <a:rPr lang="en-GB" sz="2000" b="1">
                <a:solidFill>
                  <a:schemeClr val="bg1"/>
                </a:solidFill>
                <a:latin typeface="Century Gothic" charset="0"/>
              </a:rPr>
              <a:t>How many can you think of?</a:t>
            </a:r>
          </a:p>
          <a:p>
            <a:pPr eaLnBrk="1" hangingPunct="1"/>
            <a:endParaRPr lang="en-GB" sz="2000" b="1">
              <a:solidFill>
                <a:schemeClr val="bg1"/>
              </a:solidFill>
              <a:latin typeface="Century Gothic" charset="0"/>
            </a:endParaRPr>
          </a:p>
          <a:p>
            <a:pPr eaLnBrk="1" hangingPunct="1"/>
            <a:r>
              <a:rPr lang="en-GB" sz="2000" b="1">
                <a:solidFill>
                  <a:srgbClr val="FF0000"/>
                </a:solidFill>
                <a:latin typeface="Century Gothic" charset="0"/>
              </a:rPr>
              <a:t>Kilometre and kilograms are the most commonly used. You will learn about other units of measurement in later learning too!</a:t>
            </a:r>
          </a:p>
          <a:p>
            <a:pPr eaLnBrk="1" hangingPunct="1"/>
            <a:endParaRPr lang="en-GB" sz="2000" b="1">
              <a:solidFill>
                <a:schemeClr val="bg1"/>
              </a:solidFill>
              <a:latin typeface="Century Gothic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0" y="1125538"/>
            <a:ext cx="3595688" cy="4094162"/>
          </a:xfrm>
          <a:prstGeom prst="rect">
            <a:avLst/>
          </a:prstGeom>
          <a:solidFill>
            <a:schemeClr val="tx2">
              <a:lumMod val="75000"/>
              <a:alpha val="70000"/>
            </a:schemeClr>
          </a:solidFill>
        </p:spPr>
        <p:txBody>
          <a:bodyPr>
            <a:spAutoFit/>
          </a:bodyPr>
          <a:lstStyle/>
          <a:p>
            <a:pPr algn="just" eaLnBrk="1" hangingPunct="1">
              <a:defRPr/>
            </a:pPr>
            <a:r>
              <a:rPr lang="en-GB" sz="2000" u="sng" dirty="0">
                <a:solidFill>
                  <a:srgbClr val="FFFFFF"/>
                </a:solidFill>
                <a:latin typeface="Century Gothic" charset="0"/>
                <a:ea typeface="MS PGothic" charset="0"/>
                <a:cs typeface="MS PGothic" charset="0"/>
              </a:rPr>
              <a:t>Success Criteria:</a:t>
            </a:r>
            <a:endParaRPr lang="en-GB" sz="2000" dirty="0">
              <a:solidFill>
                <a:srgbClr val="FFFFFF"/>
              </a:solidFill>
              <a:latin typeface="Century Gothic" charset="0"/>
              <a:ea typeface="MS PGothic" charset="0"/>
              <a:cs typeface="MS PGothic" charset="0"/>
            </a:endParaRPr>
          </a:p>
          <a:p>
            <a:pPr eaLnBrk="1" hangingPunct="1">
              <a:buFontTx/>
              <a:buChar char="-"/>
              <a:defRPr/>
            </a:pPr>
            <a:r>
              <a:rPr lang="en-GB" sz="2000" dirty="0">
                <a:solidFill>
                  <a:srgbClr val="FFFFFF"/>
                </a:solidFill>
                <a:latin typeface="Century Gothic" charset="0"/>
                <a:ea typeface="MS PGothic" charset="0"/>
                <a:cs typeface="MS PGothic" charset="0"/>
              </a:rPr>
              <a:t> I can use my skills of multiplying and dividing by 10, 100 and 1,000;</a:t>
            </a:r>
          </a:p>
          <a:p>
            <a:pPr eaLnBrk="1" hangingPunct="1">
              <a:buFontTx/>
              <a:buChar char="-"/>
              <a:defRPr/>
            </a:pPr>
            <a:r>
              <a:rPr lang="en-GB" sz="2000" dirty="0">
                <a:solidFill>
                  <a:srgbClr val="FFFFFF"/>
                </a:solidFill>
                <a:latin typeface="Century Gothic" charset="0"/>
                <a:ea typeface="MS PGothic" charset="0"/>
                <a:cs typeface="MS PGothic" charset="0"/>
              </a:rPr>
              <a:t> I can convert in both directions for example: from grams to kilograms and vice versa;  </a:t>
            </a:r>
          </a:p>
          <a:p>
            <a:pPr eaLnBrk="1" hangingPunct="1">
              <a:buFontTx/>
              <a:buChar char="-"/>
              <a:defRPr/>
            </a:pPr>
            <a:r>
              <a:rPr lang="en-GB" sz="2000" dirty="0">
                <a:solidFill>
                  <a:srgbClr val="FFFFFF"/>
                </a:solidFill>
                <a:latin typeface="Century Gothic" charset="0"/>
                <a:ea typeface="MS PGothic" charset="0"/>
                <a:cs typeface="MS PGothic" charset="0"/>
              </a:rPr>
              <a:t> I can convert where the number of decimal places given varies and understand the role of zero as a place holder.</a:t>
            </a:r>
          </a:p>
        </p:txBody>
      </p:sp>
      <p:pic>
        <p:nvPicPr>
          <p:cNvPr id="20484" name="Picture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" y="5270500"/>
            <a:ext cx="3040063" cy="158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5" name="TextBox 2"/>
          <p:cNvSpPr txBox="1">
            <a:spLocks noChangeArrowheads="1"/>
          </p:cNvSpPr>
          <p:nvPr/>
        </p:nvSpPr>
        <p:spPr bwMode="auto">
          <a:xfrm>
            <a:off x="179388" y="0"/>
            <a:ext cx="8785225" cy="708025"/>
          </a:xfrm>
          <a:prstGeom prst="rect">
            <a:avLst/>
          </a:prstGeom>
          <a:solidFill>
            <a:schemeClr val="tx1">
              <a:alpha val="70195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eaLnBrk="1" hangingPunct="1"/>
            <a:r>
              <a:rPr lang="en-GB" sz="2000" b="1" dirty="0" smtClean="0">
                <a:solidFill>
                  <a:srgbClr val="FFFFFF"/>
                </a:solidFill>
                <a:latin typeface="Century Gothic" charset="0"/>
              </a:rPr>
              <a:t>27/02/2019</a:t>
            </a:r>
            <a:endParaRPr lang="en-GB" sz="2000" b="1" dirty="0">
              <a:solidFill>
                <a:srgbClr val="FFFFFF"/>
              </a:solidFill>
              <a:latin typeface="Century Gothic" charset="0"/>
            </a:endParaRPr>
          </a:p>
          <a:p>
            <a:pPr eaLnBrk="1" hangingPunct="1"/>
            <a:r>
              <a:rPr lang="en-GB" sz="2000" b="1" u="sng" dirty="0" smtClean="0">
                <a:solidFill>
                  <a:srgbClr val="FFFFFF"/>
                </a:solidFill>
                <a:latin typeface="Century Gothic" charset="0"/>
              </a:rPr>
              <a:t>LO: To convert </a:t>
            </a:r>
            <a:r>
              <a:rPr lang="en-GB" sz="2000" b="1" u="sng" dirty="0">
                <a:solidFill>
                  <a:srgbClr val="FFFFFF"/>
                </a:solidFill>
                <a:latin typeface="Century Gothic" charset="0"/>
              </a:rPr>
              <a:t>between metric units of measurement</a:t>
            </a:r>
          </a:p>
        </p:txBody>
      </p:sp>
    </p:spTree>
    <p:extLst>
      <p:ext uri="{BB962C8B-B14F-4D97-AF65-F5344CB8AC3E}">
        <p14:creationId xmlns:p14="http://schemas.microsoft.com/office/powerpoint/2010/main" val="23624707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1"/>
          <p:cNvSpPr>
            <a:spLocks noChangeArrowheads="1"/>
          </p:cNvSpPr>
          <p:nvPr/>
        </p:nvSpPr>
        <p:spPr bwMode="auto">
          <a:xfrm>
            <a:off x="3563938" y="1125538"/>
            <a:ext cx="5580062" cy="5324475"/>
          </a:xfrm>
          <a:prstGeom prst="rect">
            <a:avLst/>
          </a:prstGeom>
          <a:solidFill>
            <a:schemeClr val="tx1">
              <a:alpha val="74901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1" hangingPunct="1"/>
            <a:r>
              <a:rPr lang="en-GB" sz="2000" b="1" u="sng">
                <a:solidFill>
                  <a:schemeClr val="bg1"/>
                </a:solidFill>
                <a:latin typeface="Century Gothic" charset="0"/>
              </a:rPr>
              <a:t>Talking time:</a:t>
            </a:r>
          </a:p>
          <a:p>
            <a:pPr eaLnBrk="1" hangingPunct="1"/>
            <a:endParaRPr lang="en-GB" sz="2000" b="1" u="sng">
              <a:solidFill>
                <a:schemeClr val="bg1"/>
              </a:solidFill>
              <a:latin typeface="Century Gothic" charset="0"/>
            </a:endParaRPr>
          </a:p>
          <a:p>
            <a:pPr algn="just"/>
            <a:r>
              <a:rPr lang="en-GB" sz="2000" b="1">
                <a:solidFill>
                  <a:schemeClr val="bg1"/>
                </a:solidFill>
                <a:latin typeface="Century Gothic " charset="0"/>
                <a:cs typeface="Century Gothic " charset="0"/>
              </a:rPr>
              <a:t>The prefix </a:t>
            </a:r>
            <a:r>
              <a:rPr lang="en-GB" sz="2000" b="1" i="1">
                <a:solidFill>
                  <a:schemeClr val="bg1"/>
                </a:solidFill>
                <a:latin typeface="Century Gothic " charset="0"/>
                <a:cs typeface="Century Gothic " charset="0"/>
              </a:rPr>
              <a:t>kilo</a:t>
            </a:r>
            <a:r>
              <a:rPr lang="en-GB" sz="2000" b="1">
                <a:solidFill>
                  <a:schemeClr val="bg1"/>
                </a:solidFill>
                <a:latin typeface="Century Gothic " charset="0"/>
                <a:cs typeface="Century Gothic " charset="0"/>
              </a:rPr>
              <a:t> is derived from the Greek word </a:t>
            </a:r>
            <a:r>
              <a:rPr lang="el-GR" sz="2000" b="1">
                <a:solidFill>
                  <a:schemeClr val="bg1"/>
                </a:solidFill>
                <a:latin typeface="Century Gothic " charset="0"/>
                <a:cs typeface="Century Gothic " charset="0"/>
              </a:rPr>
              <a:t>χίλιοι</a:t>
            </a:r>
            <a:r>
              <a:rPr lang="en-GB" sz="2000" b="1">
                <a:solidFill>
                  <a:schemeClr val="bg1"/>
                </a:solidFill>
                <a:latin typeface="Century Gothic " charset="0"/>
                <a:cs typeface="Century Gothic " charset="0"/>
              </a:rPr>
              <a:t> (</a:t>
            </a:r>
            <a:r>
              <a:rPr lang="uz-Cyrl-UZ" sz="2000" b="1" i="1">
                <a:solidFill>
                  <a:schemeClr val="bg1"/>
                </a:solidFill>
                <a:latin typeface="Century Gothic " charset="0"/>
                <a:cs typeface="Century Gothic " charset="0"/>
              </a:rPr>
              <a:t>chilioi</a:t>
            </a:r>
            <a:r>
              <a:rPr lang="en-GB" sz="2000" b="1">
                <a:solidFill>
                  <a:schemeClr val="bg1"/>
                </a:solidFill>
                <a:latin typeface="Century Gothic " charset="0"/>
                <a:cs typeface="Century Gothic " charset="0"/>
              </a:rPr>
              <a:t>), meaning "thousand".</a:t>
            </a:r>
          </a:p>
          <a:p>
            <a:r>
              <a:rPr lang="en-US" sz="2000" b="1">
                <a:solidFill>
                  <a:schemeClr val="bg1"/>
                </a:solidFill>
                <a:latin typeface="Century Gothic " charset="0"/>
                <a:cs typeface="Century Gothic " charset="0"/>
              </a:rPr>
              <a:t> </a:t>
            </a:r>
            <a:endParaRPr lang="en-GB" sz="2000" b="1">
              <a:solidFill>
                <a:schemeClr val="bg1"/>
              </a:solidFill>
              <a:latin typeface="Century Gothic " charset="0"/>
              <a:cs typeface="Century Gothic " charset="0"/>
            </a:endParaRPr>
          </a:p>
          <a:p>
            <a:pPr eaLnBrk="1" hangingPunct="1"/>
            <a:r>
              <a:rPr lang="en-GB" sz="2000" b="1">
                <a:solidFill>
                  <a:schemeClr val="bg1"/>
                </a:solidFill>
                <a:latin typeface="Century Gothic" charset="0"/>
              </a:rPr>
              <a:t>Can you think of any metric units of measurement that use the prefix </a:t>
            </a:r>
            <a:r>
              <a:rPr lang="en-GB" sz="2000" b="1" i="1">
                <a:solidFill>
                  <a:schemeClr val="bg1"/>
                </a:solidFill>
                <a:latin typeface="Century Gothic" charset="0"/>
              </a:rPr>
              <a:t>kilo</a:t>
            </a:r>
            <a:r>
              <a:rPr lang="en-GB" sz="2000" b="1">
                <a:solidFill>
                  <a:schemeClr val="bg1"/>
                </a:solidFill>
                <a:latin typeface="Century Gothic" charset="0"/>
              </a:rPr>
              <a:t>?</a:t>
            </a:r>
          </a:p>
          <a:p>
            <a:pPr eaLnBrk="1" hangingPunct="1"/>
            <a:endParaRPr lang="en-GB" sz="2000" b="1">
              <a:solidFill>
                <a:schemeClr val="bg1"/>
              </a:solidFill>
              <a:latin typeface="Century Gothic" charset="0"/>
            </a:endParaRPr>
          </a:p>
          <a:p>
            <a:pPr eaLnBrk="1" hangingPunct="1"/>
            <a:r>
              <a:rPr lang="en-GB" sz="2000" b="1">
                <a:solidFill>
                  <a:schemeClr val="bg1"/>
                </a:solidFill>
                <a:latin typeface="Century Gothic" charset="0"/>
              </a:rPr>
              <a:t>How many can you think of?</a:t>
            </a:r>
          </a:p>
          <a:p>
            <a:pPr eaLnBrk="1" hangingPunct="1"/>
            <a:endParaRPr lang="en-GB" sz="2000" b="1">
              <a:solidFill>
                <a:schemeClr val="bg1"/>
              </a:solidFill>
              <a:latin typeface="Century Gothic" charset="0"/>
            </a:endParaRPr>
          </a:p>
          <a:p>
            <a:pPr eaLnBrk="1" hangingPunct="1"/>
            <a:r>
              <a:rPr lang="en-GB" sz="2000" b="1">
                <a:solidFill>
                  <a:srgbClr val="FF0000"/>
                </a:solidFill>
                <a:latin typeface="Century Gothic" charset="0"/>
              </a:rPr>
              <a:t>Kilometre and kilograms are the most commonly used. You will learn about other units of measurement in later learning too!</a:t>
            </a:r>
          </a:p>
          <a:p>
            <a:pPr eaLnBrk="1" hangingPunct="1"/>
            <a:endParaRPr lang="en-GB" sz="2000" b="1">
              <a:solidFill>
                <a:schemeClr val="bg1"/>
              </a:solidFill>
              <a:latin typeface="Century Gothic" charset="0"/>
            </a:endParaRPr>
          </a:p>
          <a:p>
            <a:pPr eaLnBrk="1" hangingPunct="1"/>
            <a:r>
              <a:rPr lang="en-GB" sz="2000" b="1">
                <a:solidFill>
                  <a:schemeClr val="bg1"/>
                </a:solidFill>
                <a:latin typeface="Century Gothic" charset="0"/>
              </a:rPr>
              <a:t>Can you think of any relationships between ‘</a:t>
            </a:r>
            <a:r>
              <a:rPr lang="en-GB" altLang="ja-JP" sz="2000" b="1" i="1">
                <a:solidFill>
                  <a:schemeClr val="bg1"/>
                </a:solidFill>
                <a:latin typeface="Century Gothic" charset="0"/>
              </a:rPr>
              <a:t>kilo</a:t>
            </a:r>
            <a:r>
              <a:rPr lang="en-GB" sz="2000" b="1">
                <a:solidFill>
                  <a:schemeClr val="bg1"/>
                </a:solidFill>
                <a:latin typeface="Century Gothic" charset="0"/>
              </a:rPr>
              <a:t>’</a:t>
            </a:r>
            <a:r>
              <a:rPr lang="en-GB" altLang="ja-JP" sz="2000" b="1">
                <a:solidFill>
                  <a:schemeClr val="bg1"/>
                </a:solidFill>
                <a:latin typeface="Century Gothic" charset="0"/>
              </a:rPr>
              <a:t> units of measurement and other units of measurement? </a:t>
            </a:r>
            <a:endParaRPr lang="en-GB" sz="2000" b="1">
              <a:solidFill>
                <a:schemeClr val="bg1"/>
              </a:solidFill>
              <a:latin typeface="Century Gothic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0" y="1125538"/>
            <a:ext cx="3595688" cy="4094162"/>
          </a:xfrm>
          <a:prstGeom prst="rect">
            <a:avLst/>
          </a:prstGeom>
          <a:solidFill>
            <a:schemeClr val="tx2">
              <a:lumMod val="75000"/>
              <a:alpha val="70000"/>
            </a:schemeClr>
          </a:solidFill>
        </p:spPr>
        <p:txBody>
          <a:bodyPr>
            <a:spAutoFit/>
          </a:bodyPr>
          <a:lstStyle/>
          <a:p>
            <a:pPr algn="just" eaLnBrk="1" hangingPunct="1">
              <a:defRPr/>
            </a:pPr>
            <a:r>
              <a:rPr lang="en-GB" sz="2000" u="sng" dirty="0">
                <a:solidFill>
                  <a:srgbClr val="FFFFFF"/>
                </a:solidFill>
                <a:latin typeface="Century Gothic" charset="0"/>
                <a:ea typeface="MS PGothic" charset="0"/>
                <a:cs typeface="MS PGothic" charset="0"/>
              </a:rPr>
              <a:t>Success Criteria:</a:t>
            </a:r>
            <a:endParaRPr lang="en-GB" sz="2000" dirty="0">
              <a:solidFill>
                <a:srgbClr val="FFFFFF"/>
              </a:solidFill>
              <a:latin typeface="Century Gothic" charset="0"/>
              <a:ea typeface="MS PGothic" charset="0"/>
              <a:cs typeface="MS PGothic" charset="0"/>
            </a:endParaRPr>
          </a:p>
          <a:p>
            <a:pPr eaLnBrk="1" hangingPunct="1">
              <a:buFontTx/>
              <a:buChar char="-"/>
              <a:defRPr/>
            </a:pPr>
            <a:r>
              <a:rPr lang="en-GB" sz="2000" dirty="0">
                <a:solidFill>
                  <a:srgbClr val="FFFFFF"/>
                </a:solidFill>
                <a:latin typeface="Century Gothic" charset="0"/>
                <a:ea typeface="MS PGothic" charset="0"/>
                <a:cs typeface="MS PGothic" charset="0"/>
              </a:rPr>
              <a:t> I can use my skills of multiplying and dividing by 10, 100 and 1,000;</a:t>
            </a:r>
          </a:p>
          <a:p>
            <a:pPr eaLnBrk="1" hangingPunct="1">
              <a:buFontTx/>
              <a:buChar char="-"/>
              <a:defRPr/>
            </a:pPr>
            <a:r>
              <a:rPr lang="en-GB" sz="2000" dirty="0">
                <a:solidFill>
                  <a:srgbClr val="FFFFFF"/>
                </a:solidFill>
                <a:latin typeface="Century Gothic" charset="0"/>
                <a:ea typeface="MS PGothic" charset="0"/>
                <a:cs typeface="MS PGothic" charset="0"/>
              </a:rPr>
              <a:t> I can convert in both directions for example: from grams to kilograms and vice versa;  </a:t>
            </a:r>
          </a:p>
          <a:p>
            <a:pPr eaLnBrk="1" hangingPunct="1">
              <a:buFontTx/>
              <a:buChar char="-"/>
              <a:defRPr/>
            </a:pPr>
            <a:r>
              <a:rPr lang="en-GB" sz="2000" dirty="0">
                <a:solidFill>
                  <a:srgbClr val="FFFFFF"/>
                </a:solidFill>
                <a:latin typeface="Century Gothic" charset="0"/>
                <a:ea typeface="MS PGothic" charset="0"/>
                <a:cs typeface="MS PGothic" charset="0"/>
              </a:rPr>
              <a:t> I can convert where the number of decimal places given varies and understand the role of zero as a place holder.</a:t>
            </a:r>
          </a:p>
        </p:txBody>
      </p:sp>
      <p:pic>
        <p:nvPicPr>
          <p:cNvPr id="22532" name="Picture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" y="5270500"/>
            <a:ext cx="3040063" cy="158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3" name="TextBox 2"/>
          <p:cNvSpPr txBox="1">
            <a:spLocks noChangeArrowheads="1"/>
          </p:cNvSpPr>
          <p:nvPr/>
        </p:nvSpPr>
        <p:spPr bwMode="auto">
          <a:xfrm>
            <a:off x="179388" y="0"/>
            <a:ext cx="8785225" cy="708025"/>
          </a:xfrm>
          <a:prstGeom prst="rect">
            <a:avLst/>
          </a:prstGeom>
          <a:solidFill>
            <a:schemeClr val="tx1">
              <a:alpha val="70195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eaLnBrk="1" hangingPunct="1"/>
            <a:r>
              <a:rPr lang="en-GB" sz="2000" b="1" dirty="0" smtClean="0">
                <a:solidFill>
                  <a:srgbClr val="FFFFFF"/>
                </a:solidFill>
                <a:latin typeface="Century Gothic" charset="0"/>
              </a:rPr>
              <a:t>27/02/2019</a:t>
            </a:r>
            <a:endParaRPr lang="en-GB" sz="2000" b="1" dirty="0">
              <a:solidFill>
                <a:srgbClr val="FFFFFF"/>
              </a:solidFill>
              <a:latin typeface="Century Gothic" charset="0"/>
            </a:endParaRPr>
          </a:p>
          <a:p>
            <a:pPr eaLnBrk="1" hangingPunct="1"/>
            <a:r>
              <a:rPr lang="en-GB" sz="2000" b="1" u="sng" dirty="0" smtClean="0">
                <a:solidFill>
                  <a:srgbClr val="FFFFFF"/>
                </a:solidFill>
                <a:latin typeface="Century Gothic" charset="0"/>
              </a:rPr>
              <a:t>LO: To convert </a:t>
            </a:r>
            <a:r>
              <a:rPr lang="en-GB" sz="2000" b="1" u="sng" dirty="0">
                <a:solidFill>
                  <a:srgbClr val="FFFFFF"/>
                </a:solidFill>
                <a:latin typeface="Century Gothic" charset="0"/>
              </a:rPr>
              <a:t>between metric units of measurement</a:t>
            </a:r>
          </a:p>
        </p:txBody>
      </p:sp>
    </p:spTree>
    <p:extLst>
      <p:ext uri="{BB962C8B-B14F-4D97-AF65-F5344CB8AC3E}">
        <p14:creationId xmlns:p14="http://schemas.microsoft.com/office/powerpoint/2010/main" val="1002366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1"/>
          <p:cNvSpPr>
            <a:spLocks noChangeArrowheads="1"/>
          </p:cNvSpPr>
          <p:nvPr/>
        </p:nvSpPr>
        <p:spPr bwMode="auto">
          <a:xfrm>
            <a:off x="3563938" y="1125538"/>
            <a:ext cx="5580062" cy="5016500"/>
          </a:xfrm>
          <a:prstGeom prst="rect">
            <a:avLst/>
          </a:prstGeom>
          <a:solidFill>
            <a:schemeClr val="tx1">
              <a:alpha val="74901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1" hangingPunct="1"/>
            <a:r>
              <a:rPr lang="en-GB" sz="2000" b="1" u="sng">
                <a:solidFill>
                  <a:schemeClr val="bg1"/>
                </a:solidFill>
                <a:latin typeface="Century Gothic" charset="0"/>
              </a:rPr>
              <a:t>Talking time:</a:t>
            </a:r>
          </a:p>
          <a:p>
            <a:pPr eaLnBrk="1" hangingPunct="1"/>
            <a:endParaRPr lang="en-GB" sz="2000" b="1" u="sng">
              <a:solidFill>
                <a:schemeClr val="bg1"/>
              </a:solidFill>
              <a:latin typeface="Century Gothic" charset="0"/>
            </a:endParaRPr>
          </a:p>
          <a:p>
            <a:pPr algn="just"/>
            <a:r>
              <a:rPr lang="en-GB" sz="2000" b="1">
                <a:solidFill>
                  <a:schemeClr val="bg1"/>
                </a:solidFill>
                <a:latin typeface="Century Gothic " charset="0"/>
                <a:cs typeface="Century Gothic " charset="0"/>
              </a:rPr>
              <a:t>The prefix </a:t>
            </a:r>
            <a:r>
              <a:rPr lang="en-GB" sz="2000" b="1" i="1">
                <a:solidFill>
                  <a:schemeClr val="bg1"/>
                </a:solidFill>
                <a:latin typeface="Century Gothic " charset="0"/>
                <a:cs typeface="Century Gothic " charset="0"/>
              </a:rPr>
              <a:t>kilo</a:t>
            </a:r>
            <a:r>
              <a:rPr lang="en-GB" sz="2000" b="1">
                <a:solidFill>
                  <a:schemeClr val="bg1"/>
                </a:solidFill>
                <a:latin typeface="Century Gothic " charset="0"/>
                <a:cs typeface="Century Gothic " charset="0"/>
              </a:rPr>
              <a:t> is derived from the Greek word </a:t>
            </a:r>
            <a:r>
              <a:rPr lang="el-GR" sz="2000" b="1">
                <a:solidFill>
                  <a:schemeClr val="bg1"/>
                </a:solidFill>
                <a:latin typeface="Century Gothic " charset="0"/>
                <a:cs typeface="Century Gothic " charset="0"/>
              </a:rPr>
              <a:t>χίλιοι</a:t>
            </a:r>
            <a:r>
              <a:rPr lang="en-GB" sz="2000" b="1">
                <a:solidFill>
                  <a:schemeClr val="bg1"/>
                </a:solidFill>
                <a:latin typeface="Century Gothic " charset="0"/>
                <a:cs typeface="Century Gothic " charset="0"/>
              </a:rPr>
              <a:t> (</a:t>
            </a:r>
            <a:r>
              <a:rPr lang="uz-Cyrl-UZ" sz="2000" b="1" i="1">
                <a:solidFill>
                  <a:schemeClr val="bg1"/>
                </a:solidFill>
                <a:latin typeface="Century Gothic " charset="0"/>
                <a:cs typeface="Century Gothic " charset="0"/>
              </a:rPr>
              <a:t>chilioi</a:t>
            </a:r>
            <a:r>
              <a:rPr lang="en-GB" sz="2000" b="1">
                <a:solidFill>
                  <a:schemeClr val="bg1"/>
                </a:solidFill>
                <a:latin typeface="Century Gothic " charset="0"/>
                <a:cs typeface="Century Gothic " charset="0"/>
              </a:rPr>
              <a:t>), meaning "thousand".</a:t>
            </a:r>
          </a:p>
          <a:p>
            <a:r>
              <a:rPr lang="en-US" sz="2000" b="1">
                <a:solidFill>
                  <a:schemeClr val="bg1"/>
                </a:solidFill>
                <a:latin typeface="Century Gothic " charset="0"/>
                <a:cs typeface="Century Gothic " charset="0"/>
              </a:rPr>
              <a:t> </a:t>
            </a:r>
            <a:endParaRPr lang="en-GB" sz="2000" b="1">
              <a:solidFill>
                <a:schemeClr val="bg1"/>
              </a:solidFill>
              <a:latin typeface="Century Gothic " charset="0"/>
              <a:cs typeface="Century Gothic " charset="0"/>
            </a:endParaRPr>
          </a:p>
          <a:p>
            <a:pPr eaLnBrk="1" hangingPunct="1"/>
            <a:r>
              <a:rPr lang="en-GB" sz="2000" b="1">
                <a:solidFill>
                  <a:schemeClr val="bg1"/>
                </a:solidFill>
                <a:latin typeface="Century Gothic" charset="0"/>
              </a:rPr>
              <a:t>Can you think of any metric units of measurement that use the prefix </a:t>
            </a:r>
            <a:r>
              <a:rPr lang="en-GB" sz="2000" b="1" i="1">
                <a:solidFill>
                  <a:schemeClr val="bg1"/>
                </a:solidFill>
                <a:latin typeface="Century Gothic" charset="0"/>
              </a:rPr>
              <a:t>kilo</a:t>
            </a:r>
            <a:r>
              <a:rPr lang="en-GB" sz="2000" b="1">
                <a:solidFill>
                  <a:schemeClr val="bg1"/>
                </a:solidFill>
                <a:latin typeface="Century Gothic" charset="0"/>
              </a:rPr>
              <a:t>?</a:t>
            </a:r>
          </a:p>
          <a:p>
            <a:pPr eaLnBrk="1" hangingPunct="1"/>
            <a:endParaRPr lang="en-GB" sz="2000" b="1">
              <a:solidFill>
                <a:schemeClr val="bg1"/>
              </a:solidFill>
              <a:latin typeface="Century Gothic" charset="0"/>
            </a:endParaRPr>
          </a:p>
          <a:p>
            <a:pPr eaLnBrk="1" hangingPunct="1"/>
            <a:r>
              <a:rPr lang="en-GB" sz="2000" b="1">
                <a:solidFill>
                  <a:schemeClr val="bg1"/>
                </a:solidFill>
                <a:latin typeface="Century Gothic" charset="0"/>
              </a:rPr>
              <a:t>How many can you think of?</a:t>
            </a:r>
          </a:p>
          <a:p>
            <a:pPr eaLnBrk="1" hangingPunct="1"/>
            <a:endParaRPr lang="en-GB" sz="2000" b="1">
              <a:solidFill>
                <a:schemeClr val="bg1"/>
              </a:solidFill>
              <a:latin typeface="Century Gothic" charset="0"/>
            </a:endParaRPr>
          </a:p>
          <a:p>
            <a:pPr eaLnBrk="1" hangingPunct="1"/>
            <a:r>
              <a:rPr lang="en-GB" sz="2000" b="1">
                <a:solidFill>
                  <a:schemeClr val="bg1"/>
                </a:solidFill>
                <a:latin typeface="Century Gothic" charset="0"/>
              </a:rPr>
              <a:t>Can you think of any relationships between ‘</a:t>
            </a:r>
            <a:r>
              <a:rPr lang="en-GB" altLang="ja-JP" sz="2000" b="1" i="1">
                <a:solidFill>
                  <a:schemeClr val="bg1"/>
                </a:solidFill>
                <a:latin typeface="Century Gothic" charset="0"/>
              </a:rPr>
              <a:t>kilo</a:t>
            </a:r>
            <a:r>
              <a:rPr lang="en-GB" sz="2000" b="1">
                <a:solidFill>
                  <a:schemeClr val="bg1"/>
                </a:solidFill>
                <a:latin typeface="Century Gothic" charset="0"/>
              </a:rPr>
              <a:t>’</a:t>
            </a:r>
            <a:r>
              <a:rPr lang="en-GB" altLang="ja-JP" sz="2000" b="1">
                <a:solidFill>
                  <a:schemeClr val="bg1"/>
                </a:solidFill>
                <a:latin typeface="Century Gothic" charset="0"/>
              </a:rPr>
              <a:t> units of measurement and other units of measurement? </a:t>
            </a:r>
          </a:p>
          <a:p>
            <a:pPr eaLnBrk="1" hangingPunct="1"/>
            <a:endParaRPr lang="en-GB" sz="2000" b="1">
              <a:solidFill>
                <a:schemeClr val="bg1"/>
              </a:solidFill>
              <a:latin typeface="Century Gothic" charset="0"/>
            </a:endParaRPr>
          </a:p>
          <a:p>
            <a:pPr eaLnBrk="1" hangingPunct="1"/>
            <a:r>
              <a:rPr lang="en-GB" sz="2000" b="1">
                <a:solidFill>
                  <a:srgbClr val="FF0000"/>
                </a:solidFill>
                <a:latin typeface="Century Gothic" charset="0"/>
              </a:rPr>
              <a:t>There are 1,000 grams in a kilogram (</a:t>
            </a:r>
            <a:r>
              <a:rPr lang="en-GB" sz="2000" b="1" i="1">
                <a:solidFill>
                  <a:srgbClr val="FF0000"/>
                </a:solidFill>
                <a:latin typeface="Century Gothic" charset="0"/>
              </a:rPr>
              <a:t>kg</a:t>
            </a:r>
            <a:r>
              <a:rPr lang="en-GB" sz="2000" b="1">
                <a:solidFill>
                  <a:srgbClr val="FF0000"/>
                </a:solidFill>
                <a:latin typeface="Century Gothic" charset="0"/>
              </a:rPr>
              <a:t>); there are 1,000 metres in a kilometre (</a:t>
            </a:r>
            <a:r>
              <a:rPr lang="en-GB" sz="2000" b="1" i="1">
                <a:solidFill>
                  <a:srgbClr val="FF0000"/>
                </a:solidFill>
                <a:latin typeface="Century Gothic" charset="0"/>
              </a:rPr>
              <a:t>km</a:t>
            </a:r>
            <a:r>
              <a:rPr lang="en-GB" sz="2000" b="1">
                <a:solidFill>
                  <a:srgbClr val="FF0000"/>
                </a:solidFill>
                <a:latin typeface="Century Gothic" charset="0"/>
              </a:rPr>
              <a:t>)</a:t>
            </a:r>
          </a:p>
        </p:txBody>
      </p:sp>
      <p:sp>
        <p:nvSpPr>
          <p:cNvPr id="12" name="Rectangle 11"/>
          <p:cNvSpPr/>
          <p:nvPr/>
        </p:nvSpPr>
        <p:spPr>
          <a:xfrm>
            <a:off x="0" y="1125538"/>
            <a:ext cx="3595688" cy="4094162"/>
          </a:xfrm>
          <a:prstGeom prst="rect">
            <a:avLst/>
          </a:prstGeom>
          <a:solidFill>
            <a:schemeClr val="tx2">
              <a:lumMod val="75000"/>
              <a:alpha val="70000"/>
            </a:schemeClr>
          </a:solidFill>
        </p:spPr>
        <p:txBody>
          <a:bodyPr>
            <a:spAutoFit/>
          </a:bodyPr>
          <a:lstStyle/>
          <a:p>
            <a:pPr algn="just" eaLnBrk="1" hangingPunct="1">
              <a:defRPr/>
            </a:pPr>
            <a:r>
              <a:rPr lang="en-GB" sz="2000" u="sng" dirty="0">
                <a:solidFill>
                  <a:srgbClr val="FFFFFF"/>
                </a:solidFill>
                <a:latin typeface="Century Gothic" charset="0"/>
                <a:ea typeface="MS PGothic" charset="0"/>
                <a:cs typeface="MS PGothic" charset="0"/>
              </a:rPr>
              <a:t>Success Criteria:</a:t>
            </a:r>
            <a:endParaRPr lang="en-GB" sz="2000" dirty="0">
              <a:solidFill>
                <a:srgbClr val="FFFFFF"/>
              </a:solidFill>
              <a:latin typeface="Century Gothic" charset="0"/>
              <a:ea typeface="MS PGothic" charset="0"/>
              <a:cs typeface="MS PGothic" charset="0"/>
            </a:endParaRPr>
          </a:p>
          <a:p>
            <a:pPr eaLnBrk="1" hangingPunct="1">
              <a:buFontTx/>
              <a:buChar char="-"/>
              <a:defRPr/>
            </a:pPr>
            <a:r>
              <a:rPr lang="en-GB" sz="2000" dirty="0">
                <a:solidFill>
                  <a:srgbClr val="FFFFFF"/>
                </a:solidFill>
                <a:latin typeface="Century Gothic" charset="0"/>
                <a:ea typeface="MS PGothic" charset="0"/>
                <a:cs typeface="MS PGothic" charset="0"/>
              </a:rPr>
              <a:t> I can use my skills of multiplying and dividing by 10, 100 and 1,000;</a:t>
            </a:r>
          </a:p>
          <a:p>
            <a:pPr eaLnBrk="1" hangingPunct="1">
              <a:buFontTx/>
              <a:buChar char="-"/>
              <a:defRPr/>
            </a:pPr>
            <a:r>
              <a:rPr lang="en-GB" sz="2000" dirty="0">
                <a:solidFill>
                  <a:srgbClr val="FFFFFF"/>
                </a:solidFill>
                <a:latin typeface="Century Gothic" charset="0"/>
                <a:ea typeface="MS PGothic" charset="0"/>
                <a:cs typeface="MS PGothic" charset="0"/>
              </a:rPr>
              <a:t> I can convert in both directions for example: from grams to kilograms and vice versa;  </a:t>
            </a:r>
          </a:p>
          <a:p>
            <a:pPr eaLnBrk="1" hangingPunct="1">
              <a:buFontTx/>
              <a:buChar char="-"/>
              <a:defRPr/>
            </a:pPr>
            <a:r>
              <a:rPr lang="en-GB" sz="2000" dirty="0">
                <a:solidFill>
                  <a:srgbClr val="FFFFFF"/>
                </a:solidFill>
                <a:latin typeface="Century Gothic" charset="0"/>
                <a:ea typeface="MS PGothic" charset="0"/>
                <a:cs typeface="MS PGothic" charset="0"/>
              </a:rPr>
              <a:t> I can convert where the number of decimal places given varies and understand the role of zero as a place holder.</a:t>
            </a:r>
          </a:p>
        </p:txBody>
      </p:sp>
      <p:pic>
        <p:nvPicPr>
          <p:cNvPr id="24580" name="Picture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" y="5270500"/>
            <a:ext cx="3040063" cy="158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81" name="TextBox 2"/>
          <p:cNvSpPr txBox="1">
            <a:spLocks noChangeArrowheads="1"/>
          </p:cNvSpPr>
          <p:nvPr/>
        </p:nvSpPr>
        <p:spPr bwMode="auto">
          <a:xfrm>
            <a:off x="179388" y="0"/>
            <a:ext cx="8785225" cy="708025"/>
          </a:xfrm>
          <a:prstGeom prst="rect">
            <a:avLst/>
          </a:prstGeom>
          <a:solidFill>
            <a:schemeClr val="tx1">
              <a:alpha val="70195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eaLnBrk="1" hangingPunct="1"/>
            <a:r>
              <a:rPr lang="en-GB" sz="2000" b="1" dirty="0" smtClean="0">
                <a:solidFill>
                  <a:srgbClr val="FFFFFF"/>
                </a:solidFill>
                <a:latin typeface="Century Gothic" charset="0"/>
              </a:rPr>
              <a:t>27/02/2019</a:t>
            </a:r>
            <a:endParaRPr lang="en-GB" sz="2000" b="1" dirty="0">
              <a:solidFill>
                <a:srgbClr val="FFFFFF"/>
              </a:solidFill>
              <a:latin typeface="Century Gothic" charset="0"/>
            </a:endParaRPr>
          </a:p>
          <a:p>
            <a:pPr eaLnBrk="1" hangingPunct="1"/>
            <a:r>
              <a:rPr lang="en-GB" sz="2000" b="1" u="sng" dirty="0" smtClean="0">
                <a:solidFill>
                  <a:srgbClr val="FFFFFF"/>
                </a:solidFill>
                <a:latin typeface="Century Gothic" charset="0"/>
              </a:rPr>
              <a:t>LO: To convert </a:t>
            </a:r>
            <a:r>
              <a:rPr lang="en-GB" sz="2000" b="1" u="sng" dirty="0">
                <a:solidFill>
                  <a:srgbClr val="FFFFFF"/>
                </a:solidFill>
                <a:latin typeface="Century Gothic" charset="0"/>
              </a:rPr>
              <a:t>between metric units of measurement</a:t>
            </a:r>
          </a:p>
        </p:txBody>
      </p:sp>
    </p:spTree>
    <p:extLst>
      <p:ext uri="{BB962C8B-B14F-4D97-AF65-F5344CB8AC3E}">
        <p14:creationId xmlns:p14="http://schemas.microsoft.com/office/powerpoint/2010/main" val="37616449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50502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TALKING TIME: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7912C2B-88AE-4607-A681-C795E599F0DF}"/>
              </a:ext>
            </a:extLst>
          </p:cNvPr>
          <p:cNvSpPr txBox="1"/>
          <p:nvPr/>
        </p:nvSpPr>
        <p:spPr>
          <a:xfrm>
            <a:off x="180830" y="1808585"/>
            <a:ext cx="8756009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Complete the missing values.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There are ___ ml in 1 l.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4,000 ml = ___ l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	   6l = _____ml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D874710-D0AE-4888-A642-726A9F89A06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5134" y="3124185"/>
            <a:ext cx="3080213" cy="24662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074636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4AF597B-4A15-4836-ABE2-711C9388D66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5134" y="3124185"/>
            <a:ext cx="3080213" cy="2466287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50502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TALKING TIME: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7912C2B-88AE-4607-A681-C795E599F0DF}"/>
              </a:ext>
            </a:extLst>
          </p:cNvPr>
          <p:cNvSpPr txBox="1"/>
          <p:nvPr/>
        </p:nvSpPr>
        <p:spPr>
          <a:xfrm>
            <a:off x="180830" y="1808585"/>
            <a:ext cx="8756009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Complete the missing values.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There are </a:t>
            </a:r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1000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ml in 1 l.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4,000 ml = </a:t>
            </a:r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l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	   6l = </a:t>
            </a:r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6,000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ml</a:t>
            </a:r>
          </a:p>
        </p:txBody>
      </p:sp>
    </p:spTree>
    <p:extLst>
      <p:ext uri="{BB962C8B-B14F-4D97-AF65-F5344CB8AC3E}">
        <p14:creationId xmlns:p14="http://schemas.microsoft.com/office/powerpoint/2010/main" val="168411261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>
            <a:extLst>
              <a:ext uri="{FF2B5EF4-FFF2-40B4-BE49-F238E27FC236}">
                <a16:creationId xmlns:a16="http://schemas.microsoft.com/office/drawing/2014/main" id="{37912C2B-88AE-4607-A681-C795E599F0DF}"/>
              </a:ext>
            </a:extLst>
          </p:cNvPr>
          <p:cNvSpPr txBox="1"/>
          <p:nvPr/>
        </p:nvSpPr>
        <p:spPr>
          <a:xfrm>
            <a:off x="180830" y="1808585"/>
            <a:ext cx="8756009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Complete the missing values.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There are 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__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mm in 1 cm and there are 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___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cm in 1 m.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50 mm = 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__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cm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9 m = 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___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cm = 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____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mm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50502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TALKING TIME: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86F172D-A0B4-4D36-9692-BB3F6000083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0313" y="2857641"/>
            <a:ext cx="4857550" cy="21492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019147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707AD28A-EC8F-4088-96FA-3F0C1981666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0313" y="2873715"/>
            <a:ext cx="4825465" cy="2135008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37912C2B-88AE-4607-A681-C795E599F0DF}"/>
              </a:ext>
            </a:extLst>
          </p:cNvPr>
          <p:cNvSpPr txBox="1"/>
          <p:nvPr/>
        </p:nvSpPr>
        <p:spPr>
          <a:xfrm>
            <a:off x="180830" y="1808585"/>
            <a:ext cx="8756009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Complete the missing values.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There are </a:t>
            </a:r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10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mm in 1 cm and there are </a:t>
            </a:r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100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cm in 1 m.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50 mm = </a:t>
            </a:r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cm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9 m = </a:t>
            </a:r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900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cm = </a:t>
            </a:r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9,000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mm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50502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TALKING TIME: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821544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A9093FFD-B65F-4F63-80A5-ED1DCFCA032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31295" y="2647772"/>
            <a:ext cx="3410727" cy="1562456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37912C2B-88AE-4607-A681-C795E599F0DF}"/>
              </a:ext>
            </a:extLst>
          </p:cNvPr>
          <p:cNvSpPr txBox="1"/>
          <p:nvPr/>
        </p:nvSpPr>
        <p:spPr>
          <a:xfrm>
            <a:off x="180830" y="1808585"/>
            <a:ext cx="875600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Fill in the missing values and then use the information to 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complete the conversion tables.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20731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ACTIVITY 1: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27AF218F-EA0C-4936-BEA2-25998E706E6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06104573"/>
              </p:ext>
            </p:extLst>
          </p:nvPr>
        </p:nvGraphicFramePr>
        <p:xfrm>
          <a:off x="1128747" y="4432632"/>
          <a:ext cx="2391384" cy="1849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24058">
                  <a:extLst>
                    <a:ext uri="{9D8B030D-6E8A-4147-A177-3AD203B41FA5}">
                      <a16:colId xmlns:a16="http://schemas.microsoft.com/office/drawing/2014/main" val="1637282832"/>
                    </a:ext>
                  </a:extLst>
                </a:gridCol>
                <a:gridCol w="1267326">
                  <a:extLst>
                    <a:ext uri="{9D8B030D-6E8A-4147-A177-3AD203B41FA5}">
                      <a16:colId xmlns:a16="http://schemas.microsoft.com/office/drawing/2014/main" val="474004254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1187373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0.5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47478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3,010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469994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1.60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9210374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5,009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67964222"/>
                  </a:ext>
                </a:extLst>
              </a:tr>
            </a:tbl>
          </a:graphicData>
        </a:graphic>
      </p:graphicFrame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32359438-E7A0-4932-84CA-8DF2C280335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93813296"/>
              </p:ext>
            </p:extLst>
          </p:nvPr>
        </p:nvGraphicFramePr>
        <p:xfrm>
          <a:off x="4017436" y="4432632"/>
          <a:ext cx="2391384" cy="1849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24058">
                  <a:extLst>
                    <a:ext uri="{9D8B030D-6E8A-4147-A177-3AD203B41FA5}">
                      <a16:colId xmlns:a16="http://schemas.microsoft.com/office/drawing/2014/main" val="1637282832"/>
                    </a:ext>
                  </a:extLst>
                </a:gridCol>
                <a:gridCol w="1267326">
                  <a:extLst>
                    <a:ext uri="{9D8B030D-6E8A-4147-A177-3AD203B41FA5}">
                      <a16:colId xmlns:a16="http://schemas.microsoft.com/office/drawing/2014/main" val="474004254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tonnes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1187373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10.4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47478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6,150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469994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0.75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9210374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250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6796422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1336339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>
            <a:extLst>
              <a:ext uri="{FF2B5EF4-FFF2-40B4-BE49-F238E27FC236}">
                <a16:creationId xmlns:a16="http://schemas.microsoft.com/office/drawing/2014/main" id="{37912C2B-88AE-4607-A681-C795E599F0DF}"/>
              </a:ext>
            </a:extLst>
          </p:cNvPr>
          <p:cNvSpPr txBox="1"/>
          <p:nvPr/>
        </p:nvSpPr>
        <p:spPr>
          <a:xfrm>
            <a:off x="180830" y="1808585"/>
            <a:ext cx="875600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Fill in the missing values and then use the information to 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complete the conversion tables.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20731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ACTIVITY 1: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8421EF5-49E8-4D50-901F-1AFB29EAB69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31295" y="2647772"/>
            <a:ext cx="3410727" cy="1562456"/>
          </a:xfrm>
          <a:prstGeom prst="rect">
            <a:avLst/>
          </a:prstGeom>
        </p:spPr>
      </p:pic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BD959148-A5EB-4788-8A39-861ECD3B53A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58361956"/>
              </p:ext>
            </p:extLst>
          </p:nvPr>
        </p:nvGraphicFramePr>
        <p:xfrm>
          <a:off x="1128747" y="4432632"/>
          <a:ext cx="2391384" cy="1849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24058">
                  <a:extLst>
                    <a:ext uri="{9D8B030D-6E8A-4147-A177-3AD203B41FA5}">
                      <a16:colId xmlns:a16="http://schemas.microsoft.com/office/drawing/2014/main" val="1637282832"/>
                    </a:ext>
                  </a:extLst>
                </a:gridCol>
                <a:gridCol w="1267326">
                  <a:extLst>
                    <a:ext uri="{9D8B030D-6E8A-4147-A177-3AD203B41FA5}">
                      <a16:colId xmlns:a16="http://schemas.microsoft.com/office/drawing/2014/main" val="474004254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1187373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rgbClr val="DA2E4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0.5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47478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3,010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b="1" dirty="0">
                          <a:solidFill>
                            <a:srgbClr val="DA2E4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3.01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469994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b="1" dirty="0">
                          <a:solidFill>
                            <a:srgbClr val="DA2E4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1,600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1.60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9210374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5,009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b="1" dirty="0">
                          <a:solidFill>
                            <a:srgbClr val="DA2E4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5.009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67964222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BA191F9C-94B1-40D3-840C-81667DFB1C1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67165892"/>
              </p:ext>
            </p:extLst>
          </p:nvPr>
        </p:nvGraphicFramePr>
        <p:xfrm>
          <a:off x="4017436" y="4432632"/>
          <a:ext cx="2391384" cy="1849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24058">
                  <a:extLst>
                    <a:ext uri="{9D8B030D-6E8A-4147-A177-3AD203B41FA5}">
                      <a16:colId xmlns:a16="http://schemas.microsoft.com/office/drawing/2014/main" val="1637282832"/>
                    </a:ext>
                  </a:extLst>
                </a:gridCol>
                <a:gridCol w="1267326">
                  <a:extLst>
                    <a:ext uri="{9D8B030D-6E8A-4147-A177-3AD203B41FA5}">
                      <a16:colId xmlns:a16="http://schemas.microsoft.com/office/drawing/2014/main" val="474004254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tonnes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1187373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b="1" dirty="0">
                          <a:solidFill>
                            <a:srgbClr val="DA2E4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10,400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10.4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47478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6,150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b="1" dirty="0">
                          <a:solidFill>
                            <a:srgbClr val="DA2E4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6.15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469994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b="1" dirty="0">
                          <a:solidFill>
                            <a:srgbClr val="DA2E4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750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0.75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9210374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250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b="1" dirty="0">
                          <a:solidFill>
                            <a:srgbClr val="DA2E4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0.25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6796422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8303816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>
            <a:extLst>
              <a:ext uri="{FF2B5EF4-FFF2-40B4-BE49-F238E27FC236}">
                <a16:creationId xmlns:a16="http://schemas.microsoft.com/office/drawing/2014/main" id="{37912C2B-88AE-4607-A681-C795E599F0DF}"/>
              </a:ext>
            </a:extLst>
          </p:cNvPr>
          <p:cNvSpPr txBox="1"/>
          <p:nvPr/>
        </p:nvSpPr>
        <p:spPr>
          <a:xfrm>
            <a:off x="180830" y="1808585"/>
            <a:ext cx="875600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Fill in the missing values and then use the information to 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complete the conversion table.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20731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ACTIVITY 2: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9CDC698-A8AF-4101-9F23-6DF58D5E30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9375" y="2578524"/>
            <a:ext cx="5340041" cy="1700952"/>
          </a:xfrm>
          <a:prstGeom prst="rect">
            <a:avLst/>
          </a:prstGeom>
        </p:spPr>
      </p:pic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5BF7B282-5D9F-4C39-8849-51BDC9F9BA0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45315211"/>
              </p:ext>
            </p:extLst>
          </p:nvPr>
        </p:nvGraphicFramePr>
        <p:xfrm>
          <a:off x="572911" y="4430092"/>
          <a:ext cx="6096000" cy="1854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4000">
                  <a:extLst>
                    <a:ext uri="{9D8B030D-6E8A-4147-A177-3AD203B41FA5}">
                      <a16:colId xmlns:a16="http://schemas.microsoft.com/office/drawing/2014/main" val="372696049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3780653094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3556746948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252358628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km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5617301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6.5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2900276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en-GB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150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2020072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100,000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4811966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en-GB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9831093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71096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1D4AAC1-CB11-4A9E-9D91-8709695663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4882" y="2578524"/>
            <a:ext cx="5340041" cy="1700952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37912C2B-88AE-4607-A681-C795E599F0DF}"/>
              </a:ext>
            </a:extLst>
          </p:cNvPr>
          <p:cNvSpPr txBox="1"/>
          <p:nvPr/>
        </p:nvSpPr>
        <p:spPr>
          <a:xfrm>
            <a:off x="180830" y="1808585"/>
            <a:ext cx="875600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Fill in the missing values and then use the information to 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complete the conversion table.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20731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ACTIVITY 2: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5BF7B282-5D9F-4C39-8849-51BDC9F9BA0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39371506"/>
              </p:ext>
            </p:extLst>
          </p:nvPr>
        </p:nvGraphicFramePr>
        <p:xfrm>
          <a:off x="572911" y="4430092"/>
          <a:ext cx="6096000" cy="1849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4000">
                  <a:extLst>
                    <a:ext uri="{9D8B030D-6E8A-4147-A177-3AD203B41FA5}">
                      <a16:colId xmlns:a16="http://schemas.microsoft.com/office/drawing/2014/main" val="372696049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3780653094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3556746948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252358628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km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5617301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rgbClr val="DA2E4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6,500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rgbClr val="DA2E4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650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6.5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rgbClr val="DA2E4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0.0065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2900276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rgbClr val="DA2E4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1,500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150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rgbClr val="DA2E4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rgbClr val="DA2E4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0.0015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2020072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100,000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rgbClr val="DA2E4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10,000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rgbClr val="DA2E4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rgbClr val="DA2E4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0.1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48119668"/>
                  </a:ext>
                </a:extLst>
              </a:tr>
              <a:tr h="262759"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rgbClr val="DA2E4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7,000,000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rgbClr val="DA2E4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700,000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>
                          <a:solidFill>
                            <a:srgbClr val="DA2E4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7,000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9831093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8273893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1"/>
          <p:cNvSpPr>
            <a:spLocks noChangeArrowheads="1"/>
          </p:cNvSpPr>
          <p:nvPr/>
        </p:nvSpPr>
        <p:spPr bwMode="auto">
          <a:xfrm>
            <a:off x="3563938" y="1125538"/>
            <a:ext cx="5580062" cy="4400550"/>
          </a:xfrm>
          <a:prstGeom prst="rect">
            <a:avLst/>
          </a:prstGeom>
          <a:solidFill>
            <a:schemeClr val="tx1">
              <a:alpha val="74901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1" hangingPunct="1"/>
            <a:r>
              <a:rPr lang="en-GB" sz="2000" b="1" u="sng">
                <a:solidFill>
                  <a:schemeClr val="bg1"/>
                </a:solidFill>
                <a:latin typeface="Century Gothic" charset="0"/>
              </a:rPr>
              <a:t>Activity 1:</a:t>
            </a:r>
          </a:p>
          <a:p>
            <a:pPr eaLnBrk="1" hangingPunct="1"/>
            <a:endParaRPr lang="en-GB" sz="2000" b="1">
              <a:solidFill>
                <a:schemeClr val="bg1"/>
              </a:solidFill>
              <a:latin typeface="Century Gothic" charset="0"/>
            </a:endParaRPr>
          </a:p>
          <a:p>
            <a:pPr eaLnBrk="1" hangingPunct="1"/>
            <a:r>
              <a:rPr lang="en-GB" sz="2000" b="1">
                <a:solidFill>
                  <a:schemeClr val="bg1"/>
                </a:solidFill>
                <a:latin typeface="Century Gothic" charset="0"/>
              </a:rPr>
              <a:t>(a) There are ________ grams in a kilogram.</a:t>
            </a:r>
          </a:p>
          <a:p>
            <a:pPr eaLnBrk="1" hangingPunct="1"/>
            <a:endParaRPr lang="en-GB" sz="2000" b="1">
              <a:solidFill>
                <a:schemeClr val="bg1"/>
              </a:solidFill>
              <a:latin typeface="Century Gothic" charset="0"/>
            </a:endParaRPr>
          </a:p>
          <a:p>
            <a:pPr eaLnBrk="1" hangingPunct="1"/>
            <a:r>
              <a:rPr lang="en-GB" sz="2000" b="1">
                <a:solidFill>
                  <a:schemeClr val="bg1"/>
                </a:solidFill>
                <a:latin typeface="Century Gothic" charset="0"/>
              </a:rPr>
              <a:t>(b) There are ________ </a:t>
            </a:r>
            <a:r>
              <a:rPr lang="en-GB" sz="2000" b="1" i="1">
                <a:solidFill>
                  <a:schemeClr val="bg1"/>
                </a:solidFill>
                <a:latin typeface="Century Gothic" charset="0"/>
              </a:rPr>
              <a:t>kg</a:t>
            </a:r>
            <a:r>
              <a:rPr lang="en-GB" sz="2000" b="1">
                <a:solidFill>
                  <a:schemeClr val="bg1"/>
                </a:solidFill>
                <a:latin typeface="Century Gothic" charset="0"/>
              </a:rPr>
              <a:t> in one tonne. </a:t>
            </a:r>
          </a:p>
          <a:p>
            <a:pPr eaLnBrk="1" hangingPunct="1"/>
            <a:endParaRPr lang="en-GB" sz="2000" b="1">
              <a:solidFill>
                <a:schemeClr val="bg1"/>
              </a:solidFill>
              <a:latin typeface="Century Gothic" charset="0"/>
            </a:endParaRPr>
          </a:p>
          <a:p>
            <a:pPr eaLnBrk="1" hangingPunct="1"/>
            <a:r>
              <a:rPr lang="en-GB" sz="2000" b="1">
                <a:solidFill>
                  <a:schemeClr val="bg1"/>
                </a:solidFill>
                <a:latin typeface="Century Gothic" charset="0"/>
              </a:rPr>
              <a:t>(c) Copy and complete the tables below:</a:t>
            </a:r>
          </a:p>
          <a:p>
            <a:pPr eaLnBrk="1" hangingPunct="1"/>
            <a:endParaRPr lang="en-GB" sz="2000" b="1">
              <a:solidFill>
                <a:schemeClr val="bg1"/>
              </a:solidFill>
              <a:latin typeface="Century Gothic" charset="0"/>
            </a:endParaRPr>
          </a:p>
          <a:p>
            <a:pPr eaLnBrk="1" hangingPunct="1"/>
            <a:endParaRPr lang="en-GB" sz="2000" b="1">
              <a:solidFill>
                <a:schemeClr val="bg1"/>
              </a:solidFill>
              <a:latin typeface="Century Gothic" charset="0"/>
            </a:endParaRPr>
          </a:p>
          <a:p>
            <a:pPr eaLnBrk="1" hangingPunct="1"/>
            <a:endParaRPr lang="en-GB" sz="2000" b="1">
              <a:solidFill>
                <a:schemeClr val="bg1"/>
              </a:solidFill>
              <a:latin typeface="Century Gothic" charset="0"/>
            </a:endParaRPr>
          </a:p>
          <a:p>
            <a:pPr eaLnBrk="1" hangingPunct="1"/>
            <a:endParaRPr lang="en-GB" sz="2000" b="1">
              <a:solidFill>
                <a:schemeClr val="bg1"/>
              </a:solidFill>
              <a:latin typeface="Century Gothic" charset="0"/>
            </a:endParaRPr>
          </a:p>
          <a:p>
            <a:pPr eaLnBrk="1" hangingPunct="1"/>
            <a:endParaRPr lang="en-GB" sz="2000" b="1">
              <a:solidFill>
                <a:schemeClr val="bg1"/>
              </a:solidFill>
              <a:latin typeface="Century Gothic" charset="0"/>
            </a:endParaRPr>
          </a:p>
          <a:p>
            <a:pPr eaLnBrk="1" hangingPunct="1"/>
            <a:endParaRPr lang="en-GB" sz="2000" b="1">
              <a:solidFill>
                <a:schemeClr val="bg1"/>
              </a:solidFill>
              <a:latin typeface="Century Gothic" charset="0"/>
            </a:endParaRPr>
          </a:p>
          <a:p>
            <a:pPr eaLnBrk="1" hangingPunct="1"/>
            <a:endParaRPr lang="en-GB" sz="2000" b="1">
              <a:solidFill>
                <a:schemeClr val="bg1"/>
              </a:solidFill>
              <a:latin typeface="Century Gothic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0" y="1125538"/>
            <a:ext cx="3595688" cy="4094162"/>
          </a:xfrm>
          <a:prstGeom prst="rect">
            <a:avLst/>
          </a:prstGeom>
          <a:solidFill>
            <a:schemeClr val="tx2">
              <a:lumMod val="75000"/>
              <a:alpha val="70000"/>
            </a:schemeClr>
          </a:solidFill>
        </p:spPr>
        <p:txBody>
          <a:bodyPr>
            <a:spAutoFit/>
          </a:bodyPr>
          <a:lstStyle/>
          <a:p>
            <a:pPr algn="just" eaLnBrk="1" hangingPunct="1">
              <a:defRPr/>
            </a:pPr>
            <a:r>
              <a:rPr lang="en-GB" sz="2000" u="sng" dirty="0">
                <a:solidFill>
                  <a:srgbClr val="FFFFFF"/>
                </a:solidFill>
                <a:latin typeface="Century Gothic" charset="0"/>
                <a:ea typeface="MS PGothic" charset="0"/>
                <a:cs typeface="MS PGothic" charset="0"/>
              </a:rPr>
              <a:t>Success Criteria:</a:t>
            </a:r>
            <a:endParaRPr lang="en-GB" sz="2000" dirty="0">
              <a:solidFill>
                <a:srgbClr val="FFFFFF"/>
              </a:solidFill>
              <a:latin typeface="Century Gothic" charset="0"/>
              <a:ea typeface="MS PGothic" charset="0"/>
              <a:cs typeface="MS PGothic" charset="0"/>
            </a:endParaRPr>
          </a:p>
          <a:p>
            <a:pPr eaLnBrk="1" hangingPunct="1">
              <a:buFontTx/>
              <a:buChar char="-"/>
              <a:defRPr/>
            </a:pPr>
            <a:r>
              <a:rPr lang="en-GB" sz="2000" dirty="0">
                <a:solidFill>
                  <a:srgbClr val="FFFFFF"/>
                </a:solidFill>
                <a:latin typeface="Century Gothic" charset="0"/>
                <a:ea typeface="MS PGothic" charset="0"/>
                <a:cs typeface="MS PGothic" charset="0"/>
              </a:rPr>
              <a:t> I can use my skills of multiplying and dividing by 10, 100 and 1,000;</a:t>
            </a:r>
          </a:p>
          <a:p>
            <a:pPr eaLnBrk="1" hangingPunct="1">
              <a:buFontTx/>
              <a:buChar char="-"/>
              <a:defRPr/>
            </a:pPr>
            <a:r>
              <a:rPr lang="en-GB" sz="2000" dirty="0">
                <a:solidFill>
                  <a:srgbClr val="FFFFFF"/>
                </a:solidFill>
                <a:latin typeface="Century Gothic" charset="0"/>
                <a:ea typeface="MS PGothic" charset="0"/>
                <a:cs typeface="MS PGothic" charset="0"/>
              </a:rPr>
              <a:t> I can convert in both directions for example: from grams to kilograms and vice versa;  </a:t>
            </a:r>
          </a:p>
          <a:p>
            <a:pPr eaLnBrk="1" hangingPunct="1">
              <a:buFontTx/>
              <a:buChar char="-"/>
              <a:defRPr/>
            </a:pPr>
            <a:r>
              <a:rPr lang="en-GB" sz="2000" dirty="0">
                <a:solidFill>
                  <a:srgbClr val="FFFFFF"/>
                </a:solidFill>
                <a:latin typeface="Century Gothic" charset="0"/>
                <a:ea typeface="MS PGothic" charset="0"/>
                <a:cs typeface="MS PGothic" charset="0"/>
              </a:rPr>
              <a:t> I can convert where the number of decimal places given varies and understand the role of zero as a place holder.</a:t>
            </a:r>
          </a:p>
        </p:txBody>
      </p:sp>
      <p:graphicFrame>
        <p:nvGraphicFramePr>
          <p:cNvPr id="2" name="Table 1"/>
          <p:cNvGraphicFramePr>
            <a:graphicFrameLocks noGrp="1"/>
          </p:cNvGraphicFramePr>
          <p:nvPr/>
        </p:nvGraphicFramePr>
        <p:xfrm>
          <a:off x="3707904" y="3645024"/>
          <a:ext cx="2520000" cy="1483360"/>
        </p:xfrm>
        <a:graphic>
          <a:graphicData uri="http://schemas.openxmlformats.org/drawingml/2006/table">
            <a:tbl>
              <a:tblPr firstRow="1" bandRow="1">
                <a:tableStyleId>{69C7853C-536D-4A76-A0AE-DD22124D55A5}</a:tableStyleId>
              </a:tblPr>
              <a:tblGrid>
                <a:gridCol w="12601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5986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i="1" dirty="0" smtClean="0">
                          <a:latin typeface="Century Gothic"/>
                          <a:cs typeface="Century Gothic"/>
                        </a:rPr>
                        <a:t>g</a:t>
                      </a:r>
                      <a:endParaRPr lang="en-US" i="1" dirty="0">
                        <a:latin typeface="Century Gothic"/>
                        <a:cs typeface="Century Gothic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i="1" dirty="0" smtClean="0">
                          <a:latin typeface="Century Gothic"/>
                          <a:cs typeface="Century Gothic"/>
                        </a:rPr>
                        <a:t>kg</a:t>
                      </a:r>
                      <a:endParaRPr lang="en-US" i="1" dirty="0">
                        <a:latin typeface="Century Gothic"/>
                        <a:cs typeface="Century Gothic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latin typeface="Century Gothic"/>
                          <a:cs typeface="Century Gothic"/>
                        </a:rPr>
                        <a:t>1,250</a:t>
                      </a:r>
                      <a:endParaRPr lang="en-US" b="1" dirty="0">
                        <a:latin typeface="Century Gothic"/>
                        <a:cs typeface="Century Gothic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b="1" dirty="0">
                        <a:latin typeface="Century Gothic"/>
                        <a:cs typeface="Century Gothic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en-US" b="1" dirty="0">
                        <a:latin typeface="Century Gothic"/>
                        <a:cs typeface="Century Gothic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latin typeface="Century Gothic"/>
                          <a:cs typeface="Century Gothic"/>
                        </a:rPr>
                        <a:t>3.07</a:t>
                      </a:r>
                      <a:endParaRPr lang="en-US" b="1" dirty="0">
                        <a:latin typeface="Century Gothic"/>
                        <a:cs typeface="Century Gothic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latin typeface="Century Gothic"/>
                          <a:cs typeface="Century Gothic"/>
                        </a:rPr>
                        <a:t>2,025</a:t>
                      </a:r>
                      <a:endParaRPr lang="en-US" b="1" dirty="0">
                        <a:latin typeface="Century Gothic"/>
                        <a:cs typeface="Century Gothic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b="1" dirty="0">
                        <a:latin typeface="Century Gothic"/>
                        <a:cs typeface="Century Gothic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8" name="Table 7"/>
          <p:cNvGraphicFramePr>
            <a:graphicFrameLocks noGrp="1"/>
          </p:cNvGraphicFramePr>
          <p:nvPr/>
        </p:nvGraphicFramePr>
        <p:xfrm>
          <a:off x="6516216" y="3645024"/>
          <a:ext cx="2520000" cy="1483360"/>
        </p:xfrm>
        <a:graphic>
          <a:graphicData uri="http://schemas.openxmlformats.org/drawingml/2006/table">
            <a:tbl>
              <a:tblPr firstRow="1" bandRow="1">
                <a:tableStyleId>{69C7853C-536D-4A76-A0AE-DD22124D55A5}</a:tableStyleId>
              </a:tblPr>
              <a:tblGrid>
                <a:gridCol w="12601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5986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i="1" dirty="0" smtClean="0">
                          <a:latin typeface="Century Gothic"/>
                          <a:cs typeface="Century Gothic"/>
                        </a:rPr>
                        <a:t>kg</a:t>
                      </a:r>
                      <a:endParaRPr lang="en-US" i="1" dirty="0">
                        <a:latin typeface="Century Gothic"/>
                        <a:cs typeface="Century Gothic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i="1" dirty="0" err="1" smtClean="0">
                          <a:latin typeface="Century Gothic"/>
                          <a:cs typeface="Century Gothic"/>
                        </a:rPr>
                        <a:t>tonnes</a:t>
                      </a:r>
                      <a:endParaRPr lang="en-US" i="1" dirty="0">
                        <a:latin typeface="Century Gothic"/>
                        <a:cs typeface="Century Gothic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latin typeface="Century Gothic"/>
                          <a:cs typeface="Century Gothic"/>
                        </a:rPr>
                        <a:t>2,303</a:t>
                      </a:r>
                      <a:endParaRPr lang="en-US" b="1" dirty="0">
                        <a:latin typeface="Century Gothic"/>
                        <a:cs typeface="Century Gothic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b="1" dirty="0">
                        <a:latin typeface="Century Gothic"/>
                        <a:cs typeface="Century Gothic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en-US" b="1" dirty="0">
                        <a:latin typeface="Century Gothic"/>
                        <a:cs typeface="Century Gothic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latin typeface="Century Gothic"/>
                          <a:cs typeface="Century Gothic"/>
                        </a:rPr>
                        <a:t>7.007</a:t>
                      </a:r>
                      <a:endParaRPr lang="en-US" b="1" dirty="0">
                        <a:latin typeface="Century Gothic"/>
                        <a:cs typeface="Century Gothic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latin typeface="Century Gothic"/>
                          <a:cs typeface="Century Gothic"/>
                        </a:rPr>
                        <a:t>275</a:t>
                      </a:r>
                      <a:endParaRPr lang="en-US" b="1" dirty="0">
                        <a:latin typeface="Century Gothic"/>
                        <a:cs typeface="Century Gothic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b="1" dirty="0">
                        <a:latin typeface="Century Gothic"/>
                        <a:cs typeface="Century Gothic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34822" name="TextBox 2"/>
          <p:cNvSpPr txBox="1">
            <a:spLocks noChangeArrowheads="1"/>
          </p:cNvSpPr>
          <p:nvPr/>
        </p:nvSpPr>
        <p:spPr bwMode="auto">
          <a:xfrm>
            <a:off x="179388" y="0"/>
            <a:ext cx="8785225" cy="708025"/>
          </a:xfrm>
          <a:prstGeom prst="rect">
            <a:avLst/>
          </a:prstGeom>
          <a:solidFill>
            <a:schemeClr val="tx1">
              <a:alpha val="70195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eaLnBrk="1" hangingPunct="1"/>
            <a:r>
              <a:rPr lang="en-GB" sz="2000" b="1" dirty="0" smtClean="0">
                <a:solidFill>
                  <a:srgbClr val="FFFFFF"/>
                </a:solidFill>
                <a:latin typeface="Century Gothic" charset="0"/>
              </a:rPr>
              <a:t>27/02/2019</a:t>
            </a:r>
            <a:endParaRPr lang="en-GB" sz="2000" b="1" dirty="0">
              <a:solidFill>
                <a:srgbClr val="FFFFFF"/>
              </a:solidFill>
              <a:latin typeface="Century Gothic" charset="0"/>
            </a:endParaRPr>
          </a:p>
          <a:p>
            <a:pPr eaLnBrk="1" hangingPunct="1"/>
            <a:r>
              <a:rPr lang="en-GB" sz="2000" b="1" u="sng" dirty="0" smtClean="0">
                <a:solidFill>
                  <a:srgbClr val="FFFFFF"/>
                </a:solidFill>
                <a:latin typeface="Century Gothic" charset="0"/>
              </a:rPr>
              <a:t>LO: To convert </a:t>
            </a:r>
            <a:r>
              <a:rPr lang="en-GB" sz="2000" b="1" u="sng" dirty="0">
                <a:solidFill>
                  <a:srgbClr val="FFFFFF"/>
                </a:solidFill>
                <a:latin typeface="Century Gothic" charset="0"/>
              </a:rPr>
              <a:t>between metric units of measurement</a:t>
            </a:r>
          </a:p>
        </p:txBody>
      </p:sp>
    </p:spTree>
    <p:extLst>
      <p:ext uri="{BB962C8B-B14F-4D97-AF65-F5344CB8AC3E}">
        <p14:creationId xmlns:p14="http://schemas.microsoft.com/office/powerpoint/2010/main" val="26858859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1"/>
          <p:cNvSpPr>
            <a:spLocks noChangeArrowheads="1"/>
          </p:cNvSpPr>
          <p:nvPr/>
        </p:nvSpPr>
        <p:spPr bwMode="auto">
          <a:xfrm>
            <a:off x="3563938" y="1125538"/>
            <a:ext cx="5580062" cy="4400550"/>
          </a:xfrm>
          <a:prstGeom prst="rect">
            <a:avLst/>
          </a:prstGeom>
          <a:solidFill>
            <a:schemeClr val="tx1">
              <a:alpha val="74901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1" hangingPunct="1"/>
            <a:r>
              <a:rPr lang="en-GB" sz="2000" b="1" u="sng">
                <a:solidFill>
                  <a:schemeClr val="bg1"/>
                </a:solidFill>
                <a:latin typeface="Century Gothic" charset="0"/>
              </a:rPr>
              <a:t>Activity 1:</a:t>
            </a:r>
          </a:p>
          <a:p>
            <a:pPr eaLnBrk="1" hangingPunct="1"/>
            <a:endParaRPr lang="en-GB" sz="2000" b="1">
              <a:solidFill>
                <a:schemeClr val="bg1"/>
              </a:solidFill>
              <a:latin typeface="Century Gothic" charset="0"/>
            </a:endParaRPr>
          </a:p>
          <a:p>
            <a:pPr eaLnBrk="1" hangingPunct="1"/>
            <a:r>
              <a:rPr lang="en-GB" sz="2000" b="1">
                <a:solidFill>
                  <a:schemeClr val="bg1"/>
                </a:solidFill>
                <a:latin typeface="Century Gothic" charset="0"/>
              </a:rPr>
              <a:t>(a) There are </a:t>
            </a:r>
            <a:r>
              <a:rPr lang="en-GB" sz="2000" b="1">
                <a:solidFill>
                  <a:srgbClr val="FF0000"/>
                </a:solidFill>
                <a:latin typeface="Century Gothic" charset="0"/>
              </a:rPr>
              <a:t>1,000</a:t>
            </a:r>
            <a:r>
              <a:rPr lang="en-GB" sz="2000" b="1">
                <a:solidFill>
                  <a:schemeClr val="bg1"/>
                </a:solidFill>
                <a:latin typeface="Century Gothic" charset="0"/>
              </a:rPr>
              <a:t> grams in a kilogram.</a:t>
            </a:r>
          </a:p>
          <a:p>
            <a:pPr eaLnBrk="1" hangingPunct="1"/>
            <a:endParaRPr lang="en-GB" sz="2000" b="1">
              <a:solidFill>
                <a:schemeClr val="bg1"/>
              </a:solidFill>
              <a:latin typeface="Century Gothic" charset="0"/>
            </a:endParaRPr>
          </a:p>
          <a:p>
            <a:pPr eaLnBrk="1" hangingPunct="1"/>
            <a:r>
              <a:rPr lang="en-GB" sz="2000" b="1">
                <a:solidFill>
                  <a:schemeClr val="bg1"/>
                </a:solidFill>
                <a:latin typeface="Century Gothic" charset="0"/>
              </a:rPr>
              <a:t>(b) There are </a:t>
            </a:r>
            <a:r>
              <a:rPr lang="en-GB" sz="2000" b="1">
                <a:solidFill>
                  <a:srgbClr val="FF0000"/>
                </a:solidFill>
                <a:latin typeface="Century Gothic" charset="0"/>
              </a:rPr>
              <a:t>1,000</a:t>
            </a:r>
            <a:r>
              <a:rPr lang="en-GB" sz="2000" b="1">
                <a:solidFill>
                  <a:schemeClr val="bg1"/>
                </a:solidFill>
                <a:latin typeface="Century Gothic" charset="0"/>
              </a:rPr>
              <a:t> </a:t>
            </a:r>
            <a:r>
              <a:rPr lang="en-GB" sz="2000" b="1" i="1">
                <a:solidFill>
                  <a:schemeClr val="bg1"/>
                </a:solidFill>
                <a:latin typeface="Century Gothic" charset="0"/>
              </a:rPr>
              <a:t>kg</a:t>
            </a:r>
            <a:r>
              <a:rPr lang="en-GB" sz="2000" b="1">
                <a:solidFill>
                  <a:schemeClr val="bg1"/>
                </a:solidFill>
                <a:latin typeface="Century Gothic" charset="0"/>
              </a:rPr>
              <a:t> in one tonne. </a:t>
            </a:r>
          </a:p>
          <a:p>
            <a:pPr eaLnBrk="1" hangingPunct="1"/>
            <a:endParaRPr lang="en-GB" sz="2000" b="1">
              <a:solidFill>
                <a:schemeClr val="bg1"/>
              </a:solidFill>
              <a:latin typeface="Century Gothic" charset="0"/>
            </a:endParaRPr>
          </a:p>
          <a:p>
            <a:pPr eaLnBrk="1" hangingPunct="1"/>
            <a:r>
              <a:rPr lang="en-GB" sz="2000" b="1">
                <a:solidFill>
                  <a:schemeClr val="bg1"/>
                </a:solidFill>
                <a:latin typeface="Century Gothic" charset="0"/>
              </a:rPr>
              <a:t>(c) Copy and complete the tables below:</a:t>
            </a:r>
          </a:p>
          <a:p>
            <a:pPr eaLnBrk="1" hangingPunct="1"/>
            <a:endParaRPr lang="en-GB" sz="2000" b="1">
              <a:solidFill>
                <a:schemeClr val="bg1"/>
              </a:solidFill>
              <a:latin typeface="Century Gothic" charset="0"/>
            </a:endParaRPr>
          </a:p>
          <a:p>
            <a:pPr eaLnBrk="1" hangingPunct="1"/>
            <a:endParaRPr lang="en-GB" sz="2000" b="1">
              <a:solidFill>
                <a:schemeClr val="bg1"/>
              </a:solidFill>
              <a:latin typeface="Century Gothic" charset="0"/>
            </a:endParaRPr>
          </a:p>
          <a:p>
            <a:pPr eaLnBrk="1" hangingPunct="1"/>
            <a:endParaRPr lang="en-GB" sz="2000" b="1">
              <a:solidFill>
                <a:schemeClr val="bg1"/>
              </a:solidFill>
              <a:latin typeface="Century Gothic" charset="0"/>
            </a:endParaRPr>
          </a:p>
          <a:p>
            <a:pPr eaLnBrk="1" hangingPunct="1"/>
            <a:endParaRPr lang="en-GB" sz="2000" b="1">
              <a:solidFill>
                <a:schemeClr val="bg1"/>
              </a:solidFill>
              <a:latin typeface="Century Gothic" charset="0"/>
            </a:endParaRPr>
          </a:p>
          <a:p>
            <a:pPr eaLnBrk="1" hangingPunct="1"/>
            <a:endParaRPr lang="en-GB" sz="2000" b="1">
              <a:solidFill>
                <a:schemeClr val="bg1"/>
              </a:solidFill>
              <a:latin typeface="Century Gothic" charset="0"/>
            </a:endParaRPr>
          </a:p>
          <a:p>
            <a:pPr eaLnBrk="1" hangingPunct="1"/>
            <a:endParaRPr lang="en-GB" sz="2000" b="1">
              <a:solidFill>
                <a:schemeClr val="bg1"/>
              </a:solidFill>
              <a:latin typeface="Century Gothic" charset="0"/>
            </a:endParaRPr>
          </a:p>
          <a:p>
            <a:pPr eaLnBrk="1" hangingPunct="1"/>
            <a:endParaRPr lang="en-GB" sz="2000" b="1">
              <a:solidFill>
                <a:schemeClr val="bg1"/>
              </a:solidFill>
              <a:latin typeface="Century Gothic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0" y="1125538"/>
            <a:ext cx="3595688" cy="4094162"/>
          </a:xfrm>
          <a:prstGeom prst="rect">
            <a:avLst/>
          </a:prstGeom>
          <a:solidFill>
            <a:schemeClr val="tx2">
              <a:lumMod val="75000"/>
              <a:alpha val="70000"/>
            </a:schemeClr>
          </a:solidFill>
        </p:spPr>
        <p:txBody>
          <a:bodyPr>
            <a:spAutoFit/>
          </a:bodyPr>
          <a:lstStyle/>
          <a:p>
            <a:pPr algn="just" eaLnBrk="1" hangingPunct="1">
              <a:defRPr/>
            </a:pPr>
            <a:r>
              <a:rPr lang="en-GB" sz="2000" u="sng" dirty="0">
                <a:solidFill>
                  <a:srgbClr val="FFFFFF"/>
                </a:solidFill>
                <a:latin typeface="Century Gothic" charset="0"/>
                <a:ea typeface="MS PGothic" charset="0"/>
                <a:cs typeface="MS PGothic" charset="0"/>
              </a:rPr>
              <a:t>Success Criteria:</a:t>
            </a:r>
            <a:endParaRPr lang="en-GB" sz="2000" dirty="0">
              <a:solidFill>
                <a:srgbClr val="FFFFFF"/>
              </a:solidFill>
              <a:latin typeface="Century Gothic" charset="0"/>
              <a:ea typeface="MS PGothic" charset="0"/>
              <a:cs typeface="MS PGothic" charset="0"/>
            </a:endParaRPr>
          </a:p>
          <a:p>
            <a:pPr eaLnBrk="1" hangingPunct="1">
              <a:buFontTx/>
              <a:buChar char="-"/>
              <a:defRPr/>
            </a:pPr>
            <a:r>
              <a:rPr lang="en-GB" sz="2000" dirty="0">
                <a:solidFill>
                  <a:srgbClr val="FFFFFF"/>
                </a:solidFill>
                <a:latin typeface="Century Gothic" charset="0"/>
                <a:ea typeface="MS PGothic" charset="0"/>
                <a:cs typeface="MS PGothic" charset="0"/>
              </a:rPr>
              <a:t> I can use my skills of multiplying and dividing by 10, 100 and 1,000;</a:t>
            </a:r>
          </a:p>
          <a:p>
            <a:pPr eaLnBrk="1" hangingPunct="1">
              <a:buFontTx/>
              <a:buChar char="-"/>
              <a:defRPr/>
            </a:pPr>
            <a:r>
              <a:rPr lang="en-GB" sz="2000" dirty="0">
                <a:solidFill>
                  <a:srgbClr val="FFFFFF"/>
                </a:solidFill>
                <a:latin typeface="Century Gothic" charset="0"/>
                <a:ea typeface="MS PGothic" charset="0"/>
                <a:cs typeface="MS PGothic" charset="0"/>
              </a:rPr>
              <a:t> I can convert in both directions for example: from grams to kilograms and vice versa;  </a:t>
            </a:r>
          </a:p>
          <a:p>
            <a:pPr eaLnBrk="1" hangingPunct="1">
              <a:buFontTx/>
              <a:buChar char="-"/>
              <a:defRPr/>
            </a:pPr>
            <a:r>
              <a:rPr lang="en-GB" sz="2000" dirty="0">
                <a:solidFill>
                  <a:srgbClr val="FFFFFF"/>
                </a:solidFill>
                <a:latin typeface="Century Gothic" charset="0"/>
                <a:ea typeface="MS PGothic" charset="0"/>
                <a:cs typeface="MS PGothic" charset="0"/>
              </a:rPr>
              <a:t> I can convert where the number of decimal places given varies and understand the role of zero as a place holder.</a:t>
            </a:r>
          </a:p>
        </p:txBody>
      </p:sp>
      <p:graphicFrame>
        <p:nvGraphicFramePr>
          <p:cNvPr id="2" name="Table 1"/>
          <p:cNvGraphicFramePr>
            <a:graphicFrameLocks noGrp="1"/>
          </p:cNvGraphicFramePr>
          <p:nvPr/>
        </p:nvGraphicFramePr>
        <p:xfrm>
          <a:off x="3707904" y="3645024"/>
          <a:ext cx="2520000" cy="1483360"/>
        </p:xfrm>
        <a:graphic>
          <a:graphicData uri="http://schemas.openxmlformats.org/drawingml/2006/table">
            <a:tbl>
              <a:tblPr firstRow="1" bandRow="1">
                <a:tableStyleId>{69C7853C-536D-4A76-A0AE-DD22124D55A5}</a:tableStyleId>
              </a:tblPr>
              <a:tblGrid>
                <a:gridCol w="12601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5986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i="1" dirty="0" smtClean="0">
                          <a:latin typeface="Century Gothic"/>
                          <a:cs typeface="Century Gothic"/>
                        </a:rPr>
                        <a:t>g</a:t>
                      </a:r>
                      <a:endParaRPr lang="en-US" i="1" dirty="0">
                        <a:latin typeface="Century Gothic"/>
                        <a:cs typeface="Century Gothic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i="1" dirty="0" smtClean="0">
                          <a:latin typeface="Century Gothic"/>
                          <a:cs typeface="Century Gothic"/>
                        </a:rPr>
                        <a:t>kg</a:t>
                      </a:r>
                      <a:endParaRPr lang="en-US" i="1" dirty="0">
                        <a:latin typeface="Century Gothic"/>
                        <a:cs typeface="Century Gothic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latin typeface="Century Gothic"/>
                          <a:cs typeface="Century Gothic"/>
                        </a:rPr>
                        <a:t>1,250</a:t>
                      </a:r>
                      <a:endParaRPr lang="en-US" b="1" dirty="0">
                        <a:latin typeface="Century Gothic"/>
                        <a:cs typeface="Century Gothic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solidFill>
                            <a:srgbClr val="FF0000"/>
                          </a:solidFill>
                          <a:latin typeface="Century Gothic"/>
                          <a:cs typeface="Century Gothic"/>
                        </a:rPr>
                        <a:t>1.25</a:t>
                      </a:r>
                      <a:endParaRPr lang="en-US" b="1" dirty="0">
                        <a:solidFill>
                          <a:srgbClr val="FF0000"/>
                        </a:solidFill>
                        <a:latin typeface="Century Gothic"/>
                        <a:cs typeface="Century Gothic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solidFill>
                            <a:srgbClr val="FF0000"/>
                          </a:solidFill>
                          <a:latin typeface="Century Gothic"/>
                          <a:cs typeface="Century Gothic"/>
                        </a:rPr>
                        <a:t>3,070</a:t>
                      </a:r>
                      <a:endParaRPr lang="en-US" b="1" dirty="0">
                        <a:solidFill>
                          <a:srgbClr val="FF0000"/>
                        </a:solidFill>
                        <a:latin typeface="Century Gothic"/>
                        <a:cs typeface="Century Gothic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latin typeface="Century Gothic"/>
                          <a:cs typeface="Century Gothic"/>
                        </a:rPr>
                        <a:t>3.07</a:t>
                      </a:r>
                      <a:endParaRPr lang="en-US" b="1" dirty="0">
                        <a:latin typeface="Century Gothic"/>
                        <a:cs typeface="Century Gothic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latin typeface="Century Gothic"/>
                          <a:cs typeface="Century Gothic"/>
                        </a:rPr>
                        <a:t>2,025</a:t>
                      </a:r>
                      <a:endParaRPr lang="en-US" b="1" dirty="0">
                        <a:latin typeface="Century Gothic"/>
                        <a:cs typeface="Century Gothic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solidFill>
                            <a:srgbClr val="FF0000"/>
                          </a:solidFill>
                          <a:latin typeface="Century Gothic"/>
                          <a:cs typeface="Century Gothic"/>
                        </a:rPr>
                        <a:t>2.025</a:t>
                      </a:r>
                      <a:endParaRPr lang="en-US" b="1" dirty="0">
                        <a:solidFill>
                          <a:srgbClr val="FF0000"/>
                        </a:solidFill>
                        <a:latin typeface="Century Gothic"/>
                        <a:cs typeface="Century Gothic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8" name="Table 7"/>
          <p:cNvGraphicFramePr>
            <a:graphicFrameLocks noGrp="1"/>
          </p:cNvGraphicFramePr>
          <p:nvPr/>
        </p:nvGraphicFramePr>
        <p:xfrm>
          <a:off x="6516216" y="3645024"/>
          <a:ext cx="2520000" cy="1483360"/>
        </p:xfrm>
        <a:graphic>
          <a:graphicData uri="http://schemas.openxmlformats.org/drawingml/2006/table">
            <a:tbl>
              <a:tblPr firstRow="1" bandRow="1">
                <a:tableStyleId>{69C7853C-536D-4A76-A0AE-DD22124D55A5}</a:tableStyleId>
              </a:tblPr>
              <a:tblGrid>
                <a:gridCol w="12601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5986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i="1" dirty="0" smtClean="0">
                          <a:latin typeface="Century Gothic"/>
                          <a:cs typeface="Century Gothic"/>
                        </a:rPr>
                        <a:t>kg</a:t>
                      </a:r>
                      <a:endParaRPr lang="en-US" i="1" dirty="0">
                        <a:latin typeface="Century Gothic"/>
                        <a:cs typeface="Century Gothic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i="1" dirty="0" err="1" smtClean="0">
                          <a:latin typeface="Century Gothic"/>
                          <a:cs typeface="Century Gothic"/>
                        </a:rPr>
                        <a:t>tonnes</a:t>
                      </a:r>
                      <a:endParaRPr lang="en-US" i="1" dirty="0">
                        <a:latin typeface="Century Gothic"/>
                        <a:cs typeface="Century Gothic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latin typeface="Century Gothic"/>
                          <a:cs typeface="Century Gothic"/>
                        </a:rPr>
                        <a:t>2,303</a:t>
                      </a:r>
                      <a:endParaRPr lang="en-US" b="1" dirty="0">
                        <a:latin typeface="Century Gothic"/>
                        <a:cs typeface="Century Gothic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solidFill>
                            <a:srgbClr val="FF0000"/>
                          </a:solidFill>
                          <a:latin typeface="Century Gothic"/>
                          <a:cs typeface="Century Gothic"/>
                        </a:rPr>
                        <a:t>2.303</a:t>
                      </a:r>
                      <a:endParaRPr lang="en-US" b="1" dirty="0">
                        <a:solidFill>
                          <a:srgbClr val="FF0000"/>
                        </a:solidFill>
                        <a:latin typeface="Century Gothic"/>
                        <a:cs typeface="Century Gothic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solidFill>
                            <a:srgbClr val="FF0000"/>
                          </a:solidFill>
                          <a:latin typeface="Century Gothic"/>
                          <a:cs typeface="Century Gothic"/>
                        </a:rPr>
                        <a:t>7,007</a:t>
                      </a:r>
                      <a:endParaRPr lang="en-US" b="1" dirty="0">
                        <a:solidFill>
                          <a:srgbClr val="FF0000"/>
                        </a:solidFill>
                        <a:latin typeface="Century Gothic"/>
                        <a:cs typeface="Century Gothic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latin typeface="Century Gothic"/>
                          <a:cs typeface="Century Gothic"/>
                        </a:rPr>
                        <a:t>7.007</a:t>
                      </a:r>
                      <a:endParaRPr lang="en-US" b="1" dirty="0">
                        <a:latin typeface="Century Gothic"/>
                        <a:cs typeface="Century Gothic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latin typeface="Century Gothic"/>
                          <a:cs typeface="Century Gothic"/>
                        </a:rPr>
                        <a:t>275</a:t>
                      </a:r>
                      <a:endParaRPr lang="en-US" b="1" dirty="0">
                        <a:latin typeface="Century Gothic"/>
                        <a:cs typeface="Century Gothic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>
                          <a:solidFill>
                            <a:srgbClr val="FF0000"/>
                          </a:solidFill>
                          <a:latin typeface="Century Gothic"/>
                          <a:cs typeface="Century Gothic"/>
                        </a:rPr>
                        <a:t>0.275</a:t>
                      </a:r>
                      <a:endParaRPr lang="en-US" b="1" dirty="0">
                        <a:solidFill>
                          <a:srgbClr val="FF0000"/>
                        </a:solidFill>
                        <a:latin typeface="Century Gothic"/>
                        <a:cs typeface="Century Gothic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36870" name="TextBox 2"/>
          <p:cNvSpPr txBox="1">
            <a:spLocks noChangeArrowheads="1"/>
          </p:cNvSpPr>
          <p:nvPr/>
        </p:nvSpPr>
        <p:spPr bwMode="auto">
          <a:xfrm>
            <a:off x="179388" y="0"/>
            <a:ext cx="8785225" cy="708025"/>
          </a:xfrm>
          <a:prstGeom prst="rect">
            <a:avLst/>
          </a:prstGeom>
          <a:solidFill>
            <a:schemeClr val="tx1">
              <a:alpha val="70195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eaLnBrk="1" hangingPunct="1"/>
            <a:r>
              <a:rPr lang="en-GB" sz="2000" b="1" dirty="0" smtClean="0">
                <a:solidFill>
                  <a:srgbClr val="FFFFFF"/>
                </a:solidFill>
                <a:latin typeface="Century Gothic" charset="0"/>
              </a:rPr>
              <a:t>27/02/2019</a:t>
            </a:r>
            <a:endParaRPr lang="en-GB" sz="2000" b="1" dirty="0">
              <a:solidFill>
                <a:srgbClr val="FFFFFF"/>
              </a:solidFill>
              <a:latin typeface="Century Gothic" charset="0"/>
            </a:endParaRPr>
          </a:p>
          <a:p>
            <a:pPr eaLnBrk="1" hangingPunct="1"/>
            <a:r>
              <a:rPr lang="en-GB" sz="2000" b="1" u="sng" dirty="0" smtClean="0">
                <a:solidFill>
                  <a:srgbClr val="FFFFFF"/>
                </a:solidFill>
                <a:latin typeface="Century Gothic" charset="0"/>
              </a:rPr>
              <a:t>LO: To convert </a:t>
            </a:r>
            <a:r>
              <a:rPr lang="en-GB" sz="2000" b="1" u="sng" dirty="0">
                <a:solidFill>
                  <a:srgbClr val="FFFFFF"/>
                </a:solidFill>
                <a:latin typeface="Century Gothic" charset="0"/>
              </a:rPr>
              <a:t>between metric units of measurement</a:t>
            </a:r>
          </a:p>
        </p:txBody>
      </p:sp>
    </p:spTree>
    <p:extLst>
      <p:ext uri="{BB962C8B-B14F-4D97-AF65-F5344CB8AC3E}">
        <p14:creationId xmlns:p14="http://schemas.microsoft.com/office/powerpoint/2010/main" val="32392609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1"/>
          <p:cNvSpPr>
            <a:spLocks noChangeArrowheads="1"/>
          </p:cNvSpPr>
          <p:nvPr/>
        </p:nvSpPr>
        <p:spPr bwMode="auto">
          <a:xfrm>
            <a:off x="3563938" y="1125538"/>
            <a:ext cx="5580062" cy="5940425"/>
          </a:xfrm>
          <a:prstGeom prst="rect">
            <a:avLst/>
          </a:prstGeom>
          <a:solidFill>
            <a:schemeClr val="tx1">
              <a:alpha val="74901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1" hangingPunct="1"/>
            <a:r>
              <a:rPr lang="en-GB" sz="2000" b="1" u="sng">
                <a:solidFill>
                  <a:schemeClr val="bg1"/>
                </a:solidFill>
                <a:latin typeface="Century Gothic" charset="0"/>
              </a:rPr>
              <a:t>Activity 1:</a:t>
            </a:r>
          </a:p>
          <a:p>
            <a:pPr eaLnBrk="1" hangingPunct="1"/>
            <a:r>
              <a:rPr lang="en-GB" sz="2000" b="1">
                <a:solidFill>
                  <a:schemeClr val="bg1"/>
                </a:solidFill>
                <a:latin typeface="Century Gothic" charset="0"/>
              </a:rPr>
              <a:t>(d)</a:t>
            </a:r>
          </a:p>
          <a:p>
            <a:pPr eaLnBrk="1" hangingPunct="1"/>
            <a:endParaRPr lang="en-GB" sz="2000" b="1">
              <a:solidFill>
                <a:schemeClr val="bg1"/>
              </a:solidFill>
              <a:latin typeface="Century Gothic" charset="0"/>
            </a:endParaRPr>
          </a:p>
          <a:p>
            <a:pPr eaLnBrk="1" hangingPunct="1"/>
            <a:endParaRPr lang="en-GB" sz="2000" b="1">
              <a:solidFill>
                <a:schemeClr val="bg1"/>
              </a:solidFill>
              <a:latin typeface="Century Gothic" charset="0"/>
            </a:endParaRPr>
          </a:p>
          <a:p>
            <a:pPr eaLnBrk="1" hangingPunct="1"/>
            <a:endParaRPr lang="en-GB" sz="2000" b="1">
              <a:solidFill>
                <a:schemeClr val="bg1"/>
              </a:solidFill>
              <a:latin typeface="Century Gothic" charset="0"/>
            </a:endParaRPr>
          </a:p>
          <a:p>
            <a:pPr eaLnBrk="1" hangingPunct="1"/>
            <a:endParaRPr lang="en-GB" sz="2000" b="1">
              <a:solidFill>
                <a:schemeClr val="bg1"/>
              </a:solidFill>
              <a:latin typeface="Century Gothic" charset="0"/>
            </a:endParaRPr>
          </a:p>
          <a:p>
            <a:pPr eaLnBrk="1" hangingPunct="1"/>
            <a:endParaRPr lang="en-GB" sz="2000" b="1">
              <a:solidFill>
                <a:schemeClr val="bg1"/>
              </a:solidFill>
              <a:latin typeface="Century Gothic" charset="0"/>
            </a:endParaRPr>
          </a:p>
          <a:p>
            <a:pPr eaLnBrk="1" hangingPunct="1"/>
            <a:endParaRPr lang="en-GB" sz="2000" b="1">
              <a:solidFill>
                <a:schemeClr val="bg1"/>
              </a:solidFill>
              <a:latin typeface="Century Gothic" charset="0"/>
            </a:endParaRPr>
          </a:p>
          <a:p>
            <a:pPr eaLnBrk="1" hangingPunct="1"/>
            <a:endParaRPr lang="en-GB" sz="2000" b="1">
              <a:solidFill>
                <a:schemeClr val="bg1"/>
              </a:solidFill>
              <a:latin typeface="Century Gothic" charset="0"/>
            </a:endParaRPr>
          </a:p>
          <a:p>
            <a:pPr eaLnBrk="1" hangingPunct="1"/>
            <a:endParaRPr lang="en-GB" sz="2000" b="1">
              <a:solidFill>
                <a:schemeClr val="bg1"/>
              </a:solidFill>
              <a:latin typeface="Century Gothic" charset="0"/>
            </a:endParaRPr>
          </a:p>
          <a:p>
            <a:pPr eaLnBrk="1" hangingPunct="1"/>
            <a:endParaRPr lang="en-GB" sz="2000" b="1">
              <a:solidFill>
                <a:schemeClr val="bg1"/>
              </a:solidFill>
              <a:latin typeface="Century Gothic" charset="0"/>
            </a:endParaRPr>
          </a:p>
          <a:p>
            <a:pPr eaLnBrk="1" hangingPunct="1"/>
            <a:endParaRPr lang="en-GB" sz="2000" b="1">
              <a:solidFill>
                <a:schemeClr val="bg1"/>
              </a:solidFill>
              <a:latin typeface="Century Gothic" charset="0"/>
            </a:endParaRPr>
          </a:p>
          <a:p>
            <a:pPr eaLnBrk="1" hangingPunct="1"/>
            <a:endParaRPr lang="en-GB" sz="2000" b="1">
              <a:solidFill>
                <a:schemeClr val="bg1"/>
              </a:solidFill>
              <a:latin typeface="Century Gothic" charset="0"/>
            </a:endParaRPr>
          </a:p>
          <a:p>
            <a:pPr eaLnBrk="1" hangingPunct="1"/>
            <a:endParaRPr lang="en-GB" sz="2000" b="1">
              <a:solidFill>
                <a:schemeClr val="bg1"/>
              </a:solidFill>
              <a:latin typeface="Century Gothic" charset="0"/>
            </a:endParaRPr>
          </a:p>
          <a:p>
            <a:pPr eaLnBrk="1" hangingPunct="1"/>
            <a:endParaRPr lang="en-GB" sz="2000" b="1">
              <a:solidFill>
                <a:schemeClr val="bg1"/>
              </a:solidFill>
              <a:latin typeface="Century Gothic" charset="0"/>
            </a:endParaRPr>
          </a:p>
          <a:p>
            <a:pPr eaLnBrk="1" hangingPunct="1"/>
            <a:endParaRPr lang="en-GB" sz="2000" b="1">
              <a:solidFill>
                <a:schemeClr val="bg1"/>
              </a:solidFill>
              <a:latin typeface="Century Gothic" charset="0"/>
            </a:endParaRPr>
          </a:p>
          <a:p>
            <a:pPr eaLnBrk="1" hangingPunct="1"/>
            <a:endParaRPr lang="en-GB" sz="2000" b="1">
              <a:solidFill>
                <a:schemeClr val="bg1"/>
              </a:solidFill>
              <a:latin typeface="Century Gothic" charset="0"/>
            </a:endParaRPr>
          </a:p>
          <a:p>
            <a:pPr eaLnBrk="1" hangingPunct="1"/>
            <a:endParaRPr lang="en-GB" sz="2000" b="1">
              <a:solidFill>
                <a:schemeClr val="bg1"/>
              </a:solidFill>
              <a:latin typeface="Century Gothic" charset="0"/>
            </a:endParaRPr>
          </a:p>
          <a:p>
            <a:pPr eaLnBrk="1" hangingPunct="1"/>
            <a:endParaRPr lang="en-GB" sz="2000" b="1">
              <a:solidFill>
                <a:schemeClr val="bg1"/>
              </a:solidFill>
              <a:latin typeface="Century Gothic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0" y="1125538"/>
            <a:ext cx="3595688" cy="4094162"/>
          </a:xfrm>
          <a:prstGeom prst="rect">
            <a:avLst/>
          </a:prstGeom>
          <a:solidFill>
            <a:schemeClr val="tx2">
              <a:lumMod val="75000"/>
              <a:alpha val="70000"/>
            </a:schemeClr>
          </a:solidFill>
        </p:spPr>
        <p:txBody>
          <a:bodyPr>
            <a:spAutoFit/>
          </a:bodyPr>
          <a:lstStyle/>
          <a:p>
            <a:pPr algn="just" eaLnBrk="1" hangingPunct="1">
              <a:defRPr/>
            </a:pPr>
            <a:r>
              <a:rPr lang="en-GB" sz="2000" u="sng" dirty="0">
                <a:solidFill>
                  <a:srgbClr val="FFFFFF"/>
                </a:solidFill>
                <a:latin typeface="Century Gothic" charset="0"/>
                <a:ea typeface="MS PGothic" charset="0"/>
                <a:cs typeface="MS PGothic" charset="0"/>
              </a:rPr>
              <a:t>Success Criteria:</a:t>
            </a:r>
            <a:endParaRPr lang="en-GB" sz="2000" dirty="0">
              <a:solidFill>
                <a:srgbClr val="FFFFFF"/>
              </a:solidFill>
              <a:latin typeface="Century Gothic" charset="0"/>
              <a:ea typeface="MS PGothic" charset="0"/>
              <a:cs typeface="MS PGothic" charset="0"/>
            </a:endParaRPr>
          </a:p>
          <a:p>
            <a:pPr eaLnBrk="1" hangingPunct="1">
              <a:buFontTx/>
              <a:buChar char="-"/>
              <a:defRPr/>
            </a:pPr>
            <a:r>
              <a:rPr lang="en-GB" sz="2000" dirty="0">
                <a:solidFill>
                  <a:srgbClr val="FFFFFF"/>
                </a:solidFill>
                <a:latin typeface="Century Gothic" charset="0"/>
                <a:ea typeface="MS PGothic" charset="0"/>
                <a:cs typeface="MS PGothic" charset="0"/>
              </a:rPr>
              <a:t> I can use my skills of multiplying and dividing by 10, 100 and 1,000;</a:t>
            </a:r>
          </a:p>
          <a:p>
            <a:pPr eaLnBrk="1" hangingPunct="1">
              <a:buFontTx/>
              <a:buChar char="-"/>
              <a:defRPr/>
            </a:pPr>
            <a:r>
              <a:rPr lang="en-GB" sz="2000" dirty="0">
                <a:solidFill>
                  <a:srgbClr val="FFFFFF"/>
                </a:solidFill>
                <a:latin typeface="Century Gothic" charset="0"/>
                <a:ea typeface="MS PGothic" charset="0"/>
                <a:cs typeface="MS PGothic" charset="0"/>
              </a:rPr>
              <a:t> I can convert in both directions for example: from grams to kilograms and vice versa;  </a:t>
            </a:r>
          </a:p>
          <a:p>
            <a:pPr eaLnBrk="1" hangingPunct="1">
              <a:buFontTx/>
              <a:buChar char="-"/>
              <a:defRPr/>
            </a:pPr>
            <a:r>
              <a:rPr lang="en-GB" sz="2000" dirty="0">
                <a:solidFill>
                  <a:srgbClr val="FFFFFF"/>
                </a:solidFill>
                <a:latin typeface="Century Gothic" charset="0"/>
                <a:ea typeface="MS PGothic" charset="0"/>
                <a:cs typeface="MS PGothic" charset="0"/>
              </a:rPr>
              <a:t> I can convert where the number of decimal places given varies and understand the role of zero as a place holder.</a:t>
            </a:r>
          </a:p>
        </p:txBody>
      </p:sp>
      <p:pic>
        <p:nvPicPr>
          <p:cNvPr id="38916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4663" y="1557338"/>
            <a:ext cx="4683125" cy="5241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8917" name="TextBox 2"/>
          <p:cNvSpPr txBox="1">
            <a:spLocks noChangeArrowheads="1"/>
          </p:cNvSpPr>
          <p:nvPr/>
        </p:nvSpPr>
        <p:spPr bwMode="auto">
          <a:xfrm>
            <a:off x="179388" y="0"/>
            <a:ext cx="8785225" cy="708025"/>
          </a:xfrm>
          <a:prstGeom prst="rect">
            <a:avLst/>
          </a:prstGeom>
          <a:solidFill>
            <a:schemeClr val="tx1">
              <a:alpha val="70195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eaLnBrk="1" hangingPunct="1"/>
            <a:r>
              <a:rPr lang="en-GB" sz="2000" b="1" dirty="0" smtClean="0">
                <a:solidFill>
                  <a:srgbClr val="FFFFFF"/>
                </a:solidFill>
                <a:latin typeface="Century Gothic" charset="0"/>
              </a:rPr>
              <a:t>27/02/2019</a:t>
            </a:r>
            <a:endParaRPr lang="en-GB" sz="2000" b="1" dirty="0">
              <a:solidFill>
                <a:srgbClr val="FFFFFF"/>
              </a:solidFill>
              <a:latin typeface="Century Gothic" charset="0"/>
            </a:endParaRPr>
          </a:p>
          <a:p>
            <a:pPr eaLnBrk="1" hangingPunct="1"/>
            <a:r>
              <a:rPr lang="en-GB" sz="2000" b="1" u="sng" dirty="0" smtClean="0">
                <a:solidFill>
                  <a:srgbClr val="FFFFFF"/>
                </a:solidFill>
                <a:latin typeface="Century Gothic" charset="0"/>
              </a:rPr>
              <a:t>LO: To convert </a:t>
            </a:r>
            <a:r>
              <a:rPr lang="en-GB" sz="2000" b="1" u="sng" dirty="0">
                <a:solidFill>
                  <a:srgbClr val="FFFFFF"/>
                </a:solidFill>
                <a:latin typeface="Century Gothic" charset="0"/>
              </a:rPr>
              <a:t>between metric units of measurement</a:t>
            </a:r>
          </a:p>
        </p:txBody>
      </p:sp>
    </p:spTree>
    <p:extLst>
      <p:ext uri="{BB962C8B-B14F-4D97-AF65-F5344CB8AC3E}">
        <p14:creationId xmlns:p14="http://schemas.microsoft.com/office/powerpoint/2010/main" val="1509641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1"/>
          <p:cNvSpPr>
            <a:spLocks noChangeArrowheads="1"/>
          </p:cNvSpPr>
          <p:nvPr/>
        </p:nvSpPr>
        <p:spPr bwMode="auto">
          <a:xfrm>
            <a:off x="3563938" y="1125538"/>
            <a:ext cx="5580062" cy="5940425"/>
          </a:xfrm>
          <a:prstGeom prst="rect">
            <a:avLst/>
          </a:prstGeom>
          <a:solidFill>
            <a:schemeClr val="tx1">
              <a:alpha val="74901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1" hangingPunct="1"/>
            <a:r>
              <a:rPr lang="en-GB" sz="2000" b="1" u="sng">
                <a:solidFill>
                  <a:schemeClr val="bg1"/>
                </a:solidFill>
                <a:latin typeface="Century Gothic" charset="0"/>
              </a:rPr>
              <a:t>Activity 1:</a:t>
            </a:r>
          </a:p>
          <a:p>
            <a:pPr eaLnBrk="1" hangingPunct="1"/>
            <a:r>
              <a:rPr lang="en-GB" sz="2000" b="1">
                <a:solidFill>
                  <a:schemeClr val="bg1"/>
                </a:solidFill>
                <a:latin typeface="Century Gothic" charset="0"/>
              </a:rPr>
              <a:t>(d)</a:t>
            </a:r>
          </a:p>
          <a:p>
            <a:pPr eaLnBrk="1" hangingPunct="1"/>
            <a:endParaRPr lang="en-GB" sz="2000" b="1">
              <a:solidFill>
                <a:schemeClr val="bg1"/>
              </a:solidFill>
              <a:latin typeface="Century Gothic" charset="0"/>
            </a:endParaRPr>
          </a:p>
          <a:p>
            <a:pPr eaLnBrk="1" hangingPunct="1"/>
            <a:endParaRPr lang="en-GB" sz="2000" b="1">
              <a:solidFill>
                <a:schemeClr val="bg1"/>
              </a:solidFill>
              <a:latin typeface="Century Gothic" charset="0"/>
            </a:endParaRPr>
          </a:p>
          <a:p>
            <a:pPr eaLnBrk="1" hangingPunct="1"/>
            <a:endParaRPr lang="en-GB" sz="2000" b="1">
              <a:solidFill>
                <a:schemeClr val="bg1"/>
              </a:solidFill>
              <a:latin typeface="Century Gothic" charset="0"/>
            </a:endParaRPr>
          </a:p>
          <a:p>
            <a:pPr eaLnBrk="1" hangingPunct="1"/>
            <a:endParaRPr lang="en-GB" sz="2000" b="1">
              <a:solidFill>
                <a:schemeClr val="bg1"/>
              </a:solidFill>
              <a:latin typeface="Century Gothic" charset="0"/>
            </a:endParaRPr>
          </a:p>
          <a:p>
            <a:pPr eaLnBrk="1" hangingPunct="1"/>
            <a:endParaRPr lang="en-GB" sz="2000" b="1">
              <a:solidFill>
                <a:schemeClr val="bg1"/>
              </a:solidFill>
              <a:latin typeface="Century Gothic" charset="0"/>
            </a:endParaRPr>
          </a:p>
          <a:p>
            <a:pPr eaLnBrk="1" hangingPunct="1"/>
            <a:endParaRPr lang="en-GB" sz="2000" b="1">
              <a:solidFill>
                <a:schemeClr val="bg1"/>
              </a:solidFill>
              <a:latin typeface="Century Gothic" charset="0"/>
            </a:endParaRPr>
          </a:p>
          <a:p>
            <a:pPr eaLnBrk="1" hangingPunct="1"/>
            <a:endParaRPr lang="en-GB" sz="2000" b="1">
              <a:solidFill>
                <a:schemeClr val="bg1"/>
              </a:solidFill>
              <a:latin typeface="Century Gothic" charset="0"/>
            </a:endParaRPr>
          </a:p>
          <a:p>
            <a:pPr eaLnBrk="1" hangingPunct="1"/>
            <a:endParaRPr lang="en-GB" sz="2000" b="1">
              <a:solidFill>
                <a:schemeClr val="bg1"/>
              </a:solidFill>
              <a:latin typeface="Century Gothic" charset="0"/>
            </a:endParaRPr>
          </a:p>
          <a:p>
            <a:pPr eaLnBrk="1" hangingPunct="1"/>
            <a:endParaRPr lang="en-GB" sz="2000" b="1">
              <a:solidFill>
                <a:schemeClr val="bg1"/>
              </a:solidFill>
              <a:latin typeface="Century Gothic" charset="0"/>
            </a:endParaRPr>
          </a:p>
          <a:p>
            <a:pPr eaLnBrk="1" hangingPunct="1"/>
            <a:endParaRPr lang="en-GB" sz="2000" b="1">
              <a:solidFill>
                <a:schemeClr val="bg1"/>
              </a:solidFill>
              <a:latin typeface="Century Gothic" charset="0"/>
            </a:endParaRPr>
          </a:p>
          <a:p>
            <a:pPr eaLnBrk="1" hangingPunct="1"/>
            <a:endParaRPr lang="en-GB" sz="2000" b="1">
              <a:solidFill>
                <a:schemeClr val="bg1"/>
              </a:solidFill>
              <a:latin typeface="Century Gothic" charset="0"/>
            </a:endParaRPr>
          </a:p>
          <a:p>
            <a:pPr eaLnBrk="1" hangingPunct="1"/>
            <a:endParaRPr lang="en-GB" sz="2000" b="1">
              <a:solidFill>
                <a:schemeClr val="bg1"/>
              </a:solidFill>
              <a:latin typeface="Century Gothic" charset="0"/>
            </a:endParaRPr>
          </a:p>
          <a:p>
            <a:pPr eaLnBrk="1" hangingPunct="1"/>
            <a:endParaRPr lang="en-GB" sz="2000" b="1">
              <a:solidFill>
                <a:schemeClr val="bg1"/>
              </a:solidFill>
              <a:latin typeface="Century Gothic" charset="0"/>
            </a:endParaRPr>
          </a:p>
          <a:p>
            <a:pPr eaLnBrk="1" hangingPunct="1"/>
            <a:endParaRPr lang="en-GB" sz="2000" b="1">
              <a:solidFill>
                <a:schemeClr val="bg1"/>
              </a:solidFill>
              <a:latin typeface="Century Gothic" charset="0"/>
            </a:endParaRPr>
          </a:p>
          <a:p>
            <a:pPr eaLnBrk="1" hangingPunct="1"/>
            <a:endParaRPr lang="en-GB" sz="2000" b="1">
              <a:solidFill>
                <a:schemeClr val="bg1"/>
              </a:solidFill>
              <a:latin typeface="Century Gothic" charset="0"/>
            </a:endParaRPr>
          </a:p>
          <a:p>
            <a:pPr eaLnBrk="1" hangingPunct="1"/>
            <a:endParaRPr lang="en-GB" sz="2000" b="1">
              <a:solidFill>
                <a:schemeClr val="bg1"/>
              </a:solidFill>
              <a:latin typeface="Century Gothic" charset="0"/>
            </a:endParaRPr>
          </a:p>
          <a:p>
            <a:pPr eaLnBrk="1" hangingPunct="1"/>
            <a:endParaRPr lang="en-GB" sz="2000" b="1">
              <a:solidFill>
                <a:schemeClr val="bg1"/>
              </a:solidFill>
              <a:latin typeface="Century Gothic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0" y="1125538"/>
            <a:ext cx="3595688" cy="4094162"/>
          </a:xfrm>
          <a:prstGeom prst="rect">
            <a:avLst/>
          </a:prstGeom>
          <a:solidFill>
            <a:schemeClr val="tx2">
              <a:lumMod val="75000"/>
              <a:alpha val="70000"/>
            </a:schemeClr>
          </a:solidFill>
        </p:spPr>
        <p:txBody>
          <a:bodyPr>
            <a:spAutoFit/>
          </a:bodyPr>
          <a:lstStyle/>
          <a:p>
            <a:pPr algn="just" eaLnBrk="1" hangingPunct="1">
              <a:defRPr/>
            </a:pPr>
            <a:r>
              <a:rPr lang="en-GB" sz="2000" u="sng" dirty="0">
                <a:solidFill>
                  <a:srgbClr val="FFFFFF"/>
                </a:solidFill>
                <a:latin typeface="Century Gothic" charset="0"/>
                <a:ea typeface="MS PGothic" charset="0"/>
                <a:cs typeface="MS PGothic" charset="0"/>
              </a:rPr>
              <a:t>Success Criteria:</a:t>
            </a:r>
            <a:endParaRPr lang="en-GB" sz="2000" dirty="0">
              <a:solidFill>
                <a:srgbClr val="FFFFFF"/>
              </a:solidFill>
              <a:latin typeface="Century Gothic" charset="0"/>
              <a:ea typeface="MS PGothic" charset="0"/>
              <a:cs typeface="MS PGothic" charset="0"/>
            </a:endParaRPr>
          </a:p>
          <a:p>
            <a:pPr eaLnBrk="1" hangingPunct="1">
              <a:buFontTx/>
              <a:buChar char="-"/>
              <a:defRPr/>
            </a:pPr>
            <a:r>
              <a:rPr lang="en-GB" sz="2000" dirty="0">
                <a:solidFill>
                  <a:srgbClr val="FFFFFF"/>
                </a:solidFill>
                <a:latin typeface="Century Gothic" charset="0"/>
                <a:ea typeface="MS PGothic" charset="0"/>
                <a:cs typeface="MS PGothic" charset="0"/>
              </a:rPr>
              <a:t> I can use my skills of multiplying and dividing by 10, 100 and 1,000;</a:t>
            </a:r>
          </a:p>
          <a:p>
            <a:pPr eaLnBrk="1" hangingPunct="1">
              <a:buFontTx/>
              <a:buChar char="-"/>
              <a:defRPr/>
            </a:pPr>
            <a:r>
              <a:rPr lang="en-GB" sz="2000" dirty="0">
                <a:solidFill>
                  <a:srgbClr val="FFFFFF"/>
                </a:solidFill>
                <a:latin typeface="Century Gothic" charset="0"/>
                <a:ea typeface="MS PGothic" charset="0"/>
                <a:cs typeface="MS PGothic" charset="0"/>
              </a:rPr>
              <a:t> I can convert in both directions for example: from grams to kilograms and vice versa;  </a:t>
            </a:r>
          </a:p>
          <a:p>
            <a:pPr eaLnBrk="1" hangingPunct="1">
              <a:buFontTx/>
              <a:buChar char="-"/>
              <a:defRPr/>
            </a:pPr>
            <a:r>
              <a:rPr lang="en-GB" sz="2000" dirty="0">
                <a:solidFill>
                  <a:srgbClr val="FFFFFF"/>
                </a:solidFill>
                <a:latin typeface="Century Gothic" charset="0"/>
                <a:ea typeface="MS PGothic" charset="0"/>
                <a:cs typeface="MS PGothic" charset="0"/>
              </a:rPr>
              <a:t> I can convert where the number of decimal places given varies and understand the role of zero as a place holder.</a:t>
            </a:r>
          </a:p>
        </p:txBody>
      </p:sp>
      <p:pic>
        <p:nvPicPr>
          <p:cNvPr id="40964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4663" y="1557338"/>
            <a:ext cx="4683125" cy="5241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65" name="Rectangle 3"/>
          <p:cNvSpPr>
            <a:spLocks noChangeArrowheads="1"/>
          </p:cNvSpPr>
          <p:nvPr/>
        </p:nvSpPr>
        <p:spPr bwMode="auto">
          <a:xfrm>
            <a:off x="6227763" y="5013325"/>
            <a:ext cx="960437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GB" b="1">
                <a:solidFill>
                  <a:srgbClr val="FF0000"/>
                </a:solidFill>
                <a:latin typeface="Century Gothic" charset="0"/>
              </a:rPr>
              <a:t>1,200</a:t>
            </a:r>
            <a:r>
              <a:rPr lang="en-GB" b="1">
                <a:solidFill>
                  <a:schemeClr val="bg1"/>
                </a:solidFill>
                <a:latin typeface="Century Gothic" charset="0"/>
              </a:rPr>
              <a:t> </a:t>
            </a:r>
            <a:endParaRPr lang="en-US"/>
          </a:p>
        </p:txBody>
      </p:sp>
      <p:sp>
        <p:nvSpPr>
          <p:cNvPr id="40966" name="Rectangle 8"/>
          <p:cNvSpPr>
            <a:spLocks noChangeArrowheads="1"/>
          </p:cNvSpPr>
          <p:nvPr/>
        </p:nvSpPr>
        <p:spPr bwMode="auto">
          <a:xfrm>
            <a:off x="7743825" y="5589588"/>
            <a:ext cx="788988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GB" b="1">
                <a:solidFill>
                  <a:srgbClr val="FF0000"/>
                </a:solidFill>
                <a:latin typeface="Century Gothic" charset="0"/>
              </a:rPr>
              <a:t>0.25</a:t>
            </a:r>
            <a:endParaRPr lang="en-US"/>
          </a:p>
        </p:txBody>
      </p:sp>
      <p:sp>
        <p:nvSpPr>
          <p:cNvPr id="40967" name="Rectangle 9"/>
          <p:cNvSpPr>
            <a:spLocks noChangeArrowheads="1"/>
          </p:cNvSpPr>
          <p:nvPr/>
        </p:nvSpPr>
        <p:spPr bwMode="auto">
          <a:xfrm>
            <a:off x="6443663" y="6165850"/>
            <a:ext cx="530225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GB" b="1">
                <a:solidFill>
                  <a:srgbClr val="FF0000"/>
                </a:solidFill>
                <a:latin typeface="Century Gothic" charset="0"/>
              </a:rPr>
              <a:t>30</a:t>
            </a:r>
            <a:endParaRPr lang="en-US"/>
          </a:p>
        </p:txBody>
      </p:sp>
      <p:sp>
        <p:nvSpPr>
          <p:cNvPr id="40968" name="TextBox 2"/>
          <p:cNvSpPr txBox="1">
            <a:spLocks noChangeArrowheads="1"/>
          </p:cNvSpPr>
          <p:nvPr/>
        </p:nvSpPr>
        <p:spPr bwMode="auto">
          <a:xfrm>
            <a:off x="179388" y="0"/>
            <a:ext cx="8785225" cy="708025"/>
          </a:xfrm>
          <a:prstGeom prst="rect">
            <a:avLst/>
          </a:prstGeom>
          <a:solidFill>
            <a:schemeClr val="tx1">
              <a:alpha val="70195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eaLnBrk="1" hangingPunct="1"/>
            <a:r>
              <a:rPr lang="en-GB" sz="2000" b="1" dirty="0" smtClean="0">
                <a:solidFill>
                  <a:srgbClr val="FFFFFF"/>
                </a:solidFill>
                <a:latin typeface="Century Gothic" charset="0"/>
              </a:rPr>
              <a:t>27/02/2019</a:t>
            </a:r>
            <a:endParaRPr lang="en-GB" sz="2000" b="1" dirty="0">
              <a:solidFill>
                <a:srgbClr val="FFFFFF"/>
              </a:solidFill>
              <a:latin typeface="Century Gothic" charset="0"/>
            </a:endParaRPr>
          </a:p>
          <a:p>
            <a:pPr eaLnBrk="1" hangingPunct="1"/>
            <a:r>
              <a:rPr lang="en-GB" sz="2000" b="1" u="sng" dirty="0" smtClean="0">
                <a:solidFill>
                  <a:srgbClr val="FFFFFF"/>
                </a:solidFill>
                <a:latin typeface="Century Gothic" charset="0"/>
              </a:rPr>
              <a:t>LO: To convert </a:t>
            </a:r>
            <a:r>
              <a:rPr lang="en-GB" sz="2000" b="1" u="sng" dirty="0">
                <a:solidFill>
                  <a:srgbClr val="FFFFFF"/>
                </a:solidFill>
                <a:latin typeface="Century Gothic" charset="0"/>
              </a:rPr>
              <a:t>between metric units of measurement</a:t>
            </a:r>
          </a:p>
        </p:txBody>
      </p:sp>
    </p:spTree>
    <p:extLst>
      <p:ext uri="{BB962C8B-B14F-4D97-AF65-F5344CB8AC3E}">
        <p14:creationId xmlns:p14="http://schemas.microsoft.com/office/powerpoint/2010/main" val="26167611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1"/>
          <p:cNvSpPr>
            <a:spLocks noChangeArrowheads="1"/>
          </p:cNvSpPr>
          <p:nvPr/>
        </p:nvSpPr>
        <p:spPr bwMode="auto">
          <a:xfrm>
            <a:off x="3563938" y="1125538"/>
            <a:ext cx="5580062" cy="1631950"/>
          </a:xfrm>
          <a:prstGeom prst="rect">
            <a:avLst/>
          </a:prstGeom>
          <a:solidFill>
            <a:schemeClr val="tx1">
              <a:alpha val="74901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1" hangingPunct="1"/>
            <a:r>
              <a:rPr lang="en-GB" sz="2000" b="1" u="sng">
                <a:solidFill>
                  <a:schemeClr val="bg1"/>
                </a:solidFill>
                <a:latin typeface="Century Gothic" charset="0"/>
              </a:rPr>
              <a:t>Talking time:</a:t>
            </a:r>
          </a:p>
          <a:p>
            <a:pPr eaLnBrk="1" hangingPunct="1"/>
            <a:endParaRPr lang="en-GB" sz="2000" b="1">
              <a:solidFill>
                <a:schemeClr val="bg1"/>
              </a:solidFill>
              <a:latin typeface="Century Gothic" charset="0"/>
            </a:endParaRPr>
          </a:p>
          <a:p>
            <a:pPr eaLnBrk="1" hangingPunct="1"/>
            <a:r>
              <a:rPr lang="en-GB" sz="2000" b="1">
                <a:solidFill>
                  <a:schemeClr val="bg1"/>
                </a:solidFill>
                <a:latin typeface="Century Gothic" charset="0"/>
              </a:rPr>
              <a:t>The iPhone X is 14.4</a:t>
            </a:r>
            <a:r>
              <a:rPr lang="en-GB" sz="2000" b="1" i="1">
                <a:solidFill>
                  <a:schemeClr val="bg1"/>
                </a:solidFill>
                <a:latin typeface="Century Gothic" charset="0"/>
              </a:rPr>
              <a:t>cm</a:t>
            </a:r>
            <a:r>
              <a:rPr lang="en-GB" sz="2000" b="1">
                <a:solidFill>
                  <a:schemeClr val="bg1"/>
                </a:solidFill>
                <a:latin typeface="Century Gothic" charset="0"/>
              </a:rPr>
              <a:t> in height.</a:t>
            </a:r>
          </a:p>
          <a:p>
            <a:pPr eaLnBrk="1" hangingPunct="1"/>
            <a:endParaRPr lang="en-GB" sz="2000" b="1">
              <a:solidFill>
                <a:schemeClr val="bg1"/>
              </a:solidFill>
              <a:latin typeface="Century Gothic" charset="0"/>
            </a:endParaRPr>
          </a:p>
          <a:p>
            <a:pPr eaLnBrk="1" hangingPunct="1"/>
            <a:r>
              <a:rPr lang="en-GB" sz="2000" b="1">
                <a:solidFill>
                  <a:schemeClr val="bg1"/>
                </a:solidFill>
                <a:latin typeface="Century Gothic" charset="0"/>
              </a:rPr>
              <a:t>What is its height in </a:t>
            </a:r>
            <a:r>
              <a:rPr lang="en-GB" sz="2000" b="1" i="1">
                <a:solidFill>
                  <a:schemeClr val="bg1"/>
                </a:solidFill>
                <a:latin typeface="Century Gothic" charset="0"/>
              </a:rPr>
              <a:t>mm</a:t>
            </a:r>
            <a:r>
              <a:rPr lang="en-GB" sz="2000" b="1">
                <a:solidFill>
                  <a:schemeClr val="bg1"/>
                </a:solidFill>
                <a:latin typeface="Century Gothic" charset="0"/>
              </a:rPr>
              <a:t>? </a:t>
            </a:r>
          </a:p>
        </p:txBody>
      </p:sp>
      <p:sp>
        <p:nvSpPr>
          <p:cNvPr id="12" name="Rectangle 11"/>
          <p:cNvSpPr/>
          <p:nvPr/>
        </p:nvSpPr>
        <p:spPr>
          <a:xfrm>
            <a:off x="0" y="1125538"/>
            <a:ext cx="3595688" cy="4094162"/>
          </a:xfrm>
          <a:prstGeom prst="rect">
            <a:avLst/>
          </a:prstGeom>
          <a:solidFill>
            <a:schemeClr val="tx2">
              <a:lumMod val="75000"/>
              <a:alpha val="70000"/>
            </a:schemeClr>
          </a:solidFill>
        </p:spPr>
        <p:txBody>
          <a:bodyPr>
            <a:spAutoFit/>
          </a:bodyPr>
          <a:lstStyle/>
          <a:p>
            <a:pPr algn="just" eaLnBrk="1" hangingPunct="1">
              <a:defRPr/>
            </a:pPr>
            <a:r>
              <a:rPr lang="en-GB" sz="2000" u="sng" dirty="0">
                <a:solidFill>
                  <a:srgbClr val="FFFFFF"/>
                </a:solidFill>
                <a:latin typeface="Century Gothic" charset="0"/>
                <a:ea typeface="MS PGothic" charset="0"/>
                <a:cs typeface="MS PGothic" charset="0"/>
              </a:rPr>
              <a:t>Success Criteria:</a:t>
            </a:r>
            <a:endParaRPr lang="en-GB" sz="2000" dirty="0">
              <a:solidFill>
                <a:srgbClr val="FFFFFF"/>
              </a:solidFill>
              <a:latin typeface="Century Gothic" charset="0"/>
              <a:ea typeface="MS PGothic" charset="0"/>
              <a:cs typeface="MS PGothic" charset="0"/>
            </a:endParaRPr>
          </a:p>
          <a:p>
            <a:pPr eaLnBrk="1" hangingPunct="1">
              <a:buFontTx/>
              <a:buChar char="-"/>
              <a:defRPr/>
            </a:pPr>
            <a:r>
              <a:rPr lang="en-GB" sz="2000" dirty="0">
                <a:solidFill>
                  <a:srgbClr val="FFFFFF"/>
                </a:solidFill>
                <a:latin typeface="Century Gothic" charset="0"/>
                <a:ea typeface="MS PGothic" charset="0"/>
                <a:cs typeface="MS PGothic" charset="0"/>
              </a:rPr>
              <a:t> I can use my skills of multiplying and dividing by 10, 100 and 1,000;</a:t>
            </a:r>
          </a:p>
          <a:p>
            <a:pPr eaLnBrk="1" hangingPunct="1">
              <a:buFontTx/>
              <a:buChar char="-"/>
              <a:defRPr/>
            </a:pPr>
            <a:r>
              <a:rPr lang="en-GB" sz="2000" dirty="0">
                <a:solidFill>
                  <a:srgbClr val="FFFFFF"/>
                </a:solidFill>
                <a:latin typeface="Century Gothic" charset="0"/>
                <a:ea typeface="MS PGothic" charset="0"/>
                <a:cs typeface="MS PGothic" charset="0"/>
              </a:rPr>
              <a:t> I can convert in both directions for example: from grams to kilograms and vice versa;  </a:t>
            </a:r>
          </a:p>
          <a:p>
            <a:pPr eaLnBrk="1" hangingPunct="1">
              <a:buFontTx/>
              <a:buChar char="-"/>
              <a:defRPr/>
            </a:pPr>
            <a:r>
              <a:rPr lang="en-GB" sz="2000" dirty="0">
                <a:solidFill>
                  <a:srgbClr val="FFFFFF"/>
                </a:solidFill>
                <a:latin typeface="Century Gothic" charset="0"/>
                <a:ea typeface="MS PGothic" charset="0"/>
                <a:cs typeface="MS PGothic" charset="0"/>
              </a:rPr>
              <a:t> I can convert where the number of decimal places given varies and understand the role of zero as a place holder.</a:t>
            </a:r>
          </a:p>
        </p:txBody>
      </p:sp>
      <p:pic>
        <p:nvPicPr>
          <p:cNvPr id="43012" name="Pictur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024188"/>
            <a:ext cx="3644900" cy="3644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3013" name="TextBox 2"/>
          <p:cNvSpPr txBox="1">
            <a:spLocks noChangeArrowheads="1"/>
          </p:cNvSpPr>
          <p:nvPr/>
        </p:nvSpPr>
        <p:spPr bwMode="auto">
          <a:xfrm>
            <a:off x="179388" y="0"/>
            <a:ext cx="8785225" cy="708025"/>
          </a:xfrm>
          <a:prstGeom prst="rect">
            <a:avLst/>
          </a:prstGeom>
          <a:solidFill>
            <a:schemeClr val="tx1">
              <a:alpha val="70195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eaLnBrk="1" hangingPunct="1"/>
            <a:r>
              <a:rPr lang="en-GB" sz="2000" b="1" dirty="0" smtClean="0">
                <a:solidFill>
                  <a:srgbClr val="FFFFFF"/>
                </a:solidFill>
                <a:latin typeface="Century Gothic" charset="0"/>
              </a:rPr>
              <a:t>27/02/2019</a:t>
            </a:r>
            <a:endParaRPr lang="en-GB" sz="2000" b="1" dirty="0">
              <a:solidFill>
                <a:srgbClr val="FFFFFF"/>
              </a:solidFill>
              <a:latin typeface="Century Gothic" charset="0"/>
            </a:endParaRPr>
          </a:p>
          <a:p>
            <a:pPr eaLnBrk="1" hangingPunct="1"/>
            <a:r>
              <a:rPr lang="en-GB" sz="2000" b="1" u="sng" dirty="0" smtClean="0">
                <a:solidFill>
                  <a:srgbClr val="FFFFFF"/>
                </a:solidFill>
                <a:latin typeface="Century Gothic" charset="0"/>
              </a:rPr>
              <a:t>LO: To convert </a:t>
            </a:r>
            <a:r>
              <a:rPr lang="en-GB" sz="2000" b="1" u="sng" dirty="0">
                <a:solidFill>
                  <a:srgbClr val="FFFFFF"/>
                </a:solidFill>
                <a:latin typeface="Century Gothic" charset="0"/>
              </a:rPr>
              <a:t>between metric units of measurement</a:t>
            </a:r>
          </a:p>
        </p:txBody>
      </p:sp>
    </p:spTree>
    <p:extLst>
      <p:ext uri="{BB962C8B-B14F-4D97-AF65-F5344CB8AC3E}">
        <p14:creationId xmlns:p14="http://schemas.microsoft.com/office/powerpoint/2010/main" val="7470246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1"/>
          <p:cNvSpPr>
            <a:spLocks noChangeArrowheads="1"/>
          </p:cNvSpPr>
          <p:nvPr/>
        </p:nvSpPr>
        <p:spPr bwMode="auto">
          <a:xfrm>
            <a:off x="3563938" y="1125538"/>
            <a:ext cx="5580062" cy="1631950"/>
          </a:xfrm>
          <a:prstGeom prst="rect">
            <a:avLst/>
          </a:prstGeom>
          <a:solidFill>
            <a:schemeClr val="tx1">
              <a:alpha val="74901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1" hangingPunct="1"/>
            <a:r>
              <a:rPr lang="en-GB" sz="2000" b="1" u="sng">
                <a:solidFill>
                  <a:schemeClr val="bg1"/>
                </a:solidFill>
                <a:latin typeface="Century Gothic" charset="0"/>
              </a:rPr>
              <a:t>Talking time:</a:t>
            </a:r>
          </a:p>
          <a:p>
            <a:pPr eaLnBrk="1" hangingPunct="1"/>
            <a:endParaRPr lang="en-GB" sz="2000" b="1">
              <a:solidFill>
                <a:schemeClr val="bg1"/>
              </a:solidFill>
              <a:latin typeface="Century Gothic" charset="0"/>
            </a:endParaRPr>
          </a:p>
          <a:p>
            <a:pPr eaLnBrk="1" hangingPunct="1"/>
            <a:r>
              <a:rPr lang="en-GB" sz="2000" b="1">
                <a:solidFill>
                  <a:schemeClr val="bg1"/>
                </a:solidFill>
                <a:latin typeface="Century Gothic" charset="0"/>
              </a:rPr>
              <a:t>The iPhone X is 14.4</a:t>
            </a:r>
            <a:r>
              <a:rPr lang="en-GB" sz="2000" b="1" i="1">
                <a:solidFill>
                  <a:schemeClr val="bg1"/>
                </a:solidFill>
                <a:latin typeface="Century Gothic" charset="0"/>
              </a:rPr>
              <a:t>cm</a:t>
            </a:r>
            <a:r>
              <a:rPr lang="en-GB" sz="2000" b="1">
                <a:solidFill>
                  <a:schemeClr val="bg1"/>
                </a:solidFill>
                <a:latin typeface="Century Gothic" charset="0"/>
              </a:rPr>
              <a:t> in height.</a:t>
            </a:r>
          </a:p>
          <a:p>
            <a:pPr eaLnBrk="1" hangingPunct="1"/>
            <a:endParaRPr lang="en-GB" sz="2000" b="1">
              <a:solidFill>
                <a:schemeClr val="bg1"/>
              </a:solidFill>
              <a:latin typeface="Century Gothic" charset="0"/>
            </a:endParaRPr>
          </a:p>
          <a:p>
            <a:pPr eaLnBrk="1" hangingPunct="1"/>
            <a:r>
              <a:rPr lang="en-GB" sz="2000" b="1">
                <a:solidFill>
                  <a:schemeClr val="bg1"/>
                </a:solidFill>
                <a:latin typeface="Century Gothic" charset="0"/>
              </a:rPr>
              <a:t>What is its height in </a:t>
            </a:r>
            <a:r>
              <a:rPr lang="en-GB" sz="2000" b="1" i="1">
                <a:solidFill>
                  <a:schemeClr val="bg1"/>
                </a:solidFill>
                <a:latin typeface="Century Gothic" charset="0"/>
              </a:rPr>
              <a:t>mm</a:t>
            </a:r>
            <a:r>
              <a:rPr lang="en-GB" sz="2000" b="1">
                <a:solidFill>
                  <a:schemeClr val="bg1"/>
                </a:solidFill>
                <a:latin typeface="Century Gothic" charset="0"/>
              </a:rPr>
              <a:t>? </a:t>
            </a:r>
            <a:r>
              <a:rPr lang="en-GB" sz="2000" b="1">
                <a:solidFill>
                  <a:srgbClr val="FF0000"/>
                </a:solidFill>
                <a:latin typeface="Century Gothic" charset="0"/>
              </a:rPr>
              <a:t>144</a:t>
            </a:r>
            <a:r>
              <a:rPr lang="en-GB" sz="2000" b="1" i="1">
                <a:solidFill>
                  <a:srgbClr val="FF0000"/>
                </a:solidFill>
                <a:latin typeface="Century Gothic" charset="0"/>
              </a:rPr>
              <a:t>mm</a:t>
            </a:r>
            <a:endParaRPr lang="en-GB" sz="2000" b="1">
              <a:solidFill>
                <a:srgbClr val="FF0000"/>
              </a:solidFill>
              <a:latin typeface="Century Gothic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0" y="1125538"/>
            <a:ext cx="3595688" cy="4094162"/>
          </a:xfrm>
          <a:prstGeom prst="rect">
            <a:avLst/>
          </a:prstGeom>
          <a:solidFill>
            <a:schemeClr val="tx2">
              <a:lumMod val="75000"/>
              <a:alpha val="70000"/>
            </a:schemeClr>
          </a:solidFill>
        </p:spPr>
        <p:txBody>
          <a:bodyPr>
            <a:spAutoFit/>
          </a:bodyPr>
          <a:lstStyle/>
          <a:p>
            <a:pPr algn="just" eaLnBrk="1" hangingPunct="1">
              <a:defRPr/>
            </a:pPr>
            <a:r>
              <a:rPr lang="en-GB" sz="2000" u="sng" dirty="0">
                <a:solidFill>
                  <a:srgbClr val="FFFFFF"/>
                </a:solidFill>
                <a:latin typeface="Century Gothic" charset="0"/>
                <a:ea typeface="MS PGothic" charset="0"/>
                <a:cs typeface="MS PGothic" charset="0"/>
              </a:rPr>
              <a:t>Success Criteria:</a:t>
            </a:r>
            <a:endParaRPr lang="en-GB" sz="2000" dirty="0">
              <a:solidFill>
                <a:srgbClr val="FFFFFF"/>
              </a:solidFill>
              <a:latin typeface="Century Gothic" charset="0"/>
              <a:ea typeface="MS PGothic" charset="0"/>
              <a:cs typeface="MS PGothic" charset="0"/>
            </a:endParaRPr>
          </a:p>
          <a:p>
            <a:pPr eaLnBrk="1" hangingPunct="1">
              <a:buFontTx/>
              <a:buChar char="-"/>
              <a:defRPr/>
            </a:pPr>
            <a:r>
              <a:rPr lang="en-GB" sz="2000" dirty="0">
                <a:solidFill>
                  <a:srgbClr val="FFFFFF"/>
                </a:solidFill>
                <a:latin typeface="Century Gothic" charset="0"/>
                <a:ea typeface="MS PGothic" charset="0"/>
                <a:cs typeface="MS PGothic" charset="0"/>
              </a:rPr>
              <a:t> I can use my skills of multiplying and dividing by 10, 100 and 1,000;</a:t>
            </a:r>
          </a:p>
          <a:p>
            <a:pPr eaLnBrk="1" hangingPunct="1">
              <a:buFontTx/>
              <a:buChar char="-"/>
              <a:defRPr/>
            </a:pPr>
            <a:r>
              <a:rPr lang="en-GB" sz="2000" dirty="0">
                <a:solidFill>
                  <a:srgbClr val="FFFFFF"/>
                </a:solidFill>
                <a:latin typeface="Century Gothic" charset="0"/>
                <a:ea typeface="MS PGothic" charset="0"/>
                <a:cs typeface="MS PGothic" charset="0"/>
              </a:rPr>
              <a:t> I can convert in both directions for example: from grams to kilograms and vice versa;  </a:t>
            </a:r>
          </a:p>
          <a:p>
            <a:pPr eaLnBrk="1" hangingPunct="1">
              <a:buFontTx/>
              <a:buChar char="-"/>
              <a:defRPr/>
            </a:pPr>
            <a:r>
              <a:rPr lang="en-GB" sz="2000" dirty="0">
                <a:solidFill>
                  <a:srgbClr val="FFFFFF"/>
                </a:solidFill>
                <a:latin typeface="Century Gothic" charset="0"/>
                <a:ea typeface="MS PGothic" charset="0"/>
                <a:cs typeface="MS PGothic" charset="0"/>
              </a:rPr>
              <a:t> I can convert where the number of decimal places given varies and understand the role of zero as a place holder.</a:t>
            </a:r>
          </a:p>
        </p:txBody>
      </p:sp>
      <p:pic>
        <p:nvPicPr>
          <p:cNvPr id="45060" name="Pictur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024188"/>
            <a:ext cx="3644900" cy="3644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5061" name="TextBox 2"/>
          <p:cNvSpPr txBox="1">
            <a:spLocks noChangeArrowheads="1"/>
          </p:cNvSpPr>
          <p:nvPr/>
        </p:nvSpPr>
        <p:spPr bwMode="auto">
          <a:xfrm>
            <a:off x="179388" y="0"/>
            <a:ext cx="8785225" cy="708025"/>
          </a:xfrm>
          <a:prstGeom prst="rect">
            <a:avLst/>
          </a:prstGeom>
          <a:solidFill>
            <a:schemeClr val="tx1">
              <a:alpha val="70195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eaLnBrk="1" hangingPunct="1"/>
            <a:r>
              <a:rPr lang="en-GB" sz="2000" b="1" dirty="0" smtClean="0">
                <a:solidFill>
                  <a:srgbClr val="FFFFFF"/>
                </a:solidFill>
                <a:latin typeface="Century Gothic" charset="0"/>
              </a:rPr>
              <a:t>27/02/2019</a:t>
            </a:r>
            <a:endParaRPr lang="en-GB" sz="2000" b="1" dirty="0">
              <a:solidFill>
                <a:srgbClr val="FFFFFF"/>
              </a:solidFill>
              <a:latin typeface="Century Gothic" charset="0"/>
            </a:endParaRPr>
          </a:p>
          <a:p>
            <a:pPr eaLnBrk="1" hangingPunct="1"/>
            <a:r>
              <a:rPr lang="en-GB" sz="2000" b="1" u="sng" dirty="0" smtClean="0">
                <a:solidFill>
                  <a:srgbClr val="FFFFFF"/>
                </a:solidFill>
                <a:latin typeface="Century Gothic" charset="0"/>
              </a:rPr>
              <a:t>LO: To convert </a:t>
            </a:r>
            <a:r>
              <a:rPr lang="en-GB" sz="2000" b="1" u="sng" dirty="0">
                <a:solidFill>
                  <a:srgbClr val="FFFFFF"/>
                </a:solidFill>
                <a:latin typeface="Century Gothic" charset="0"/>
              </a:rPr>
              <a:t>between metric units of measurement</a:t>
            </a:r>
          </a:p>
        </p:txBody>
      </p:sp>
    </p:spTree>
    <p:extLst>
      <p:ext uri="{BB962C8B-B14F-4D97-AF65-F5344CB8AC3E}">
        <p14:creationId xmlns:p14="http://schemas.microsoft.com/office/powerpoint/2010/main" val="3282328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1"/>
          <p:cNvSpPr>
            <a:spLocks noChangeArrowheads="1"/>
          </p:cNvSpPr>
          <p:nvPr/>
        </p:nvSpPr>
        <p:spPr bwMode="auto">
          <a:xfrm>
            <a:off x="3563938" y="1125538"/>
            <a:ext cx="5580062" cy="1631950"/>
          </a:xfrm>
          <a:prstGeom prst="rect">
            <a:avLst/>
          </a:prstGeom>
          <a:solidFill>
            <a:schemeClr val="tx1">
              <a:alpha val="74901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1" hangingPunct="1"/>
            <a:r>
              <a:rPr lang="en-GB" sz="2000" b="1" u="sng">
                <a:solidFill>
                  <a:schemeClr val="bg1"/>
                </a:solidFill>
                <a:latin typeface="Century Gothic" charset="0"/>
              </a:rPr>
              <a:t>Talking time:</a:t>
            </a:r>
          </a:p>
          <a:p>
            <a:pPr eaLnBrk="1" hangingPunct="1"/>
            <a:endParaRPr lang="en-GB" sz="2000" b="1">
              <a:solidFill>
                <a:schemeClr val="bg1"/>
              </a:solidFill>
              <a:latin typeface="Century Gothic" charset="0"/>
            </a:endParaRPr>
          </a:p>
          <a:p>
            <a:pPr eaLnBrk="1" hangingPunct="1"/>
            <a:r>
              <a:rPr lang="en-GB" sz="2000" b="1">
                <a:solidFill>
                  <a:schemeClr val="bg1"/>
                </a:solidFill>
                <a:latin typeface="Century Gothic" charset="0"/>
              </a:rPr>
              <a:t>The iPhone X is 7.1</a:t>
            </a:r>
            <a:r>
              <a:rPr lang="en-GB" sz="2000" b="1" i="1">
                <a:solidFill>
                  <a:schemeClr val="bg1"/>
                </a:solidFill>
                <a:latin typeface="Century Gothic" charset="0"/>
              </a:rPr>
              <a:t>mm</a:t>
            </a:r>
            <a:r>
              <a:rPr lang="en-GB" sz="2000" b="1">
                <a:solidFill>
                  <a:schemeClr val="bg1"/>
                </a:solidFill>
                <a:latin typeface="Century Gothic" charset="0"/>
              </a:rPr>
              <a:t> in width.</a:t>
            </a:r>
          </a:p>
          <a:p>
            <a:pPr eaLnBrk="1" hangingPunct="1"/>
            <a:endParaRPr lang="en-GB" sz="2000" b="1">
              <a:solidFill>
                <a:schemeClr val="bg1"/>
              </a:solidFill>
              <a:latin typeface="Century Gothic" charset="0"/>
            </a:endParaRPr>
          </a:p>
          <a:p>
            <a:pPr eaLnBrk="1" hangingPunct="1"/>
            <a:r>
              <a:rPr lang="en-GB" sz="2000" b="1">
                <a:solidFill>
                  <a:schemeClr val="bg1"/>
                </a:solidFill>
                <a:latin typeface="Century Gothic" charset="0"/>
              </a:rPr>
              <a:t>What is its width in </a:t>
            </a:r>
            <a:r>
              <a:rPr lang="en-GB" sz="2000" b="1" i="1">
                <a:solidFill>
                  <a:schemeClr val="bg1"/>
                </a:solidFill>
                <a:latin typeface="Century Gothic" charset="0"/>
              </a:rPr>
              <a:t>cm</a:t>
            </a:r>
            <a:r>
              <a:rPr lang="en-GB" sz="2000" b="1">
                <a:solidFill>
                  <a:schemeClr val="bg1"/>
                </a:solidFill>
                <a:latin typeface="Century Gothic" charset="0"/>
              </a:rPr>
              <a:t>? </a:t>
            </a:r>
            <a:endParaRPr lang="en-GB" sz="2000" b="1">
              <a:solidFill>
                <a:srgbClr val="FF0000"/>
              </a:solidFill>
              <a:latin typeface="Century Gothic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0" y="1125538"/>
            <a:ext cx="3595688" cy="4094162"/>
          </a:xfrm>
          <a:prstGeom prst="rect">
            <a:avLst/>
          </a:prstGeom>
          <a:solidFill>
            <a:schemeClr val="tx2">
              <a:lumMod val="75000"/>
              <a:alpha val="70000"/>
            </a:schemeClr>
          </a:solidFill>
        </p:spPr>
        <p:txBody>
          <a:bodyPr>
            <a:spAutoFit/>
          </a:bodyPr>
          <a:lstStyle/>
          <a:p>
            <a:pPr algn="just" eaLnBrk="1" hangingPunct="1">
              <a:defRPr/>
            </a:pPr>
            <a:r>
              <a:rPr lang="en-GB" sz="2000" u="sng" dirty="0">
                <a:solidFill>
                  <a:srgbClr val="FFFFFF"/>
                </a:solidFill>
                <a:latin typeface="Century Gothic" charset="0"/>
                <a:ea typeface="MS PGothic" charset="0"/>
                <a:cs typeface="MS PGothic" charset="0"/>
              </a:rPr>
              <a:t>Success Criteria:</a:t>
            </a:r>
            <a:endParaRPr lang="en-GB" sz="2000" dirty="0">
              <a:solidFill>
                <a:srgbClr val="FFFFFF"/>
              </a:solidFill>
              <a:latin typeface="Century Gothic" charset="0"/>
              <a:ea typeface="MS PGothic" charset="0"/>
              <a:cs typeface="MS PGothic" charset="0"/>
            </a:endParaRPr>
          </a:p>
          <a:p>
            <a:pPr eaLnBrk="1" hangingPunct="1">
              <a:buFontTx/>
              <a:buChar char="-"/>
              <a:defRPr/>
            </a:pPr>
            <a:r>
              <a:rPr lang="en-GB" sz="2000" dirty="0">
                <a:solidFill>
                  <a:srgbClr val="FFFFFF"/>
                </a:solidFill>
                <a:latin typeface="Century Gothic" charset="0"/>
                <a:ea typeface="MS PGothic" charset="0"/>
                <a:cs typeface="MS PGothic" charset="0"/>
              </a:rPr>
              <a:t> I can use my skills of multiplying and dividing by 10, 100 and 1,000;</a:t>
            </a:r>
          </a:p>
          <a:p>
            <a:pPr eaLnBrk="1" hangingPunct="1">
              <a:buFontTx/>
              <a:buChar char="-"/>
              <a:defRPr/>
            </a:pPr>
            <a:r>
              <a:rPr lang="en-GB" sz="2000" dirty="0">
                <a:solidFill>
                  <a:srgbClr val="FFFFFF"/>
                </a:solidFill>
                <a:latin typeface="Century Gothic" charset="0"/>
                <a:ea typeface="MS PGothic" charset="0"/>
                <a:cs typeface="MS PGothic" charset="0"/>
              </a:rPr>
              <a:t> I can convert in both directions for example: from grams to kilograms and vice versa;  </a:t>
            </a:r>
          </a:p>
          <a:p>
            <a:pPr eaLnBrk="1" hangingPunct="1">
              <a:buFontTx/>
              <a:buChar char="-"/>
              <a:defRPr/>
            </a:pPr>
            <a:r>
              <a:rPr lang="en-GB" sz="2000" dirty="0">
                <a:solidFill>
                  <a:srgbClr val="FFFFFF"/>
                </a:solidFill>
                <a:latin typeface="Century Gothic" charset="0"/>
                <a:ea typeface="MS PGothic" charset="0"/>
                <a:cs typeface="MS PGothic" charset="0"/>
              </a:rPr>
              <a:t> I can convert where the number of decimal places given varies and understand the role of zero as a place holder.</a:t>
            </a:r>
          </a:p>
        </p:txBody>
      </p:sp>
      <p:pic>
        <p:nvPicPr>
          <p:cNvPr id="47108" name="Pictur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024188"/>
            <a:ext cx="3644900" cy="3644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7109" name="TextBox 2"/>
          <p:cNvSpPr txBox="1">
            <a:spLocks noChangeArrowheads="1"/>
          </p:cNvSpPr>
          <p:nvPr/>
        </p:nvSpPr>
        <p:spPr bwMode="auto">
          <a:xfrm>
            <a:off x="179388" y="0"/>
            <a:ext cx="8785225" cy="708025"/>
          </a:xfrm>
          <a:prstGeom prst="rect">
            <a:avLst/>
          </a:prstGeom>
          <a:solidFill>
            <a:schemeClr val="tx1">
              <a:alpha val="70195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eaLnBrk="1" hangingPunct="1"/>
            <a:r>
              <a:rPr lang="en-GB" sz="2000" b="1" dirty="0" smtClean="0">
                <a:solidFill>
                  <a:srgbClr val="FFFFFF"/>
                </a:solidFill>
                <a:latin typeface="Century Gothic" charset="0"/>
              </a:rPr>
              <a:t>27/02/2019</a:t>
            </a:r>
            <a:endParaRPr lang="en-GB" sz="2000" b="1" dirty="0">
              <a:solidFill>
                <a:srgbClr val="FFFFFF"/>
              </a:solidFill>
              <a:latin typeface="Century Gothic" charset="0"/>
            </a:endParaRPr>
          </a:p>
          <a:p>
            <a:pPr eaLnBrk="1" hangingPunct="1"/>
            <a:r>
              <a:rPr lang="en-GB" sz="2000" b="1" u="sng" dirty="0" smtClean="0">
                <a:solidFill>
                  <a:srgbClr val="FFFFFF"/>
                </a:solidFill>
                <a:latin typeface="Century Gothic" charset="0"/>
              </a:rPr>
              <a:t>LO: To convert </a:t>
            </a:r>
            <a:r>
              <a:rPr lang="en-GB" sz="2000" b="1" u="sng" dirty="0">
                <a:solidFill>
                  <a:srgbClr val="FFFFFF"/>
                </a:solidFill>
                <a:latin typeface="Century Gothic" charset="0"/>
              </a:rPr>
              <a:t>between metric units of measurement</a:t>
            </a:r>
          </a:p>
        </p:txBody>
      </p:sp>
    </p:spTree>
    <p:extLst>
      <p:ext uri="{BB962C8B-B14F-4D97-AF65-F5344CB8AC3E}">
        <p14:creationId xmlns:p14="http://schemas.microsoft.com/office/powerpoint/2010/main" val="29678469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1"/>
          <p:cNvSpPr>
            <a:spLocks noChangeArrowheads="1"/>
          </p:cNvSpPr>
          <p:nvPr/>
        </p:nvSpPr>
        <p:spPr bwMode="auto">
          <a:xfrm>
            <a:off x="3563938" y="1125538"/>
            <a:ext cx="5580062" cy="1631950"/>
          </a:xfrm>
          <a:prstGeom prst="rect">
            <a:avLst/>
          </a:prstGeom>
          <a:solidFill>
            <a:schemeClr val="tx1">
              <a:alpha val="74901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1" hangingPunct="1"/>
            <a:r>
              <a:rPr lang="en-GB" sz="2000" b="1" u="sng">
                <a:solidFill>
                  <a:schemeClr val="bg1"/>
                </a:solidFill>
                <a:latin typeface="Century Gothic" charset="0"/>
              </a:rPr>
              <a:t>Talking time:</a:t>
            </a:r>
          </a:p>
          <a:p>
            <a:pPr eaLnBrk="1" hangingPunct="1"/>
            <a:endParaRPr lang="en-GB" sz="2000" b="1">
              <a:solidFill>
                <a:schemeClr val="bg1"/>
              </a:solidFill>
              <a:latin typeface="Century Gothic" charset="0"/>
            </a:endParaRPr>
          </a:p>
          <a:p>
            <a:pPr eaLnBrk="1" hangingPunct="1"/>
            <a:r>
              <a:rPr lang="en-GB" sz="2000" b="1">
                <a:solidFill>
                  <a:schemeClr val="bg1"/>
                </a:solidFill>
                <a:latin typeface="Century Gothic" charset="0"/>
              </a:rPr>
              <a:t>The iPhone X is 7.1</a:t>
            </a:r>
            <a:r>
              <a:rPr lang="en-GB" sz="2000" b="1" i="1">
                <a:solidFill>
                  <a:schemeClr val="bg1"/>
                </a:solidFill>
                <a:latin typeface="Century Gothic" charset="0"/>
              </a:rPr>
              <a:t>mm</a:t>
            </a:r>
            <a:r>
              <a:rPr lang="en-GB" sz="2000" b="1">
                <a:solidFill>
                  <a:schemeClr val="bg1"/>
                </a:solidFill>
                <a:latin typeface="Century Gothic" charset="0"/>
              </a:rPr>
              <a:t> in width.</a:t>
            </a:r>
          </a:p>
          <a:p>
            <a:pPr eaLnBrk="1" hangingPunct="1"/>
            <a:endParaRPr lang="en-GB" sz="2000" b="1">
              <a:solidFill>
                <a:schemeClr val="bg1"/>
              </a:solidFill>
              <a:latin typeface="Century Gothic" charset="0"/>
            </a:endParaRPr>
          </a:p>
          <a:p>
            <a:pPr eaLnBrk="1" hangingPunct="1"/>
            <a:r>
              <a:rPr lang="en-GB" sz="2000" b="1">
                <a:solidFill>
                  <a:schemeClr val="bg1"/>
                </a:solidFill>
                <a:latin typeface="Century Gothic" charset="0"/>
              </a:rPr>
              <a:t>What is its width in </a:t>
            </a:r>
            <a:r>
              <a:rPr lang="en-GB" sz="2000" b="1" i="1">
                <a:solidFill>
                  <a:schemeClr val="bg1"/>
                </a:solidFill>
                <a:latin typeface="Century Gothic" charset="0"/>
              </a:rPr>
              <a:t>cm</a:t>
            </a:r>
            <a:r>
              <a:rPr lang="en-GB" sz="2000" b="1">
                <a:solidFill>
                  <a:schemeClr val="bg1"/>
                </a:solidFill>
                <a:latin typeface="Century Gothic" charset="0"/>
              </a:rPr>
              <a:t>? </a:t>
            </a:r>
            <a:r>
              <a:rPr lang="en-GB" sz="2000" b="1">
                <a:solidFill>
                  <a:srgbClr val="FF0000"/>
                </a:solidFill>
                <a:latin typeface="Century Gothic" charset="0"/>
              </a:rPr>
              <a:t>71</a:t>
            </a:r>
            <a:r>
              <a:rPr lang="en-GB" sz="2000" b="1" i="1">
                <a:solidFill>
                  <a:srgbClr val="FF0000"/>
                </a:solidFill>
                <a:latin typeface="Century Gothic" charset="0"/>
              </a:rPr>
              <a:t>mm</a:t>
            </a:r>
            <a:endParaRPr lang="en-GB" sz="2000" b="1">
              <a:solidFill>
                <a:srgbClr val="FF0000"/>
              </a:solidFill>
              <a:latin typeface="Century Gothic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0" y="1125538"/>
            <a:ext cx="3595688" cy="4094162"/>
          </a:xfrm>
          <a:prstGeom prst="rect">
            <a:avLst/>
          </a:prstGeom>
          <a:solidFill>
            <a:schemeClr val="tx2">
              <a:lumMod val="75000"/>
              <a:alpha val="70000"/>
            </a:schemeClr>
          </a:solidFill>
        </p:spPr>
        <p:txBody>
          <a:bodyPr>
            <a:spAutoFit/>
          </a:bodyPr>
          <a:lstStyle/>
          <a:p>
            <a:pPr algn="just" eaLnBrk="1" hangingPunct="1">
              <a:defRPr/>
            </a:pPr>
            <a:r>
              <a:rPr lang="en-GB" sz="2000" u="sng" dirty="0">
                <a:solidFill>
                  <a:srgbClr val="FFFFFF"/>
                </a:solidFill>
                <a:latin typeface="Century Gothic" charset="0"/>
                <a:ea typeface="MS PGothic" charset="0"/>
                <a:cs typeface="MS PGothic" charset="0"/>
              </a:rPr>
              <a:t>Success Criteria:</a:t>
            </a:r>
            <a:endParaRPr lang="en-GB" sz="2000" dirty="0">
              <a:solidFill>
                <a:srgbClr val="FFFFFF"/>
              </a:solidFill>
              <a:latin typeface="Century Gothic" charset="0"/>
              <a:ea typeface="MS PGothic" charset="0"/>
              <a:cs typeface="MS PGothic" charset="0"/>
            </a:endParaRPr>
          </a:p>
          <a:p>
            <a:pPr eaLnBrk="1" hangingPunct="1">
              <a:buFontTx/>
              <a:buChar char="-"/>
              <a:defRPr/>
            </a:pPr>
            <a:r>
              <a:rPr lang="en-GB" sz="2000" dirty="0">
                <a:solidFill>
                  <a:srgbClr val="FFFFFF"/>
                </a:solidFill>
                <a:latin typeface="Century Gothic" charset="0"/>
                <a:ea typeface="MS PGothic" charset="0"/>
                <a:cs typeface="MS PGothic" charset="0"/>
              </a:rPr>
              <a:t> I can use my skills of multiplying and dividing by 10, 100 and 1,000;</a:t>
            </a:r>
          </a:p>
          <a:p>
            <a:pPr eaLnBrk="1" hangingPunct="1">
              <a:buFontTx/>
              <a:buChar char="-"/>
              <a:defRPr/>
            </a:pPr>
            <a:r>
              <a:rPr lang="en-GB" sz="2000" dirty="0">
                <a:solidFill>
                  <a:srgbClr val="FFFFFF"/>
                </a:solidFill>
                <a:latin typeface="Century Gothic" charset="0"/>
                <a:ea typeface="MS PGothic" charset="0"/>
                <a:cs typeface="MS PGothic" charset="0"/>
              </a:rPr>
              <a:t> I can convert in both directions for example: from grams to kilograms and vice versa;  </a:t>
            </a:r>
          </a:p>
          <a:p>
            <a:pPr eaLnBrk="1" hangingPunct="1">
              <a:buFontTx/>
              <a:buChar char="-"/>
              <a:defRPr/>
            </a:pPr>
            <a:r>
              <a:rPr lang="en-GB" sz="2000" dirty="0">
                <a:solidFill>
                  <a:srgbClr val="FFFFFF"/>
                </a:solidFill>
                <a:latin typeface="Century Gothic" charset="0"/>
                <a:ea typeface="MS PGothic" charset="0"/>
                <a:cs typeface="MS PGothic" charset="0"/>
              </a:rPr>
              <a:t> I can convert where the number of decimal places given varies and understand the role of zero as a place holder.</a:t>
            </a:r>
          </a:p>
        </p:txBody>
      </p:sp>
      <p:pic>
        <p:nvPicPr>
          <p:cNvPr id="49156" name="Pictur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024188"/>
            <a:ext cx="3644900" cy="3644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157" name="TextBox 2"/>
          <p:cNvSpPr txBox="1">
            <a:spLocks noChangeArrowheads="1"/>
          </p:cNvSpPr>
          <p:nvPr/>
        </p:nvSpPr>
        <p:spPr bwMode="auto">
          <a:xfrm>
            <a:off x="179388" y="0"/>
            <a:ext cx="8785225" cy="708025"/>
          </a:xfrm>
          <a:prstGeom prst="rect">
            <a:avLst/>
          </a:prstGeom>
          <a:solidFill>
            <a:schemeClr val="tx1">
              <a:alpha val="70195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eaLnBrk="1" hangingPunct="1"/>
            <a:r>
              <a:rPr lang="en-GB" sz="2000" b="1" dirty="0" smtClean="0">
                <a:solidFill>
                  <a:srgbClr val="FFFFFF"/>
                </a:solidFill>
                <a:latin typeface="Century Gothic" charset="0"/>
              </a:rPr>
              <a:t>27/02/2019</a:t>
            </a:r>
            <a:endParaRPr lang="en-GB" sz="2000" b="1" dirty="0">
              <a:solidFill>
                <a:srgbClr val="FFFFFF"/>
              </a:solidFill>
              <a:latin typeface="Century Gothic" charset="0"/>
            </a:endParaRPr>
          </a:p>
          <a:p>
            <a:pPr eaLnBrk="1" hangingPunct="1"/>
            <a:r>
              <a:rPr lang="en-GB" sz="2000" b="1" u="sng" dirty="0" smtClean="0">
                <a:solidFill>
                  <a:srgbClr val="FFFFFF"/>
                </a:solidFill>
                <a:latin typeface="Century Gothic" charset="0"/>
              </a:rPr>
              <a:t>LO: To convert </a:t>
            </a:r>
            <a:r>
              <a:rPr lang="en-GB" sz="2000" b="1" u="sng" dirty="0">
                <a:solidFill>
                  <a:srgbClr val="FFFFFF"/>
                </a:solidFill>
                <a:latin typeface="Century Gothic" charset="0"/>
              </a:rPr>
              <a:t>between metric units of measurement</a:t>
            </a:r>
          </a:p>
        </p:txBody>
      </p:sp>
    </p:spTree>
    <p:extLst>
      <p:ext uri="{BB962C8B-B14F-4D97-AF65-F5344CB8AC3E}">
        <p14:creationId xmlns:p14="http://schemas.microsoft.com/office/powerpoint/2010/main" val="9907204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1"/>
          <p:cNvSpPr>
            <a:spLocks noChangeArrowheads="1"/>
          </p:cNvSpPr>
          <p:nvPr/>
        </p:nvSpPr>
        <p:spPr bwMode="auto">
          <a:xfrm>
            <a:off x="3563938" y="1125538"/>
            <a:ext cx="5580062" cy="1631950"/>
          </a:xfrm>
          <a:prstGeom prst="rect">
            <a:avLst/>
          </a:prstGeom>
          <a:solidFill>
            <a:schemeClr val="tx1">
              <a:alpha val="74901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1" hangingPunct="1"/>
            <a:r>
              <a:rPr lang="en-GB" sz="2000" b="1" u="sng">
                <a:solidFill>
                  <a:schemeClr val="bg1"/>
                </a:solidFill>
                <a:latin typeface="Century Gothic" charset="0"/>
              </a:rPr>
              <a:t>Talking time:</a:t>
            </a:r>
          </a:p>
          <a:p>
            <a:pPr eaLnBrk="1" hangingPunct="1"/>
            <a:endParaRPr lang="en-GB" sz="2000" b="1">
              <a:solidFill>
                <a:schemeClr val="bg1"/>
              </a:solidFill>
              <a:latin typeface="Century Gothic" charset="0"/>
            </a:endParaRPr>
          </a:p>
          <a:p>
            <a:pPr eaLnBrk="1" hangingPunct="1"/>
            <a:r>
              <a:rPr lang="en-GB" sz="2000" b="1">
                <a:solidFill>
                  <a:schemeClr val="bg1"/>
                </a:solidFill>
                <a:latin typeface="Century Gothic" charset="0"/>
              </a:rPr>
              <a:t>The iPhone X is 0.77</a:t>
            </a:r>
            <a:r>
              <a:rPr lang="en-GB" sz="2000" b="1" i="1">
                <a:solidFill>
                  <a:schemeClr val="bg1"/>
                </a:solidFill>
                <a:latin typeface="Century Gothic" charset="0"/>
              </a:rPr>
              <a:t>cm</a:t>
            </a:r>
            <a:r>
              <a:rPr lang="en-GB" sz="2000" b="1">
                <a:solidFill>
                  <a:schemeClr val="bg1"/>
                </a:solidFill>
                <a:latin typeface="Century Gothic" charset="0"/>
              </a:rPr>
              <a:t> in depth.</a:t>
            </a:r>
          </a:p>
          <a:p>
            <a:pPr eaLnBrk="1" hangingPunct="1"/>
            <a:endParaRPr lang="en-GB" sz="2000" b="1">
              <a:solidFill>
                <a:schemeClr val="bg1"/>
              </a:solidFill>
              <a:latin typeface="Century Gothic" charset="0"/>
            </a:endParaRPr>
          </a:p>
          <a:p>
            <a:pPr eaLnBrk="1" hangingPunct="1"/>
            <a:r>
              <a:rPr lang="en-GB" sz="2000" b="1">
                <a:solidFill>
                  <a:schemeClr val="bg1"/>
                </a:solidFill>
                <a:latin typeface="Century Gothic" charset="0"/>
              </a:rPr>
              <a:t>What is its depth in </a:t>
            </a:r>
            <a:r>
              <a:rPr lang="en-GB" sz="2000" b="1" i="1">
                <a:solidFill>
                  <a:schemeClr val="bg1"/>
                </a:solidFill>
                <a:latin typeface="Century Gothic" charset="0"/>
              </a:rPr>
              <a:t>mm</a:t>
            </a:r>
            <a:r>
              <a:rPr lang="en-GB" sz="2000" b="1">
                <a:solidFill>
                  <a:schemeClr val="bg1"/>
                </a:solidFill>
                <a:latin typeface="Century Gothic" charset="0"/>
              </a:rPr>
              <a:t>? </a:t>
            </a:r>
            <a:endParaRPr lang="en-GB" sz="2000" b="1">
              <a:solidFill>
                <a:srgbClr val="FF0000"/>
              </a:solidFill>
              <a:latin typeface="Century Gothic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0" y="1125538"/>
            <a:ext cx="3595688" cy="4094162"/>
          </a:xfrm>
          <a:prstGeom prst="rect">
            <a:avLst/>
          </a:prstGeom>
          <a:solidFill>
            <a:schemeClr val="tx2">
              <a:lumMod val="75000"/>
              <a:alpha val="70000"/>
            </a:schemeClr>
          </a:solidFill>
        </p:spPr>
        <p:txBody>
          <a:bodyPr>
            <a:spAutoFit/>
          </a:bodyPr>
          <a:lstStyle/>
          <a:p>
            <a:pPr algn="just" eaLnBrk="1" hangingPunct="1">
              <a:defRPr/>
            </a:pPr>
            <a:r>
              <a:rPr lang="en-GB" sz="2000" u="sng" dirty="0">
                <a:solidFill>
                  <a:srgbClr val="FFFFFF"/>
                </a:solidFill>
                <a:latin typeface="Century Gothic" charset="0"/>
                <a:ea typeface="MS PGothic" charset="0"/>
                <a:cs typeface="MS PGothic" charset="0"/>
              </a:rPr>
              <a:t>Success Criteria:</a:t>
            </a:r>
            <a:endParaRPr lang="en-GB" sz="2000" dirty="0">
              <a:solidFill>
                <a:srgbClr val="FFFFFF"/>
              </a:solidFill>
              <a:latin typeface="Century Gothic" charset="0"/>
              <a:ea typeface="MS PGothic" charset="0"/>
              <a:cs typeface="MS PGothic" charset="0"/>
            </a:endParaRPr>
          </a:p>
          <a:p>
            <a:pPr eaLnBrk="1" hangingPunct="1">
              <a:buFontTx/>
              <a:buChar char="-"/>
              <a:defRPr/>
            </a:pPr>
            <a:r>
              <a:rPr lang="en-GB" sz="2000" dirty="0">
                <a:solidFill>
                  <a:srgbClr val="FFFFFF"/>
                </a:solidFill>
                <a:latin typeface="Century Gothic" charset="0"/>
                <a:ea typeface="MS PGothic" charset="0"/>
                <a:cs typeface="MS PGothic" charset="0"/>
              </a:rPr>
              <a:t> I can use my skills of multiplying and dividing by 10, 100 and 1,000;</a:t>
            </a:r>
          </a:p>
          <a:p>
            <a:pPr eaLnBrk="1" hangingPunct="1">
              <a:buFontTx/>
              <a:buChar char="-"/>
              <a:defRPr/>
            </a:pPr>
            <a:r>
              <a:rPr lang="en-GB" sz="2000" dirty="0">
                <a:solidFill>
                  <a:srgbClr val="FFFFFF"/>
                </a:solidFill>
                <a:latin typeface="Century Gothic" charset="0"/>
                <a:ea typeface="MS PGothic" charset="0"/>
                <a:cs typeface="MS PGothic" charset="0"/>
              </a:rPr>
              <a:t> I can convert in both directions for example: from grams to kilograms and vice versa;  </a:t>
            </a:r>
          </a:p>
          <a:p>
            <a:pPr eaLnBrk="1" hangingPunct="1">
              <a:buFontTx/>
              <a:buChar char="-"/>
              <a:defRPr/>
            </a:pPr>
            <a:r>
              <a:rPr lang="en-GB" sz="2000" dirty="0">
                <a:solidFill>
                  <a:srgbClr val="FFFFFF"/>
                </a:solidFill>
                <a:latin typeface="Century Gothic" charset="0"/>
                <a:ea typeface="MS PGothic" charset="0"/>
                <a:cs typeface="MS PGothic" charset="0"/>
              </a:rPr>
              <a:t> I can convert where the number of decimal places given varies and understand the role of zero as a place holder.</a:t>
            </a:r>
          </a:p>
        </p:txBody>
      </p:sp>
      <p:pic>
        <p:nvPicPr>
          <p:cNvPr id="51204" name="Pictur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024188"/>
            <a:ext cx="3644900" cy="3644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05" name="TextBox 2"/>
          <p:cNvSpPr txBox="1">
            <a:spLocks noChangeArrowheads="1"/>
          </p:cNvSpPr>
          <p:nvPr/>
        </p:nvSpPr>
        <p:spPr bwMode="auto">
          <a:xfrm>
            <a:off x="179388" y="0"/>
            <a:ext cx="8785225" cy="708025"/>
          </a:xfrm>
          <a:prstGeom prst="rect">
            <a:avLst/>
          </a:prstGeom>
          <a:solidFill>
            <a:schemeClr val="tx1">
              <a:alpha val="70195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eaLnBrk="1" hangingPunct="1"/>
            <a:r>
              <a:rPr lang="en-GB" sz="2000" b="1" dirty="0" smtClean="0">
                <a:solidFill>
                  <a:srgbClr val="FFFFFF"/>
                </a:solidFill>
                <a:latin typeface="Century Gothic" charset="0"/>
              </a:rPr>
              <a:t>27/02/2019</a:t>
            </a:r>
            <a:endParaRPr lang="en-GB" sz="2000" b="1" dirty="0">
              <a:solidFill>
                <a:srgbClr val="FFFFFF"/>
              </a:solidFill>
              <a:latin typeface="Century Gothic" charset="0"/>
            </a:endParaRPr>
          </a:p>
          <a:p>
            <a:pPr eaLnBrk="1" hangingPunct="1"/>
            <a:r>
              <a:rPr lang="en-GB" sz="2000" b="1" u="sng" dirty="0" smtClean="0">
                <a:solidFill>
                  <a:srgbClr val="FFFFFF"/>
                </a:solidFill>
                <a:latin typeface="Century Gothic" charset="0"/>
              </a:rPr>
              <a:t>LO: To convert </a:t>
            </a:r>
            <a:r>
              <a:rPr lang="en-GB" sz="2000" b="1" u="sng" dirty="0">
                <a:solidFill>
                  <a:srgbClr val="FFFFFF"/>
                </a:solidFill>
                <a:latin typeface="Century Gothic" charset="0"/>
              </a:rPr>
              <a:t>between metric units of measurement</a:t>
            </a:r>
          </a:p>
        </p:txBody>
      </p:sp>
    </p:spTree>
    <p:extLst>
      <p:ext uri="{BB962C8B-B14F-4D97-AF65-F5344CB8AC3E}">
        <p14:creationId xmlns:p14="http://schemas.microsoft.com/office/powerpoint/2010/main" val="2472919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1"/>
          <p:cNvSpPr>
            <a:spLocks noChangeArrowheads="1"/>
          </p:cNvSpPr>
          <p:nvPr/>
        </p:nvSpPr>
        <p:spPr bwMode="auto">
          <a:xfrm>
            <a:off x="3563938" y="1125538"/>
            <a:ext cx="5580062" cy="1631950"/>
          </a:xfrm>
          <a:prstGeom prst="rect">
            <a:avLst/>
          </a:prstGeom>
          <a:solidFill>
            <a:schemeClr val="tx1">
              <a:alpha val="74901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1" hangingPunct="1"/>
            <a:r>
              <a:rPr lang="en-GB" sz="2000" b="1" u="sng">
                <a:solidFill>
                  <a:schemeClr val="bg1"/>
                </a:solidFill>
                <a:latin typeface="Century Gothic" charset="0"/>
              </a:rPr>
              <a:t>Talking time:</a:t>
            </a:r>
          </a:p>
          <a:p>
            <a:pPr eaLnBrk="1" hangingPunct="1"/>
            <a:endParaRPr lang="en-GB" sz="2000" b="1">
              <a:solidFill>
                <a:schemeClr val="bg1"/>
              </a:solidFill>
              <a:latin typeface="Century Gothic" charset="0"/>
            </a:endParaRPr>
          </a:p>
          <a:p>
            <a:pPr eaLnBrk="1" hangingPunct="1"/>
            <a:r>
              <a:rPr lang="en-GB" sz="2000" b="1">
                <a:solidFill>
                  <a:schemeClr val="bg1"/>
                </a:solidFill>
                <a:latin typeface="Century Gothic" charset="0"/>
              </a:rPr>
              <a:t>The iPhone X is 0.77</a:t>
            </a:r>
            <a:r>
              <a:rPr lang="en-GB" sz="2000" b="1" i="1">
                <a:solidFill>
                  <a:schemeClr val="bg1"/>
                </a:solidFill>
                <a:latin typeface="Century Gothic" charset="0"/>
              </a:rPr>
              <a:t>cm</a:t>
            </a:r>
            <a:r>
              <a:rPr lang="en-GB" sz="2000" b="1">
                <a:solidFill>
                  <a:schemeClr val="bg1"/>
                </a:solidFill>
                <a:latin typeface="Century Gothic" charset="0"/>
              </a:rPr>
              <a:t> in depth.</a:t>
            </a:r>
          </a:p>
          <a:p>
            <a:pPr eaLnBrk="1" hangingPunct="1"/>
            <a:endParaRPr lang="en-GB" sz="2000" b="1">
              <a:solidFill>
                <a:schemeClr val="bg1"/>
              </a:solidFill>
              <a:latin typeface="Century Gothic" charset="0"/>
            </a:endParaRPr>
          </a:p>
          <a:p>
            <a:pPr eaLnBrk="1" hangingPunct="1"/>
            <a:r>
              <a:rPr lang="en-GB" sz="2000" b="1">
                <a:solidFill>
                  <a:schemeClr val="bg1"/>
                </a:solidFill>
                <a:latin typeface="Century Gothic" charset="0"/>
              </a:rPr>
              <a:t>What is its depth in </a:t>
            </a:r>
            <a:r>
              <a:rPr lang="en-GB" sz="2000" b="1" i="1">
                <a:solidFill>
                  <a:schemeClr val="bg1"/>
                </a:solidFill>
                <a:latin typeface="Century Gothic" charset="0"/>
              </a:rPr>
              <a:t>mm</a:t>
            </a:r>
            <a:r>
              <a:rPr lang="en-GB" sz="2000" b="1">
                <a:solidFill>
                  <a:schemeClr val="bg1"/>
                </a:solidFill>
                <a:latin typeface="Century Gothic" charset="0"/>
              </a:rPr>
              <a:t>? </a:t>
            </a:r>
            <a:r>
              <a:rPr lang="en-GB" sz="2000" b="1">
                <a:solidFill>
                  <a:srgbClr val="FF0000"/>
                </a:solidFill>
                <a:latin typeface="Century Gothic" charset="0"/>
              </a:rPr>
              <a:t>7.7</a:t>
            </a:r>
            <a:r>
              <a:rPr lang="en-GB" sz="2000" b="1" i="1">
                <a:solidFill>
                  <a:srgbClr val="FF0000"/>
                </a:solidFill>
                <a:latin typeface="Century Gothic" charset="0"/>
              </a:rPr>
              <a:t>mm</a:t>
            </a:r>
            <a:endParaRPr lang="en-GB" sz="2000" b="1">
              <a:solidFill>
                <a:srgbClr val="FF0000"/>
              </a:solidFill>
              <a:latin typeface="Century Gothic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0" y="1125538"/>
            <a:ext cx="3595688" cy="4094162"/>
          </a:xfrm>
          <a:prstGeom prst="rect">
            <a:avLst/>
          </a:prstGeom>
          <a:solidFill>
            <a:schemeClr val="tx2">
              <a:lumMod val="75000"/>
              <a:alpha val="70000"/>
            </a:schemeClr>
          </a:solidFill>
        </p:spPr>
        <p:txBody>
          <a:bodyPr>
            <a:spAutoFit/>
          </a:bodyPr>
          <a:lstStyle/>
          <a:p>
            <a:pPr algn="just" eaLnBrk="1" hangingPunct="1">
              <a:defRPr/>
            </a:pPr>
            <a:r>
              <a:rPr lang="en-GB" sz="2000" u="sng" dirty="0">
                <a:solidFill>
                  <a:srgbClr val="FFFFFF"/>
                </a:solidFill>
                <a:latin typeface="Century Gothic" charset="0"/>
                <a:ea typeface="MS PGothic" charset="0"/>
                <a:cs typeface="MS PGothic" charset="0"/>
              </a:rPr>
              <a:t>Success Criteria:</a:t>
            </a:r>
            <a:endParaRPr lang="en-GB" sz="2000" dirty="0">
              <a:solidFill>
                <a:srgbClr val="FFFFFF"/>
              </a:solidFill>
              <a:latin typeface="Century Gothic" charset="0"/>
              <a:ea typeface="MS PGothic" charset="0"/>
              <a:cs typeface="MS PGothic" charset="0"/>
            </a:endParaRPr>
          </a:p>
          <a:p>
            <a:pPr eaLnBrk="1" hangingPunct="1">
              <a:buFontTx/>
              <a:buChar char="-"/>
              <a:defRPr/>
            </a:pPr>
            <a:r>
              <a:rPr lang="en-GB" sz="2000" dirty="0">
                <a:solidFill>
                  <a:srgbClr val="FFFFFF"/>
                </a:solidFill>
                <a:latin typeface="Century Gothic" charset="0"/>
                <a:ea typeface="MS PGothic" charset="0"/>
                <a:cs typeface="MS PGothic" charset="0"/>
              </a:rPr>
              <a:t> I can use my skills of multiplying and dividing by 10, 100 and 1,000;</a:t>
            </a:r>
          </a:p>
          <a:p>
            <a:pPr eaLnBrk="1" hangingPunct="1">
              <a:buFontTx/>
              <a:buChar char="-"/>
              <a:defRPr/>
            </a:pPr>
            <a:r>
              <a:rPr lang="en-GB" sz="2000" dirty="0">
                <a:solidFill>
                  <a:srgbClr val="FFFFFF"/>
                </a:solidFill>
                <a:latin typeface="Century Gothic" charset="0"/>
                <a:ea typeface="MS PGothic" charset="0"/>
                <a:cs typeface="MS PGothic" charset="0"/>
              </a:rPr>
              <a:t> I can convert in both directions for example: from grams to kilograms and vice versa;  </a:t>
            </a:r>
          </a:p>
          <a:p>
            <a:pPr eaLnBrk="1" hangingPunct="1">
              <a:buFontTx/>
              <a:buChar char="-"/>
              <a:defRPr/>
            </a:pPr>
            <a:r>
              <a:rPr lang="en-GB" sz="2000" dirty="0">
                <a:solidFill>
                  <a:srgbClr val="FFFFFF"/>
                </a:solidFill>
                <a:latin typeface="Century Gothic" charset="0"/>
                <a:ea typeface="MS PGothic" charset="0"/>
                <a:cs typeface="MS PGothic" charset="0"/>
              </a:rPr>
              <a:t> I can convert where the number of decimal places given varies and understand the role of zero as a place holder.</a:t>
            </a:r>
          </a:p>
        </p:txBody>
      </p:sp>
      <p:pic>
        <p:nvPicPr>
          <p:cNvPr id="53252" name="Pictur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024188"/>
            <a:ext cx="3644900" cy="3644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3253" name="TextBox 2"/>
          <p:cNvSpPr txBox="1">
            <a:spLocks noChangeArrowheads="1"/>
          </p:cNvSpPr>
          <p:nvPr/>
        </p:nvSpPr>
        <p:spPr bwMode="auto">
          <a:xfrm>
            <a:off x="179388" y="0"/>
            <a:ext cx="8785225" cy="708025"/>
          </a:xfrm>
          <a:prstGeom prst="rect">
            <a:avLst/>
          </a:prstGeom>
          <a:solidFill>
            <a:schemeClr val="tx1">
              <a:alpha val="70195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eaLnBrk="1" hangingPunct="1"/>
            <a:r>
              <a:rPr lang="en-GB" sz="2000" b="1" dirty="0" smtClean="0">
                <a:solidFill>
                  <a:srgbClr val="FFFFFF"/>
                </a:solidFill>
                <a:latin typeface="Century Gothic" charset="0"/>
              </a:rPr>
              <a:t>27/02/2019</a:t>
            </a:r>
            <a:endParaRPr lang="en-GB" sz="2000" b="1" dirty="0">
              <a:solidFill>
                <a:srgbClr val="FFFFFF"/>
              </a:solidFill>
              <a:latin typeface="Century Gothic" charset="0"/>
            </a:endParaRPr>
          </a:p>
          <a:p>
            <a:pPr eaLnBrk="1" hangingPunct="1"/>
            <a:r>
              <a:rPr lang="en-GB" sz="2000" b="1" u="sng" dirty="0" smtClean="0">
                <a:solidFill>
                  <a:srgbClr val="FFFFFF"/>
                </a:solidFill>
                <a:latin typeface="Century Gothic" charset="0"/>
              </a:rPr>
              <a:t>LO: To convert </a:t>
            </a:r>
            <a:r>
              <a:rPr lang="en-GB" sz="2000" b="1" u="sng" dirty="0">
                <a:solidFill>
                  <a:srgbClr val="FFFFFF"/>
                </a:solidFill>
                <a:latin typeface="Century Gothic" charset="0"/>
              </a:rPr>
              <a:t>between metric units of measurement</a:t>
            </a:r>
          </a:p>
        </p:txBody>
      </p:sp>
    </p:spTree>
    <p:extLst>
      <p:ext uri="{BB962C8B-B14F-4D97-AF65-F5344CB8AC3E}">
        <p14:creationId xmlns:p14="http://schemas.microsoft.com/office/powerpoint/2010/main" val="1096862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1"/>
          <p:cNvSpPr>
            <a:spLocks noChangeArrowheads="1"/>
          </p:cNvSpPr>
          <p:nvPr/>
        </p:nvSpPr>
        <p:spPr bwMode="auto">
          <a:xfrm>
            <a:off x="3563938" y="1125538"/>
            <a:ext cx="5580062" cy="2246312"/>
          </a:xfrm>
          <a:prstGeom prst="rect">
            <a:avLst/>
          </a:prstGeom>
          <a:solidFill>
            <a:schemeClr val="tx1">
              <a:alpha val="74901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1" hangingPunct="1"/>
            <a:r>
              <a:rPr lang="en-GB" sz="2000" b="1" u="sng">
                <a:solidFill>
                  <a:schemeClr val="bg1"/>
                </a:solidFill>
                <a:latin typeface="Century Gothic" charset="0"/>
              </a:rPr>
              <a:t>Talking time:</a:t>
            </a:r>
          </a:p>
          <a:p>
            <a:pPr eaLnBrk="1" hangingPunct="1"/>
            <a:endParaRPr lang="en-GB" sz="2000" b="1">
              <a:solidFill>
                <a:schemeClr val="bg1"/>
              </a:solidFill>
              <a:latin typeface="Century Gothic" charset="0"/>
            </a:endParaRPr>
          </a:p>
          <a:p>
            <a:pPr eaLnBrk="1" hangingPunct="1"/>
            <a:r>
              <a:rPr lang="en-GB" sz="2000" b="1">
                <a:solidFill>
                  <a:schemeClr val="bg1"/>
                </a:solidFill>
                <a:latin typeface="Century Gothic" charset="0"/>
              </a:rPr>
              <a:t>Olympic long-distance runners can compete in a 5,000</a:t>
            </a:r>
            <a:r>
              <a:rPr lang="en-GB" sz="2000" b="1" i="1">
                <a:solidFill>
                  <a:schemeClr val="bg1"/>
                </a:solidFill>
                <a:latin typeface="Century Gothic" charset="0"/>
              </a:rPr>
              <a:t>m</a:t>
            </a:r>
            <a:r>
              <a:rPr lang="en-GB" sz="2000" b="1">
                <a:solidFill>
                  <a:schemeClr val="bg1"/>
                </a:solidFill>
                <a:latin typeface="Century Gothic" charset="0"/>
              </a:rPr>
              <a:t> race.</a:t>
            </a:r>
          </a:p>
          <a:p>
            <a:pPr eaLnBrk="1" hangingPunct="1"/>
            <a:endParaRPr lang="en-GB" sz="2000" b="1">
              <a:solidFill>
                <a:schemeClr val="bg1"/>
              </a:solidFill>
              <a:latin typeface="Century Gothic" charset="0"/>
            </a:endParaRPr>
          </a:p>
          <a:p>
            <a:pPr eaLnBrk="1" hangingPunct="1"/>
            <a:r>
              <a:rPr lang="en-GB" sz="2000" b="1">
                <a:solidFill>
                  <a:schemeClr val="bg1"/>
                </a:solidFill>
                <a:latin typeface="Century Gothic" charset="0"/>
              </a:rPr>
              <a:t>How far must they run in kilometres?</a:t>
            </a:r>
          </a:p>
          <a:p>
            <a:pPr eaLnBrk="1" hangingPunct="1"/>
            <a:endParaRPr lang="en-GB" sz="2000" b="1">
              <a:solidFill>
                <a:srgbClr val="FF0000"/>
              </a:solidFill>
              <a:latin typeface="Century Gothic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0" y="1125538"/>
            <a:ext cx="3595688" cy="4094162"/>
          </a:xfrm>
          <a:prstGeom prst="rect">
            <a:avLst/>
          </a:prstGeom>
          <a:solidFill>
            <a:schemeClr val="tx2">
              <a:lumMod val="75000"/>
              <a:alpha val="70000"/>
            </a:schemeClr>
          </a:solidFill>
        </p:spPr>
        <p:txBody>
          <a:bodyPr>
            <a:spAutoFit/>
          </a:bodyPr>
          <a:lstStyle/>
          <a:p>
            <a:pPr algn="just" eaLnBrk="1" hangingPunct="1">
              <a:defRPr/>
            </a:pPr>
            <a:r>
              <a:rPr lang="en-GB" sz="2000" u="sng" dirty="0">
                <a:solidFill>
                  <a:srgbClr val="FFFFFF"/>
                </a:solidFill>
                <a:latin typeface="Century Gothic" charset="0"/>
                <a:ea typeface="MS PGothic" charset="0"/>
                <a:cs typeface="MS PGothic" charset="0"/>
              </a:rPr>
              <a:t>Success Criteria:</a:t>
            </a:r>
            <a:endParaRPr lang="en-GB" sz="2000" dirty="0">
              <a:solidFill>
                <a:srgbClr val="FFFFFF"/>
              </a:solidFill>
              <a:latin typeface="Century Gothic" charset="0"/>
              <a:ea typeface="MS PGothic" charset="0"/>
              <a:cs typeface="MS PGothic" charset="0"/>
            </a:endParaRPr>
          </a:p>
          <a:p>
            <a:pPr eaLnBrk="1" hangingPunct="1">
              <a:buFontTx/>
              <a:buChar char="-"/>
              <a:defRPr/>
            </a:pPr>
            <a:r>
              <a:rPr lang="en-GB" sz="2000" dirty="0">
                <a:solidFill>
                  <a:srgbClr val="FFFFFF"/>
                </a:solidFill>
                <a:latin typeface="Century Gothic" charset="0"/>
                <a:ea typeface="MS PGothic" charset="0"/>
                <a:cs typeface="MS PGothic" charset="0"/>
              </a:rPr>
              <a:t> I can use my skills of multiplying and dividing by 10, 100 and 1,000;</a:t>
            </a:r>
          </a:p>
          <a:p>
            <a:pPr eaLnBrk="1" hangingPunct="1">
              <a:buFontTx/>
              <a:buChar char="-"/>
              <a:defRPr/>
            </a:pPr>
            <a:r>
              <a:rPr lang="en-GB" sz="2000" dirty="0">
                <a:solidFill>
                  <a:srgbClr val="FFFFFF"/>
                </a:solidFill>
                <a:latin typeface="Century Gothic" charset="0"/>
                <a:ea typeface="MS PGothic" charset="0"/>
                <a:cs typeface="MS PGothic" charset="0"/>
              </a:rPr>
              <a:t> I can convert in both directions for example: from grams to kilograms and vice versa;  </a:t>
            </a:r>
          </a:p>
          <a:p>
            <a:pPr eaLnBrk="1" hangingPunct="1">
              <a:buFontTx/>
              <a:buChar char="-"/>
              <a:defRPr/>
            </a:pPr>
            <a:r>
              <a:rPr lang="en-GB" sz="2000" dirty="0">
                <a:solidFill>
                  <a:srgbClr val="FFFFFF"/>
                </a:solidFill>
                <a:latin typeface="Century Gothic" charset="0"/>
                <a:ea typeface="MS PGothic" charset="0"/>
                <a:cs typeface="MS PGothic" charset="0"/>
              </a:rPr>
              <a:t> I can convert where the number of decimal places given varies and understand the role of zero as a place holder.</a:t>
            </a:r>
          </a:p>
        </p:txBody>
      </p:sp>
      <p:pic>
        <p:nvPicPr>
          <p:cNvPr id="55300" name="Pictur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275" y="3933825"/>
            <a:ext cx="4811713" cy="280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5301" name="TextBox 2"/>
          <p:cNvSpPr txBox="1">
            <a:spLocks noChangeArrowheads="1"/>
          </p:cNvSpPr>
          <p:nvPr/>
        </p:nvSpPr>
        <p:spPr bwMode="auto">
          <a:xfrm>
            <a:off x="179388" y="0"/>
            <a:ext cx="8785225" cy="708025"/>
          </a:xfrm>
          <a:prstGeom prst="rect">
            <a:avLst/>
          </a:prstGeom>
          <a:solidFill>
            <a:schemeClr val="tx1">
              <a:alpha val="70195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eaLnBrk="1" hangingPunct="1"/>
            <a:r>
              <a:rPr lang="en-GB" sz="2000" b="1" dirty="0" smtClean="0">
                <a:solidFill>
                  <a:srgbClr val="FFFFFF"/>
                </a:solidFill>
                <a:latin typeface="Century Gothic" charset="0"/>
              </a:rPr>
              <a:t>27/02/2019</a:t>
            </a:r>
            <a:endParaRPr lang="en-GB" sz="2000" b="1" dirty="0">
              <a:solidFill>
                <a:srgbClr val="FFFFFF"/>
              </a:solidFill>
              <a:latin typeface="Century Gothic" charset="0"/>
            </a:endParaRPr>
          </a:p>
          <a:p>
            <a:pPr eaLnBrk="1" hangingPunct="1"/>
            <a:r>
              <a:rPr lang="en-GB" sz="2000" b="1" u="sng" dirty="0" smtClean="0">
                <a:solidFill>
                  <a:srgbClr val="FFFFFF"/>
                </a:solidFill>
                <a:latin typeface="Century Gothic" charset="0"/>
              </a:rPr>
              <a:t>LO: To convert </a:t>
            </a:r>
            <a:r>
              <a:rPr lang="en-GB" sz="2000" b="1" u="sng" dirty="0">
                <a:solidFill>
                  <a:srgbClr val="FFFFFF"/>
                </a:solidFill>
                <a:latin typeface="Century Gothic" charset="0"/>
              </a:rPr>
              <a:t>between metric units of measurement</a:t>
            </a:r>
          </a:p>
        </p:txBody>
      </p:sp>
    </p:spTree>
    <p:extLst>
      <p:ext uri="{BB962C8B-B14F-4D97-AF65-F5344CB8AC3E}">
        <p14:creationId xmlns:p14="http://schemas.microsoft.com/office/powerpoint/2010/main" val="1396154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1"/>
          <p:cNvSpPr>
            <a:spLocks noChangeArrowheads="1"/>
          </p:cNvSpPr>
          <p:nvPr/>
        </p:nvSpPr>
        <p:spPr bwMode="auto">
          <a:xfrm>
            <a:off x="3563938" y="1125538"/>
            <a:ext cx="5580062" cy="2246312"/>
          </a:xfrm>
          <a:prstGeom prst="rect">
            <a:avLst/>
          </a:prstGeom>
          <a:solidFill>
            <a:schemeClr val="tx1">
              <a:alpha val="74901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1" hangingPunct="1"/>
            <a:r>
              <a:rPr lang="en-GB" sz="2000" b="1" u="sng">
                <a:solidFill>
                  <a:schemeClr val="bg1"/>
                </a:solidFill>
                <a:latin typeface="Century Gothic" charset="0"/>
              </a:rPr>
              <a:t>Talking time:</a:t>
            </a:r>
          </a:p>
          <a:p>
            <a:pPr eaLnBrk="1" hangingPunct="1"/>
            <a:endParaRPr lang="en-GB" sz="2000" b="1">
              <a:solidFill>
                <a:schemeClr val="bg1"/>
              </a:solidFill>
              <a:latin typeface="Century Gothic" charset="0"/>
            </a:endParaRPr>
          </a:p>
          <a:p>
            <a:pPr eaLnBrk="1" hangingPunct="1"/>
            <a:r>
              <a:rPr lang="en-GB" sz="2000" b="1">
                <a:solidFill>
                  <a:schemeClr val="bg1"/>
                </a:solidFill>
                <a:latin typeface="Century Gothic" charset="0"/>
              </a:rPr>
              <a:t>Olympic long-distance runners can compete in a 5,000</a:t>
            </a:r>
            <a:r>
              <a:rPr lang="en-GB" sz="2000" b="1" i="1">
                <a:solidFill>
                  <a:schemeClr val="bg1"/>
                </a:solidFill>
                <a:latin typeface="Century Gothic" charset="0"/>
              </a:rPr>
              <a:t>m</a:t>
            </a:r>
            <a:r>
              <a:rPr lang="en-GB" sz="2000" b="1">
                <a:solidFill>
                  <a:schemeClr val="bg1"/>
                </a:solidFill>
                <a:latin typeface="Century Gothic" charset="0"/>
              </a:rPr>
              <a:t> race.</a:t>
            </a:r>
          </a:p>
          <a:p>
            <a:pPr eaLnBrk="1" hangingPunct="1"/>
            <a:endParaRPr lang="en-GB" sz="2000" b="1">
              <a:solidFill>
                <a:schemeClr val="bg1"/>
              </a:solidFill>
              <a:latin typeface="Century Gothic" charset="0"/>
            </a:endParaRPr>
          </a:p>
          <a:p>
            <a:pPr eaLnBrk="1" hangingPunct="1"/>
            <a:r>
              <a:rPr lang="en-GB" sz="2000" b="1">
                <a:solidFill>
                  <a:schemeClr val="bg1"/>
                </a:solidFill>
                <a:latin typeface="Century Gothic" charset="0"/>
              </a:rPr>
              <a:t>How far must they run in kilometres?</a:t>
            </a:r>
          </a:p>
          <a:p>
            <a:pPr eaLnBrk="1" hangingPunct="1"/>
            <a:r>
              <a:rPr lang="en-GB" sz="2000" b="1">
                <a:solidFill>
                  <a:srgbClr val="FF0000"/>
                </a:solidFill>
                <a:latin typeface="Century Gothic" charset="0"/>
              </a:rPr>
              <a:t>5</a:t>
            </a:r>
            <a:r>
              <a:rPr lang="en-GB" sz="2000" b="1" i="1">
                <a:solidFill>
                  <a:srgbClr val="FF0000"/>
                </a:solidFill>
                <a:latin typeface="Century Gothic" charset="0"/>
              </a:rPr>
              <a:t>km</a:t>
            </a:r>
            <a:endParaRPr lang="en-GB" sz="2000" b="1">
              <a:solidFill>
                <a:srgbClr val="FF0000"/>
              </a:solidFill>
              <a:latin typeface="Century Gothic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0" y="1125538"/>
            <a:ext cx="3595688" cy="4094162"/>
          </a:xfrm>
          <a:prstGeom prst="rect">
            <a:avLst/>
          </a:prstGeom>
          <a:solidFill>
            <a:schemeClr val="tx2">
              <a:lumMod val="75000"/>
              <a:alpha val="70000"/>
            </a:schemeClr>
          </a:solidFill>
        </p:spPr>
        <p:txBody>
          <a:bodyPr>
            <a:spAutoFit/>
          </a:bodyPr>
          <a:lstStyle/>
          <a:p>
            <a:pPr algn="just" eaLnBrk="1" hangingPunct="1">
              <a:defRPr/>
            </a:pPr>
            <a:r>
              <a:rPr lang="en-GB" sz="2000" u="sng" dirty="0">
                <a:solidFill>
                  <a:srgbClr val="FFFFFF"/>
                </a:solidFill>
                <a:latin typeface="Century Gothic" charset="0"/>
                <a:ea typeface="MS PGothic" charset="0"/>
                <a:cs typeface="MS PGothic" charset="0"/>
              </a:rPr>
              <a:t>Success Criteria:</a:t>
            </a:r>
            <a:endParaRPr lang="en-GB" sz="2000" dirty="0">
              <a:solidFill>
                <a:srgbClr val="FFFFFF"/>
              </a:solidFill>
              <a:latin typeface="Century Gothic" charset="0"/>
              <a:ea typeface="MS PGothic" charset="0"/>
              <a:cs typeface="MS PGothic" charset="0"/>
            </a:endParaRPr>
          </a:p>
          <a:p>
            <a:pPr eaLnBrk="1" hangingPunct="1">
              <a:buFontTx/>
              <a:buChar char="-"/>
              <a:defRPr/>
            </a:pPr>
            <a:r>
              <a:rPr lang="en-GB" sz="2000" dirty="0">
                <a:solidFill>
                  <a:srgbClr val="FFFFFF"/>
                </a:solidFill>
                <a:latin typeface="Century Gothic" charset="0"/>
                <a:ea typeface="MS PGothic" charset="0"/>
                <a:cs typeface="MS PGothic" charset="0"/>
              </a:rPr>
              <a:t> I can use my skills of multiplying and dividing by 10, 100 and 1,000;</a:t>
            </a:r>
          </a:p>
          <a:p>
            <a:pPr eaLnBrk="1" hangingPunct="1">
              <a:buFontTx/>
              <a:buChar char="-"/>
              <a:defRPr/>
            </a:pPr>
            <a:r>
              <a:rPr lang="en-GB" sz="2000" dirty="0">
                <a:solidFill>
                  <a:srgbClr val="FFFFFF"/>
                </a:solidFill>
                <a:latin typeface="Century Gothic" charset="0"/>
                <a:ea typeface="MS PGothic" charset="0"/>
                <a:cs typeface="MS PGothic" charset="0"/>
              </a:rPr>
              <a:t> I can convert in both directions for example: from grams to kilograms and vice versa;  </a:t>
            </a:r>
          </a:p>
          <a:p>
            <a:pPr eaLnBrk="1" hangingPunct="1">
              <a:buFontTx/>
              <a:buChar char="-"/>
              <a:defRPr/>
            </a:pPr>
            <a:r>
              <a:rPr lang="en-GB" sz="2000" dirty="0">
                <a:solidFill>
                  <a:srgbClr val="FFFFFF"/>
                </a:solidFill>
                <a:latin typeface="Century Gothic" charset="0"/>
                <a:ea typeface="MS PGothic" charset="0"/>
                <a:cs typeface="MS PGothic" charset="0"/>
              </a:rPr>
              <a:t> I can convert where the number of decimal places given varies and understand the role of zero as a place holder.</a:t>
            </a:r>
          </a:p>
        </p:txBody>
      </p:sp>
      <p:pic>
        <p:nvPicPr>
          <p:cNvPr id="57348" name="Pictur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275" y="3933825"/>
            <a:ext cx="4811713" cy="280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7349" name="TextBox 2"/>
          <p:cNvSpPr txBox="1">
            <a:spLocks noChangeArrowheads="1"/>
          </p:cNvSpPr>
          <p:nvPr/>
        </p:nvSpPr>
        <p:spPr bwMode="auto">
          <a:xfrm>
            <a:off x="179388" y="0"/>
            <a:ext cx="8785225" cy="708025"/>
          </a:xfrm>
          <a:prstGeom prst="rect">
            <a:avLst/>
          </a:prstGeom>
          <a:solidFill>
            <a:schemeClr val="tx1">
              <a:alpha val="70195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eaLnBrk="1" hangingPunct="1"/>
            <a:r>
              <a:rPr lang="en-GB" sz="2000" b="1" dirty="0" smtClean="0">
                <a:solidFill>
                  <a:srgbClr val="FFFFFF"/>
                </a:solidFill>
                <a:latin typeface="Century Gothic" charset="0"/>
              </a:rPr>
              <a:t>27/02/2019</a:t>
            </a:r>
            <a:endParaRPr lang="en-GB" sz="2000" b="1" dirty="0">
              <a:solidFill>
                <a:srgbClr val="FFFFFF"/>
              </a:solidFill>
              <a:latin typeface="Century Gothic" charset="0"/>
            </a:endParaRPr>
          </a:p>
          <a:p>
            <a:pPr eaLnBrk="1" hangingPunct="1"/>
            <a:r>
              <a:rPr lang="en-GB" sz="2000" b="1" u="sng" dirty="0" smtClean="0">
                <a:solidFill>
                  <a:srgbClr val="FFFFFF"/>
                </a:solidFill>
                <a:latin typeface="Century Gothic" charset="0"/>
              </a:rPr>
              <a:t>LO: To convert </a:t>
            </a:r>
            <a:r>
              <a:rPr lang="en-GB" sz="2000" b="1" u="sng" dirty="0">
                <a:solidFill>
                  <a:srgbClr val="FFFFFF"/>
                </a:solidFill>
                <a:latin typeface="Century Gothic" charset="0"/>
              </a:rPr>
              <a:t>between metric units of measurement</a:t>
            </a:r>
          </a:p>
        </p:txBody>
      </p:sp>
    </p:spTree>
    <p:extLst>
      <p:ext uri="{BB962C8B-B14F-4D97-AF65-F5344CB8AC3E}">
        <p14:creationId xmlns:p14="http://schemas.microsoft.com/office/powerpoint/2010/main" val="20079306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50502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TALKING TIME: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7912C2B-88AE-4607-A681-C795E599F0DF}"/>
              </a:ext>
            </a:extLst>
          </p:cNvPr>
          <p:cNvSpPr txBox="1"/>
          <p:nvPr/>
        </p:nvSpPr>
        <p:spPr>
          <a:xfrm>
            <a:off x="180830" y="1808585"/>
            <a:ext cx="8756009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Raheem says,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Is Raheem right? Explain your answer.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Speech Bubble: Oval 13">
            <a:extLst>
              <a:ext uri="{FF2B5EF4-FFF2-40B4-BE49-F238E27FC236}">
                <a16:creationId xmlns:a16="http://schemas.microsoft.com/office/drawing/2014/main" id="{81627DB3-3C64-4E0C-8188-FC5A3B8748A1}"/>
              </a:ext>
            </a:extLst>
          </p:cNvPr>
          <p:cNvSpPr/>
          <p:nvPr/>
        </p:nvSpPr>
        <p:spPr>
          <a:xfrm>
            <a:off x="1042608" y="2116362"/>
            <a:ext cx="5534527" cy="2265783"/>
          </a:xfrm>
          <a:prstGeom prst="wedgeEllipseCallout">
            <a:avLst>
              <a:gd name="adj1" fmla="val -39674"/>
              <a:gd name="adj2" fmla="val 50316"/>
            </a:avLst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If I have 67 of one metric unit of measurement and I convert it to another metric unit of measurement, my answer will always only have a 6, 7 and some zeros in it.</a:t>
            </a:r>
          </a:p>
        </p:txBody>
      </p:sp>
    </p:spTree>
    <p:extLst>
      <p:ext uri="{BB962C8B-B14F-4D97-AF65-F5344CB8AC3E}">
        <p14:creationId xmlns:p14="http://schemas.microsoft.com/office/powerpoint/2010/main" val="11234633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50502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TALKING TIME: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7912C2B-88AE-4607-A681-C795E599F0DF}"/>
              </a:ext>
            </a:extLst>
          </p:cNvPr>
          <p:cNvSpPr txBox="1"/>
          <p:nvPr/>
        </p:nvSpPr>
        <p:spPr>
          <a:xfrm>
            <a:off x="180830" y="1824627"/>
            <a:ext cx="8756009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Raheem says,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Is Raheem right? Explain your answer.</a:t>
            </a: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Yes – Raheem is correct. Converting between metric units (whether this is km to m, g to kg or even l to ml) always involved multiplying or dividing by 10, 100, 1000 and so on. When we multiply or divide by these numbers, the digits in a number simply shift – they do not change. So, the digits 6 and 7 will simply shift in either direction and zeros will be used as place holders.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Speech Bubble: Oval 2">
            <a:extLst>
              <a:ext uri="{FF2B5EF4-FFF2-40B4-BE49-F238E27FC236}">
                <a16:creationId xmlns:a16="http://schemas.microsoft.com/office/drawing/2014/main" id="{B2DCDD94-7A33-4D36-87D7-BFBDA40BF6FC}"/>
              </a:ext>
            </a:extLst>
          </p:cNvPr>
          <p:cNvSpPr/>
          <p:nvPr/>
        </p:nvSpPr>
        <p:spPr>
          <a:xfrm>
            <a:off x="1042608" y="2116362"/>
            <a:ext cx="5534527" cy="2265783"/>
          </a:xfrm>
          <a:prstGeom prst="wedgeEllipseCallout">
            <a:avLst>
              <a:gd name="adj1" fmla="val -39674"/>
              <a:gd name="adj2" fmla="val 50316"/>
            </a:avLst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If I have 67 of one metric unit of measurement and I convert it to another metric unit of measurement, my answer will always only have a 6, 7 and some zeros in it.</a:t>
            </a:r>
          </a:p>
        </p:txBody>
      </p:sp>
    </p:spTree>
    <p:extLst>
      <p:ext uri="{BB962C8B-B14F-4D97-AF65-F5344CB8AC3E}">
        <p14:creationId xmlns:p14="http://schemas.microsoft.com/office/powerpoint/2010/main" val="110251551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20731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ACTIVITY 3: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7912C2B-88AE-4607-A681-C795E599F0DF}"/>
              </a:ext>
            </a:extLst>
          </p:cNvPr>
          <p:cNvSpPr txBox="1"/>
          <p:nvPr/>
        </p:nvSpPr>
        <p:spPr>
          <a:xfrm>
            <a:off x="180830" y="1824627"/>
            <a:ext cx="8756009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Mia says,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Is Mia correct? Explain your answer.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Speech Bubble: Oval 2">
            <a:extLst>
              <a:ext uri="{FF2B5EF4-FFF2-40B4-BE49-F238E27FC236}">
                <a16:creationId xmlns:a16="http://schemas.microsoft.com/office/drawing/2014/main" id="{B2DCDD94-7A33-4D36-87D7-BFBDA40BF6FC}"/>
              </a:ext>
            </a:extLst>
          </p:cNvPr>
          <p:cNvSpPr/>
          <p:nvPr/>
        </p:nvSpPr>
        <p:spPr>
          <a:xfrm>
            <a:off x="1042608" y="2116362"/>
            <a:ext cx="5534527" cy="2265783"/>
          </a:xfrm>
          <a:prstGeom prst="wedgeEllipseCallout">
            <a:avLst>
              <a:gd name="adj1" fmla="val -39674"/>
              <a:gd name="adj2" fmla="val 50316"/>
            </a:avLst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If I convert an amount of millilitres into litres, there will always be a zero in the ones place. For example, </a:t>
            </a:r>
          </a:p>
          <a:p>
            <a:pPr algn="ctr"/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52ml </a:t>
            </a:r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 0.052 l</a:t>
            </a:r>
          </a:p>
          <a:p>
            <a:pPr algn="ctr"/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125 ml  0.125 l</a:t>
            </a:r>
            <a:endParaRPr lang="en-GB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884818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20731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ACTIVITY 3: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7912C2B-88AE-4607-A681-C795E599F0DF}"/>
              </a:ext>
            </a:extLst>
          </p:cNvPr>
          <p:cNvSpPr txBox="1"/>
          <p:nvPr/>
        </p:nvSpPr>
        <p:spPr>
          <a:xfrm>
            <a:off x="180830" y="1824627"/>
            <a:ext cx="8756009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Mia says,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Is Mia correct? Explain your answer.</a:t>
            </a: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 – Mia is not correct. If the number of millilitres is 1000 or above, then there will be 1 or more ones in the ones place. For example,</a:t>
            </a: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		2,500 ml </a:t>
            </a:r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 2.5 ml</a:t>
            </a:r>
          </a:p>
          <a:p>
            <a:r>
              <a:rPr lang="en-GB" b="1" dirty="0">
                <a:solidFill>
                  <a:srgbClr val="DA2E41"/>
                </a:solidFill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			1,930 ml  1.93 ml</a:t>
            </a:r>
            <a:endParaRPr lang="en-GB" b="1" dirty="0">
              <a:solidFill>
                <a:srgbClr val="DA2E4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Speech Bubble: Oval 2">
            <a:extLst>
              <a:ext uri="{FF2B5EF4-FFF2-40B4-BE49-F238E27FC236}">
                <a16:creationId xmlns:a16="http://schemas.microsoft.com/office/drawing/2014/main" id="{B2DCDD94-7A33-4D36-87D7-BFBDA40BF6FC}"/>
              </a:ext>
            </a:extLst>
          </p:cNvPr>
          <p:cNvSpPr/>
          <p:nvPr/>
        </p:nvSpPr>
        <p:spPr>
          <a:xfrm>
            <a:off x="1042608" y="2116362"/>
            <a:ext cx="5534527" cy="2265783"/>
          </a:xfrm>
          <a:prstGeom prst="wedgeEllipseCallout">
            <a:avLst>
              <a:gd name="adj1" fmla="val -39674"/>
              <a:gd name="adj2" fmla="val 50316"/>
            </a:avLst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If I convert an amount of millilitres into litres, there will always be a zero in the ones place. For example, </a:t>
            </a:r>
          </a:p>
          <a:p>
            <a:pPr algn="ctr"/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52ml </a:t>
            </a:r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 0.052 l</a:t>
            </a:r>
          </a:p>
          <a:p>
            <a:pPr algn="ctr"/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125 ml  0.125 l</a:t>
            </a:r>
            <a:endParaRPr lang="en-GB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1580975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20731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ACTIVITY 4: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7912C2B-88AE-4607-A681-C795E599F0DF}"/>
              </a:ext>
            </a:extLst>
          </p:cNvPr>
          <p:cNvSpPr txBox="1"/>
          <p:nvPr/>
        </p:nvSpPr>
        <p:spPr>
          <a:xfrm>
            <a:off x="180830" y="1824627"/>
            <a:ext cx="8756009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Sort these measurements from shortest to longest.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3D0A4E7A-419D-42F6-A6FD-BBB505CD4D41}"/>
              </a:ext>
            </a:extLst>
          </p:cNvPr>
          <p:cNvSpPr/>
          <p:nvPr/>
        </p:nvSpPr>
        <p:spPr>
          <a:xfrm>
            <a:off x="1325240" y="2382725"/>
            <a:ext cx="1815353" cy="61856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14 ¼ metres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3B03865E-609E-453B-9DCE-71B5CA8DCDAD}"/>
              </a:ext>
            </a:extLst>
          </p:cNvPr>
          <p:cNvSpPr/>
          <p:nvPr/>
        </p:nvSpPr>
        <p:spPr>
          <a:xfrm>
            <a:off x="1325239" y="3119718"/>
            <a:ext cx="1815353" cy="61856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1950 cm</a:t>
            </a: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9A58210F-58DB-48A7-926A-327D982C7AD6}"/>
              </a:ext>
            </a:extLst>
          </p:cNvPr>
          <p:cNvSpPr/>
          <p:nvPr/>
        </p:nvSpPr>
        <p:spPr>
          <a:xfrm>
            <a:off x="1325238" y="3882087"/>
            <a:ext cx="1815353" cy="61856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0.25 km</a:t>
            </a: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74CF6EB4-F3B1-4432-B1FA-FEC44D9E7BD6}"/>
              </a:ext>
            </a:extLst>
          </p:cNvPr>
          <p:cNvSpPr/>
          <p:nvPr/>
        </p:nvSpPr>
        <p:spPr>
          <a:xfrm>
            <a:off x="1325238" y="4635942"/>
            <a:ext cx="1815353" cy="61856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8000 mm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CFB8BF01-B814-4694-B05B-166CDBFC544B}"/>
              </a:ext>
            </a:extLst>
          </p:cNvPr>
          <p:cNvSpPr/>
          <p:nvPr/>
        </p:nvSpPr>
        <p:spPr>
          <a:xfrm>
            <a:off x="1325238" y="5404937"/>
            <a:ext cx="1815353" cy="61856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13 m + 130 cm</a:t>
            </a:r>
          </a:p>
        </p:txBody>
      </p:sp>
    </p:spTree>
    <p:extLst>
      <p:ext uri="{BB962C8B-B14F-4D97-AF65-F5344CB8AC3E}">
        <p14:creationId xmlns:p14="http://schemas.microsoft.com/office/powerpoint/2010/main" val="419183557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500808"/>
            <a:ext cx="120731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ACTIVITY 4:</a:t>
            </a:r>
            <a:endParaRPr lang="en-GB" sz="1400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7912C2B-88AE-4607-A681-C795E599F0DF}"/>
              </a:ext>
            </a:extLst>
          </p:cNvPr>
          <p:cNvSpPr txBox="1"/>
          <p:nvPr/>
        </p:nvSpPr>
        <p:spPr>
          <a:xfrm>
            <a:off x="180830" y="1824627"/>
            <a:ext cx="8756009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Sort these measurements from shortest to longest.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3D0A4E7A-419D-42F6-A6FD-BBB505CD4D41}"/>
              </a:ext>
            </a:extLst>
          </p:cNvPr>
          <p:cNvSpPr/>
          <p:nvPr/>
        </p:nvSpPr>
        <p:spPr>
          <a:xfrm>
            <a:off x="1325240" y="2382725"/>
            <a:ext cx="1815353" cy="61856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14 ¼ metres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3B03865E-609E-453B-9DCE-71B5CA8DCDAD}"/>
              </a:ext>
            </a:extLst>
          </p:cNvPr>
          <p:cNvSpPr/>
          <p:nvPr/>
        </p:nvSpPr>
        <p:spPr>
          <a:xfrm>
            <a:off x="1325239" y="3119718"/>
            <a:ext cx="1815353" cy="61856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1950 cm</a:t>
            </a: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9A58210F-58DB-48A7-926A-327D982C7AD6}"/>
              </a:ext>
            </a:extLst>
          </p:cNvPr>
          <p:cNvSpPr/>
          <p:nvPr/>
        </p:nvSpPr>
        <p:spPr>
          <a:xfrm>
            <a:off x="1325238" y="3882087"/>
            <a:ext cx="1815353" cy="61856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0.25 km</a:t>
            </a: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74CF6EB4-F3B1-4432-B1FA-FEC44D9E7BD6}"/>
              </a:ext>
            </a:extLst>
          </p:cNvPr>
          <p:cNvSpPr/>
          <p:nvPr/>
        </p:nvSpPr>
        <p:spPr>
          <a:xfrm>
            <a:off x="1325238" y="4635942"/>
            <a:ext cx="1815353" cy="61856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8000 mm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CFB8BF01-B814-4694-B05B-166CDBFC544B}"/>
              </a:ext>
            </a:extLst>
          </p:cNvPr>
          <p:cNvSpPr/>
          <p:nvPr/>
        </p:nvSpPr>
        <p:spPr>
          <a:xfrm>
            <a:off x="1325238" y="5404937"/>
            <a:ext cx="1815353" cy="61856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13 m + 130 cm</a:t>
            </a:r>
          </a:p>
        </p:txBody>
      </p:sp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id="{080F17AF-F797-4B81-980F-51E4EDEF63FF}"/>
              </a:ext>
            </a:extLst>
          </p:cNvPr>
          <p:cNvCxnSpPr>
            <a:stCxn id="7" idx="3"/>
          </p:cNvCxnSpPr>
          <p:nvPr/>
        </p:nvCxnSpPr>
        <p:spPr>
          <a:xfrm>
            <a:off x="3140591" y="4191369"/>
            <a:ext cx="651480" cy="149673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34E481DB-A657-44A2-947F-5875C2E0193E}"/>
              </a:ext>
            </a:extLst>
          </p:cNvPr>
          <p:cNvSpPr/>
          <p:nvPr/>
        </p:nvSpPr>
        <p:spPr>
          <a:xfrm>
            <a:off x="3792071" y="5404937"/>
            <a:ext cx="1815353" cy="61856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0.25 km</a:t>
            </a:r>
          </a:p>
        </p:txBody>
      </p: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FF0C6A1E-7FEC-4991-A46C-654C756F82FA}"/>
              </a:ext>
            </a:extLst>
          </p:cNvPr>
          <p:cNvCxnSpPr>
            <a:cxnSpLocks/>
            <a:stCxn id="8" idx="3"/>
          </p:cNvCxnSpPr>
          <p:nvPr/>
        </p:nvCxnSpPr>
        <p:spPr>
          <a:xfrm flipV="1">
            <a:off x="3140591" y="2666631"/>
            <a:ext cx="651478" cy="227859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94DDBC9C-5EDB-4699-AE3A-815C1BA05D39}"/>
              </a:ext>
            </a:extLst>
          </p:cNvPr>
          <p:cNvSpPr/>
          <p:nvPr/>
        </p:nvSpPr>
        <p:spPr>
          <a:xfrm>
            <a:off x="3792071" y="2385765"/>
            <a:ext cx="1815353" cy="61856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8000 mm</a:t>
            </a: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2B56AFDF-808B-4ED9-A586-58304D88AB0E}"/>
              </a:ext>
            </a:extLst>
          </p:cNvPr>
          <p:cNvSpPr/>
          <p:nvPr/>
        </p:nvSpPr>
        <p:spPr>
          <a:xfrm>
            <a:off x="3792067" y="3119718"/>
            <a:ext cx="1815353" cy="61856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14 ¼ metres</a:t>
            </a:r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F299B201-7E81-4EC1-9EAF-4422E50ABBD6}"/>
              </a:ext>
            </a:extLst>
          </p:cNvPr>
          <p:cNvSpPr/>
          <p:nvPr/>
        </p:nvSpPr>
        <p:spPr>
          <a:xfrm>
            <a:off x="3792067" y="3925782"/>
            <a:ext cx="1815353" cy="61856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13 m + 130 cm</a:t>
            </a:r>
          </a:p>
        </p:txBody>
      </p:sp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id="{028EAFA2-8257-4D19-9199-0EC4679D6316}"/>
              </a:ext>
            </a:extLst>
          </p:cNvPr>
          <p:cNvSpPr/>
          <p:nvPr/>
        </p:nvSpPr>
        <p:spPr>
          <a:xfrm>
            <a:off x="3782331" y="4668703"/>
            <a:ext cx="1815353" cy="61856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1950 cm</a:t>
            </a:r>
          </a:p>
        </p:txBody>
      </p:sp>
      <p:cxnSp>
        <p:nvCxnSpPr>
          <p:cNvPr id="21" name="Straight Arrow Connector 20">
            <a:extLst>
              <a:ext uri="{FF2B5EF4-FFF2-40B4-BE49-F238E27FC236}">
                <a16:creationId xmlns:a16="http://schemas.microsoft.com/office/drawing/2014/main" id="{74EF1B09-72AB-4F24-B724-EAB363653349}"/>
              </a:ext>
            </a:extLst>
          </p:cNvPr>
          <p:cNvCxnSpPr>
            <a:stCxn id="2" idx="3"/>
          </p:cNvCxnSpPr>
          <p:nvPr/>
        </p:nvCxnSpPr>
        <p:spPr>
          <a:xfrm>
            <a:off x="3140593" y="2692007"/>
            <a:ext cx="641738" cy="73699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>
            <a:extLst>
              <a:ext uri="{FF2B5EF4-FFF2-40B4-BE49-F238E27FC236}">
                <a16:creationId xmlns:a16="http://schemas.microsoft.com/office/drawing/2014/main" id="{BC181FF2-15C2-47D5-BA8F-E21826E254FB}"/>
              </a:ext>
            </a:extLst>
          </p:cNvPr>
          <p:cNvCxnSpPr>
            <a:stCxn id="6" idx="3"/>
            <a:endCxn id="19" idx="1"/>
          </p:cNvCxnSpPr>
          <p:nvPr/>
        </p:nvCxnSpPr>
        <p:spPr>
          <a:xfrm>
            <a:off x="3140592" y="3429000"/>
            <a:ext cx="641739" cy="154898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>
            <a:extLst>
              <a:ext uri="{FF2B5EF4-FFF2-40B4-BE49-F238E27FC236}">
                <a16:creationId xmlns:a16="http://schemas.microsoft.com/office/drawing/2014/main" id="{7564F8A3-EFBD-4E68-89EA-08BE1EB67B5E}"/>
              </a:ext>
            </a:extLst>
          </p:cNvPr>
          <p:cNvCxnSpPr>
            <a:stCxn id="9" idx="3"/>
            <a:endCxn id="18" idx="1"/>
          </p:cNvCxnSpPr>
          <p:nvPr/>
        </p:nvCxnSpPr>
        <p:spPr>
          <a:xfrm flipV="1">
            <a:off x="3140591" y="4235064"/>
            <a:ext cx="651476" cy="147915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1675506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673325" y="2967335"/>
            <a:ext cx="179735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DAY 2</a:t>
            </a:r>
            <a:endParaRPr lang="en-US" sz="5400" b="0" cap="none" spc="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4118873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1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True or false?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2019</a:t>
            </a:r>
          </a:p>
        </p:txBody>
      </p:sp>
      <p:sp>
        <p:nvSpPr>
          <p:cNvPr id="6" name="Rounded Rectangle 7">
            <a:extLst>
              <a:ext uri="{FF2B5EF4-FFF2-40B4-BE49-F238E27FC236}">
                <a16:creationId xmlns:a16="http://schemas.microsoft.com/office/drawing/2014/main" id="{12BC5BF0-9025-4CB4-BD6F-07B04DC502CC}"/>
              </a:ext>
            </a:extLst>
          </p:cNvPr>
          <p:cNvSpPr/>
          <p:nvPr/>
        </p:nvSpPr>
        <p:spPr>
          <a:xfrm>
            <a:off x="2171080" y="2262644"/>
            <a:ext cx="4801840" cy="1327431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20% of 3,500ml is larger than 0.8L.</a:t>
            </a:r>
          </a:p>
        </p:txBody>
      </p:sp>
    </p:spTree>
    <p:extLst>
      <p:ext uri="{BB962C8B-B14F-4D97-AF65-F5344CB8AC3E}">
        <p14:creationId xmlns:p14="http://schemas.microsoft.com/office/powerpoint/2010/main" val="1419894219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1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True or false?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False, 20% of 3,500ml is 700ml.</a:t>
            </a:r>
          </a:p>
          <a:p>
            <a:pPr lvl="0" algn="ctr"/>
            <a:endParaRPr lang="en-GB" sz="2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700ml is smaller than 800ml.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2019</a:t>
            </a:r>
          </a:p>
        </p:txBody>
      </p:sp>
      <p:sp>
        <p:nvSpPr>
          <p:cNvPr id="6" name="Rounded Rectangle 7">
            <a:extLst>
              <a:ext uri="{FF2B5EF4-FFF2-40B4-BE49-F238E27FC236}">
                <a16:creationId xmlns:a16="http://schemas.microsoft.com/office/drawing/2014/main" id="{12BC5BF0-9025-4CB4-BD6F-07B04DC502CC}"/>
              </a:ext>
            </a:extLst>
          </p:cNvPr>
          <p:cNvSpPr/>
          <p:nvPr/>
        </p:nvSpPr>
        <p:spPr>
          <a:xfrm>
            <a:off x="2171080" y="2262644"/>
            <a:ext cx="4801840" cy="1327431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latin typeface="Century Gothic" panose="020B0502020202020204" pitchFamily="34" charset="0"/>
              </a:rPr>
              <a:t>20% of 3,500ml is larger than 0.8L.</a:t>
            </a:r>
          </a:p>
        </p:txBody>
      </p:sp>
    </p:spTree>
    <p:extLst>
      <p:ext uri="{BB962C8B-B14F-4D97-AF65-F5344CB8AC3E}">
        <p14:creationId xmlns:p14="http://schemas.microsoft.com/office/powerpoint/2010/main" val="2965603619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2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Put these measurements in order from smallest to largest.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2019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9D06265D-4CA6-464B-B420-1B7E3F54F1D6}"/>
              </a:ext>
            </a:extLst>
          </p:cNvPr>
          <p:cNvGrpSpPr/>
          <p:nvPr/>
        </p:nvGrpSpPr>
        <p:grpSpPr>
          <a:xfrm>
            <a:off x="1776250" y="2129339"/>
            <a:ext cx="5591501" cy="2304568"/>
            <a:chOff x="441300" y="2721225"/>
            <a:chExt cx="2869324" cy="1182607"/>
          </a:xfrm>
          <a:solidFill>
            <a:schemeClr val="bg1"/>
          </a:solidFill>
        </p:grpSpPr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F0E160D6-A2FF-49FF-83E9-485998A259E6}"/>
                </a:ext>
              </a:extLst>
            </p:cNvPr>
            <p:cNvGrpSpPr/>
            <p:nvPr/>
          </p:nvGrpSpPr>
          <p:grpSpPr>
            <a:xfrm>
              <a:off x="441300" y="2721225"/>
              <a:ext cx="2869324" cy="491291"/>
              <a:chOff x="355956" y="8526512"/>
              <a:chExt cx="2869324" cy="276999"/>
            </a:xfrm>
            <a:grpFill/>
          </p:grpSpPr>
          <p:sp>
            <p:nvSpPr>
              <p:cNvPr id="15" name="Rounded Rectangle 9">
                <a:extLst>
                  <a:ext uri="{FF2B5EF4-FFF2-40B4-BE49-F238E27FC236}">
                    <a16:creationId xmlns:a16="http://schemas.microsoft.com/office/drawing/2014/main" id="{60FCF49C-795E-4C01-8487-2950F427A8DE}"/>
                  </a:ext>
                </a:extLst>
              </p:cNvPr>
              <p:cNvSpPr/>
              <p:nvPr/>
            </p:nvSpPr>
            <p:spPr>
              <a:xfrm>
                <a:off x="355956" y="8526512"/>
                <a:ext cx="914400" cy="276999"/>
              </a:xfrm>
              <a:prstGeom prst="roundRect">
                <a:avLst/>
              </a:prstGeom>
              <a:grpFill/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2000" b="1" dirty="0">
                    <a:solidFill>
                      <a:schemeClr val="tx1"/>
                    </a:solidFill>
                    <a:latin typeface="Century Gothic" panose="020B0502020202020204" pitchFamily="34" charset="0"/>
                  </a:rPr>
                  <a:t>155cm</a:t>
                </a:r>
              </a:p>
            </p:txBody>
          </p:sp>
          <p:sp>
            <p:nvSpPr>
              <p:cNvPr id="16" name="Rounded Rectangle 48">
                <a:extLst>
                  <a:ext uri="{FF2B5EF4-FFF2-40B4-BE49-F238E27FC236}">
                    <a16:creationId xmlns:a16="http://schemas.microsoft.com/office/drawing/2014/main" id="{EC885CBC-B69D-4AC0-BD53-44E28001613E}"/>
                  </a:ext>
                </a:extLst>
              </p:cNvPr>
              <p:cNvSpPr/>
              <p:nvPr/>
            </p:nvSpPr>
            <p:spPr>
              <a:xfrm>
                <a:off x="1333418" y="8526512"/>
                <a:ext cx="914400" cy="276999"/>
              </a:xfrm>
              <a:prstGeom prst="roundRect">
                <a:avLst/>
              </a:prstGeom>
              <a:grpFill/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2000" b="1" dirty="0">
                    <a:solidFill>
                      <a:schemeClr val="tx1"/>
                    </a:solidFill>
                    <a:latin typeface="Century Gothic" panose="020B0502020202020204" pitchFamily="34" charset="0"/>
                  </a:rPr>
                  <a:t>2.6m</a:t>
                </a:r>
              </a:p>
            </p:txBody>
          </p:sp>
          <p:sp>
            <p:nvSpPr>
              <p:cNvPr id="17" name="Rounded Rectangle 49">
                <a:extLst>
                  <a:ext uri="{FF2B5EF4-FFF2-40B4-BE49-F238E27FC236}">
                    <a16:creationId xmlns:a16="http://schemas.microsoft.com/office/drawing/2014/main" id="{FE172576-804A-4321-A2AD-ACCEBFF4100D}"/>
                  </a:ext>
                </a:extLst>
              </p:cNvPr>
              <p:cNvSpPr/>
              <p:nvPr/>
            </p:nvSpPr>
            <p:spPr>
              <a:xfrm>
                <a:off x="2310880" y="8526512"/>
                <a:ext cx="914400" cy="276999"/>
              </a:xfrm>
              <a:prstGeom prst="roundRect">
                <a:avLst/>
              </a:prstGeom>
              <a:grpFill/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2000" b="1" dirty="0">
                    <a:solidFill>
                      <a:schemeClr val="tx1"/>
                    </a:solidFill>
                    <a:latin typeface="Century Gothic" panose="020B0502020202020204" pitchFamily="34" charset="0"/>
                  </a:rPr>
                  <a:t>0.6m</a:t>
                </a:r>
              </a:p>
            </p:txBody>
          </p:sp>
        </p:grpSp>
        <p:grpSp>
          <p:nvGrpSpPr>
            <p:cNvPr id="11" name="Group 10">
              <a:extLst>
                <a:ext uri="{FF2B5EF4-FFF2-40B4-BE49-F238E27FC236}">
                  <a16:creationId xmlns:a16="http://schemas.microsoft.com/office/drawing/2014/main" id="{B29012EF-1C21-4F01-9333-A09A8021CD4B}"/>
                </a:ext>
              </a:extLst>
            </p:cNvPr>
            <p:cNvGrpSpPr/>
            <p:nvPr/>
          </p:nvGrpSpPr>
          <p:grpSpPr>
            <a:xfrm>
              <a:off x="441300" y="3412541"/>
              <a:ext cx="2869324" cy="491291"/>
              <a:chOff x="355956" y="8526512"/>
              <a:chExt cx="2869324" cy="276999"/>
            </a:xfrm>
            <a:grpFill/>
          </p:grpSpPr>
          <p:sp>
            <p:nvSpPr>
              <p:cNvPr id="12" name="Rounded Rectangle 9">
                <a:extLst>
                  <a:ext uri="{FF2B5EF4-FFF2-40B4-BE49-F238E27FC236}">
                    <a16:creationId xmlns:a16="http://schemas.microsoft.com/office/drawing/2014/main" id="{DB539B41-316D-46FB-B2BA-F79F28C4ACE7}"/>
                  </a:ext>
                </a:extLst>
              </p:cNvPr>
              <p:cNvSpPr/>
              <p:nvPr/>
            </p:nvSpPr>
            <p:spPr>
              <a:xfrm>
                <a:off x="355956" y="8526512"/>
                <a:ext cx="914400" cy="276999"/>
              </a:xfrm>
              <a:prstGeom prst="roundRect">
                <a:avLst/>
              </a:prstGeom>
              <a:grpFill/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2000" b="1" dirty="0">
                    <a:solidFill>
                      <a:schemeClr val="tx1"/>
                    </a:solidFill>
                    <a:latin typeface="Century Gothic" panose="020B0502020202020204" pitchFamily="34" charset="0"/>
                  </a:rPr>
                  <a:t>1,050mm</a:t>
                </a:r>
              </a:p>
            </p:txBody>
          </p:sp>
          <p:sp>
            <p:nvSpPr>
              <p:cNvPr id="13" name="Rounded Rectangle 48">
                <a:extLst>
                  <a:ext uri="{FF2B5EF4-FFF2-40B4-BE49-F238E27FC236}">
                    <a16:creationId xmlns:a16="http://schemas.microsoft.com/office/drawing/2014/main" id="{F518F337-3B1F-45EC-9F06-FD5997EDC0A3}"/>
                  </a:ext>
                </a:extLst>
              </p:cNvPr>
              <p:cNvSpPr/>
              <p:nvPr/>
            </p:nvSpPr>
            <p:spPr>
              <a:xfrm>
                <a:off x="1333418" y="8526512"/>
                <a:ext cx="914400" cy="276999"/>
              </a:xfrm>
              <a:prstGeom prst="roundRect">
                <a:avLst/>
              </a:prstGeom>
              <a:grpFill/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2000" b="1" dirty="0">
                    <a:solidFill>
                      <a:schemeClr val="tx1"/>
                    </a:solidFill>
                    <a:latin typeface="Century Gothic" panose="020B0502020202020204" pitchFamily="34" charset="0"/>
                  </a:rPr>
                  <a:t>155mm</a:t>
                </a:r>
              </a:p>
            </p:txBody>
          </p:sp>
          <p:sp>
            <p:nvSpPr>
              <p:cNvPr id="14" name="Rounded Rectangle 49">
                <a:extLst>
                  <a:ext uri="{FF2B5EF4-FFF2-40B4-BE49-F238E27FC236}">
                    <a16:creationId xmlns:a16="http://schemas.microsoft.com/office/drawing/2014/main" id="{B4C68BDE-5904-4853-A3F6-AAF2A7FAB2DD}"/>
                  </a:ext>
                </a:extLst>
              </p:cNvPr>
              <p:cNvSpPr/>
              <p:nvPr/>
            </p:nvSpPr>
            <p:spPr>
              <a:xfrm>
                <a:off x="2310880" y="8526512"/>
                <a:ext cx="914400" cy="276999"/>
              </a:xfrm>
              <a:prstGeom prst="roundRect">
                <a:avLst/>
              </a:prstGeom>
              <a:grpFill/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2000" b="1" dirty="0">
                    <a:solidFill>
                      <a:schemeClr val="tx1"/>
                    </a:solidFill>
                    <a:latin typeface="Century Gothic" panose="020B0502020202020204" pitchFamily="34" charset="0"/>
                  </a:rPr>
                  <a:t>165cm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946913979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2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Put these measurements in order from smallest to largest.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155mm;  0.6m;  1,050mm;  155cm;  165cm;  2.6m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2019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9D06265D-4CA6-464B-B420-1B7E3F54F1D6}"/>
              </a:ext>
            </a:extLst>
          </p:cNvPr>
          <p:cNvGrpSpPr/>
          <p:nvPr/>
        </p:nvGrpSpPr>
        <p:grpSpPr>
          <a:xfrm>
            <a:off x="1776250" y="2129339"/>
            <a:ext cx="5591501" cy="2304568"/>
            <a:chOff x="441300" y="2721225"/>
            <a:chExt cx="2869324" cy="1182607"/>
          </a:xfrm>
          <a:solidFill>
            <a:schemeClr val="bg1"/>
          </a:solidFill>
        </p:grpSpPr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F0E160D6-A2FF-49FF-83E9-485998A259E6}"/>
                </a:ext>
              </a:extLst>
            </p:cNvPr>
            <p:cNvGrpSpPr/>
            <p:nvPr/>
          </p:nvGrpSpPr>
          <p:grpSpPr>
            <a:xfrm>
              <a:off x="441300" y="2721225"/>
              <a:ext cx="2869324" cy="491291"/>
              <a:chOff x="355956" y="8526512"/>
              <a:chExt cx="2869324" cy="276999"/>
            </a:xfrm>
            <a:grpFill/>
          </p:grpSpPr>
          <p:sp>
            <p:nvSpPr>
              <p:cNvPr id="15" name="Rounded Rectangle 9">
                <a:extLst>
                  <a:ext uri="{FF2B5EF4-FFF2-40B4-BE49-F238E27FC236}">
                    <a16:creationId xmlns:a16="http://schemas.microsoft.com/office/drawing/2014/main" id="{60FCF49C-795E-4C01-8487-2950F427A8DE}"/>
                  </a:ext>
                </a:extLst>
              </p:cNvPr>
              <p:cNvSpPr/>
              <p:nvPr/>
            </p:nvSpPr>
            <p:spPr>
              <a:xfrm>
                <a:off x="355956" y="8526512"/>
                <a:ext cx="914400" cy="276999"/>
              </a:xfrm>
              <a:prstGeom prst="roundRect">
                <a:avLst/>
              </a:prstGeom>
              <a:grpFill/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2000" b="1" dirty="0">
                    <a:solidFill>
                      <a:schemeClr val="tx1"/>
                    </a:solidFill>
                    <a:latin typeface="Century Gothic" panose="020B0502020202020204" pitchFamily="34" charset="0"/>
                  </a:rPr>
                  <a:t>155cm</a:t>
                </a:r>
              </a:p>
            </p:txBody>
          </p:sp>
          <p:sp>
            <p:nvSpPr>
              <p:cNvPr id="16" name="Rounded Rectangle 48">
                <a:extLst>
                  <a:ext uri="{FF2B5EF4-FFF2-40B4-BE49-F238E27FC236}">
                    <a16:creationId xmlns:a16="http://schemas.microsoft.com/office/drawing/2014/main" id="{EC885CBC-B69D-4AC0-BD53-44E28001613E}"/>
                  </a:ext>
                </a:extLst>
              </p:cNvPr>
              <p:cNvSpPr/>
              <p:nvPr/>
            </p:nvSpPr>
            <p:spPr>
              <a:xfrm>
                <a:off x="1333418" y="8526512"/>
                <a:ext cx="914400" cy="276999"/>
              </a:xfrm>
              <a:prstGeom prst="roundRect">
                <a:avLst/>
              </a:prstGeom>
              <a:grpFill/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2000" b="1" dirty="0">
                    <a:solidFill>
                      <a:schemeClr val="tx1"/>
                    </a:solidFill>
                    <a:latin typeface="Century Gothic" panose="020B0502020202020204" pitchFamily="34" charset="0"/>
                  </a:rPr>
                  <a:t>2.6m</a:t>
                </a:r>
              </a:p>
            </p:txBody>
          </p:sp>
          <p:sp>
            <p:nvSpPr>
              <p:cNvPr id="17" name="Rounded Rectangle 49">
                <a:extLst>
                  <a:ext uri="{FF2B5EF4-FFF2-40B4-BE49-F238E27FC236}">
                    <a16:creationId xmlns:a16="http://schemas.microsoft.com/office/drawing/2014/main" id="{FE172576-804A-4321-A2AD-ACCEBFF4100D}"/>
                  </a:ext>
                </a:extLst>
              </p:cNvPr>
              <p:cNvSpPr/>
              <p:nvPr/>
            </p:nvSpPr>
            <p:spPr>
              <a:xfrm>
                <a:off x="2310880" y="8526512"/>
                <a:ext cx="914400" cy="276999"/>
              </a:xfrm>
              <a:prstGeom prst="roundRect">
                <a:avLst/>
              </a:prstGeom>
              <a:grpFill/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2000" b="1" dirty="0">
                    <a:solidFill>
                      <a:schemeClr val="tx1"/>
                    </a:solidFill>
                    <a:latin typeface="Century Gothic" panose="020B0502020202020204" pitchFamily="34" charset="0"/>
                  </a:rPr>
                  <a:t>0.6m</a:t>
                </a:r>
              </a:p>
            </p:txBody>
          </p:sp>
        </p:grpSp>
        <p:grpSp>
          <p:nvGrpSpPr>
            <p:cNvPr id="11" name="Group 10">
              <a:extLst>
                <a:ext uri="{FF2B5EF4-FFF2-40B4-BE49-F238E27FC236}">
                  <a16:creationId xmlns:a16="http://schemas.microsoft.com/office/drawing/2014/main" id="{B29012EF-1C21-4F01-9333-A09A8021CD4B}"/>
                </a:ext>
              </a:extLst>
            </p:cNvPr>
            <p:cNvGrpSpPr/>
            <p:nvPr/>
          </p:nvGrpSpPr>
          <p:grpSpPr>
            <a:xfrm>
              <a:off x="441300" y="3412541"/>
              <a:ext cx="2869324" cy="491291"/>
              <a:chOff x="355956" y="8526512"/>
              <a:chExt cx="2869324" cy="276999"/>
            </a:xfrm>
            <a:grpFill/>
          </p:grpSpPr>
          <p:sp>
            <p:nvSpPr>
              <p:cNvPr id="12" name="Rounded Rectangle 9">
                <a:extLst>
                  <a:ext uri="{FF2B5EF4-FFF2-40B4-BE49-F238E27FC236}">
                    <a16:creationId xmlns:a16="http://schemas.microsoft.com/office/drawing/2014/main" id="{DB539B41-316D-46FB-B2BA-F79F28C4ACE7}"/>
                  </a:ext>
                </a:extLst>
              </p:cNvPr>
              <p:cNvSpPr/>
              <p:nvPr/>
            </p:nvSpPr>
            <p:spPr>
              <a:xfrm>
                <a:off x="355956" y="8526512"/>
                <a:ext cx="914400" cy="276999"/>
              </a:xfrm>
              <a:prstGeom prst="roundRect">
                <a:avLst/>
              </a:prstGeom>
              <a:grpFill/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2000" b="1" dirty="0">
                    <a:solidFill>
                      <a:schemeClr val="tx1"/>
                    </a:solidFill>
                    <a:latin typeface="Century Gothic" panose="020B0502020202020204" pitchFamily="34" charset="0"/>
                  </a:rPr>
                  <a:t>1,050mm</a:t>
                </a:r>
              </a:p>
            </p:txBody>
          </p:sp>
          <p:sp>
            <p:nvSpPr>
              <p:cNvPr id="13" name="Rounded Rectangle 48">
                <a:extLst>
                  <a:ext uri="{FF2B5EF4-FFF2-40B4-BE49-F238E27FC236}">
                    <a16:creationId xmlns:a16="http://schemas.microsoft.com/office/drawing/2014/main" id="{F518F337-3B1F-45EC-9F06-FD5997EDC0A3}"/>
                  </a:ext>
                </a:extLst>
              </p:cNvPr>
              <p:cNvSpPr/>
              <p:nvPr/>
            </p:nvSpPr>
            <p:spPr>
              <a:xfrm>
                <a:off x="1333418" y="8526512"/>
                <a:ext cx="914400" cy="276999"/>
              </a:xfrm>
              <a:prstGeom prst="roundRect">
                <a:avLst/>
              </a:prstGeom>
              <a:grpFill/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2000" b="1" dirty="0">
                    <a:solidFill>
                      <a:schemeClr val="tx1"/>
                    </a:solidFill>
                    <a:latin typeface="Century Gothic" panose="020B0502020202020204" pitchFamily="34" charset="0"/>
                  </a:rPr>
                  <a:t>155mm</a:t>
                </a:r>
              </a:p>
            </p:txBody>
          </p:sp>
          <p:sp>
            <p:nvSpPr>
              <p:cNvPr id="14" name="Rounded Rectangle 49">
                <a:extLst>
                  <a:ext uri="{FF2B5EF4-FFF2-40B4-BE49-F238E27FC236}">
                    <a16:creationId xmlns:a16="http://schemas.microsoft.com/office/drawing/2014/main" id="{B4C68BDE-5904-4853-A3F6-AAF2A7FAB2DD}"/>
                  </a:ext>
                </a:extLst>
              </p:cNvPr>
              <p:cNvSpPr/>
              <p:nvPr/>
            </p:nvSpPr>
            <p:spPr>
              <a:xfrm>
                <a:off x="2310880" y="8526512"/>
                <a:ext cx="914400" cy="276999"/>
              </a:xfrm>
              <a:prstGeom prst="roundRect">
                <a:avLst/>
              </a:prstGeom>
              <a:grpFill/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2000" b="1" dirty="0">
                    <a:solidFill>
                      <a:schemeClr val="tx1"/>
                    </a:solidFill>
                    <a:latin typeface="Century Gothic" panose="020B0502020202020204" pitchFamily="34" charset="0"/>
                  </a:rPr>
                  <a:t>165cm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593268536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3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Complete the missing operation and measurement to convert between g and kg.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2019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A6E72EC0-197B-42DC-9FEF-E870D218FD21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1632555" y="3060653"/>
          <a:ext cx="5878890" cy="105230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824000">
                  <a:extLst>
                    <a:ext uri="{9D8B030D-6E8A-4147-A177-3AD203B41FA5}">
                      <a16:colId xmlns:a16="http://schemas.microsoft.com/office/drawing/2014/main" val="4268724113"/>
                    </a:ext>
                  </a:extLst>
                </a:gridCol>
                <a:gridCol w="1052307">
                  <a:extLst>
                    <a:ext uri="{9D8B030D-6E8A-4147-A177-3AD203B41FA5}">
                      <a16:colId xmlns:a16="http://schemas.microsoft.com/office/drawing/2014/main" val="1825918711"/>
                    </a:ext>
                  </a:extLst>
                </a:gridCol>
                <a:gridCol w="561231">
                  <a:extLst>
                    <a:ext uri="{9D8B030D-6E8A-4147-A177-3AD203B41FA5}">
                      <a16:colId xmlns:a16="http://schemas.microsoft.com/office/drawing/2014/main" val="112906091"/>
                    </a:ext>
                  </a:extLst>
                </a:gridCol>
                <a:gridCol w="1220676">
                  <a:extLst>
                    <a:ext uri="{9D8B030D-6E8A-4147-A177-3AD203B41FA5}">
                      <a16:colId xmlns:a16="http://schemas.microsoft.com/office/drawing/2014/main" val="1823910635"/>
                    </a:ext>
                  </a:extLst>
                </a:gridCol>
                <a:gridCol w="1220676">
                  <a:extLst>
                    <a:ext uri="{9D8B030D-6E8A-4147-A177-3AD203B41FA5}">
                      <a16:colId xmlns:a16="http://schemas.microsoft.com/office/drawing/2014/main" val="3829094027"/>
                    </a:ext>
                  </a:extLst>
                </a:gridCol>
              </a:tblGrid>
              <a:tr h="771692">
                <a:tc rowSpan="2">
                  <a:txBody>
                    <a:bodyPr/>
                    <a:lstStyle/>
                    <a:p>
                      <a:pPr algn="ctr"/>
                      <a:r>
                        <a:rPr lang="en-US" sz="3200" b="1" i="0" dirty="0">
                          <a:latin typeface="Century Gothic" panose="020B0502020202020204" pitchFamily="34" charset="0"/>
                        </a:rPr>
                        <a:t>285g</a:t>
                      </a:r>
                    </a:p>
                  </a:txBody>
                  <a:tcPr marL="100584" marR="100584" marT="50292" marB="50292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endParaRPr lang="en-US" sz="3200" b="1" i="0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100584" marR="100584" marT="50292" marB="5029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US" sz="3200" b="1" i="0" dirty="0"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100584" marR="100584" marT="50292" marB="5029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3200" b="1" i="0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l"/>
                      <a:r>
                        <a:rPr lang="en-US" sz="3200" b="1" i="0" dirty="0">
                          <a:latin typeface="Century Gothic" panose="020B0502020202020204" pitchFamily="34" charset="0"/>
                        </a:rPr>
                        <a:t>kg</a:t>
                      </a:r>
                    </a:p>
                  </a:txBody>
                  <a:tcPr marL="100584" marR="100584" marT="50292" marB="50292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282902311"/>
                  </a:ext>
                </a:extLst>
              </a:tr>
              <a:tr h="280614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00" b="1" i="0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2101443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79825961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3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Complete the missing operation and measurement to convert between g and kg.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2019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A6E72EC0-197B-42DC-9FEF-E870D218FD21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1632555" y="3060653"/>
          <a:ext cx="5878890" cy="105230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824000">
                  <a:extLst>
                    <a:ext uri="{9D8B030D-6E8A-4147-A177-3AD203B41FA5}">
                      <a16:colId xmlns:a16="http://schemas.microsoft.com/office/drawing/2014/main" val="4268724113"/>
                    </a:ext>
                  </a:extLst>
                </a:gridCol>
                <a:gridCol w="1052307">
                  <a:extLst>
                    <a:ext uri="{9D8B030D-6E8A-4147-A177-3AD203B41FA5}">
                      <a16:colId xmlns:a16="http://schemas.microsoft.com/office/drawing/2014/main" val="1825918711"/>
                    </a:ext>
                  </a:extLst>
                </a:gridCol>
                <a:gridCol w="561231">
                  <a:extLst>
                    <a:ext uri="{9D8B030D-6E8A-4147-A177-3AD203B41FA5}">
                      <a16:colId xmlns:a16="http://schemas.microsoft.com/office/drawing/2014/main" val="112906091"/>
                    </a:ext>
                  </a:extLst>
                </a:gridCol>
                <a:gridCol w="1220676">
                  <a:extLst>
                    <a:ext uri="{9D8B030D-6E8A-4147-A177-3AD203B41FA5}">
                      <a16:colId xmlns:a16="http://schemas.microsoft.com/office/drawing/2014/main" val="1823910635"/>
                    </a:ext>
                  </a:extLst>
                </a:gridCol>
                <a:gridCol w="1220676">
                  <a:extLst>
                    <a:ext uri="{9D8B030D-6E8A-4147-A177-3AD203B41FA5}">
                      <a16:colId xmlns:a16="http://schemas.microsoft.com/office/drawing/2014/main" val="3829094027"/>
                    </a:ext>
                  </a:extLst>
                </a:gridCol>
              </a:tblGrid>
              <a:tr h="771692">
                <a:tc rowSpan="2">
                  <a:txBody>
                    <a:bodyPr/>
                    <a:lstStyle/>
                    <a:p>
                      <a:pPr algn="ctr"/>
                      <a:r>
                        <a:rPr lang="en-US" sz="3200" b="1" i="0" dirty="0">
                          <a:latin typeface="Century Gothic" panose="020B0502020202020204" pitchFamily="34" charset="0"/>
                        </a:rPr>
                        <a:t>285g</a:t>
                      </a:r>
                    </a:p>
                  </a:txBody>
                  <a:tcPr marL="100584" marR="100584" marT="50292" marB="50292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US" sz="2400" b="1" i="0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÷</a:t>
                      </a:r>
                    </a:p>
                    <a:p>
                      <a:pPr algn="ctr"/>
                      <a:r>
                        <a:rPr lang="en-US" sz="2400" b="1" i="0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1,000</a:t>
                      </a:r>
                    </a:p>
                  </a:txBody>
                  <a:tcPr marL="100584" marR="100584" marT="50292" marB="5029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US" sz="3200" b="1" i="0" dirty="0"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100584" marR="100584" marT="50292" marB="5029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b="1" i="0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0.285</a:t>
                      </a: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l"/>
                      <a:r>
                        <a:rPr lang="en-US" sz="3200" b="1" i="0" dirty="0">
                          <a:latin typeface="Century Gothic" panose="020B0502020202020204" pitchFamily="34" charset="0"/>
                        </a:rPr>
                        <a:t>kg</a:t>
                      </a:r>
                    </a:p>
                  </a:txBody>
                  <a:tcPr marL="100584" marR="100584" marT="50292" marB="50292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282902311"/>
                  </a:ext>
                </a:extLst>
              </a:tr>
              <a:tr h="280614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100" b="1" i="0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2101443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92609881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4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68580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Find and correct the errors in these conversions: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2019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B16B42B1-CAAF-47E3-979B-092CEAC00B51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1892373" y="2054007"/>
          <a:ext cx="5359255" cy="309287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13016">
                  <a:extLst>
                    <a:ext uri="{9D8B030D-6E8A-4147-A177-3AD203B41FA5}">
                      <a16:colId xmlns:a16="http://schemas.microsoft.com/office/drawing/2014/main" val="1817693290"/>
                    </a:ext>
                  </a:extLst>
                </a:gridCol>
                <a:gridCol w="1812952">
                  <a:extLst>
                    <a:ext uri="{9D8B030D-6E8A-4147-A177-3AD203B41FA5}">
                      <a16:colId xmlns:a16="http://schemas.microsoft.com/office/drawing/2014/main" val="4121098538"/>
                    </a:ext>
                  </a:extLst>
                </a:gridCol>
                <a:gridCol w="704844">
                  <a:extLst>
                    <a:ext uri="{9D8B030D-6E8A-4147-A177-3AD203B41FA5}">
                      <a16:colId xmlns:a16="http://schemas.microsoft.com/office/drawing/2014/main" val="170959852"/>
                    </a:ext>
                  </a:extLst>
                </a:gridCol>
                <a:gridCol w="2128443">
                  <a:extLst>
                    <a:ext uri="{9D8B030D-6E8A-4147-A177-3AD203B41FA5}">
                      <a16:colId xmlns:a16="http://schemas.microsoft.com/office/drawing/2014/main" val="227259664"/>
                    </a:ext>
                  </a:extLst>
                </a:gridCol>
              </a:tblGrid>
              <a:tr h="773218">
                <a:tc>
                  <a:txBody>
                    <a:bodyPr/>
                    <a:lstStyle/>
                    <a:p>
                      <a:pPr algn="ctr"/>
                      <a:r>
                        <a:rPr lang="en-US" sz="2500" b="1" i="0" dirty="0">
                          <a:latin typeface="Century Gothic" panose="020B0502020202020204" pitchFamily="34" charset="0"/>
                        </a:rPr>
                        <a:t>a.</a:t>
                      </a:r>
                    </a:p>
                  </a:txBody>
                  <a:tcPr marL="185159" marR="185159" marT="92578" marB="92578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500" b="1" i="0" dirty="0">
                          <a:latin typeface="Century Gothic" panose="020B0502020202020204" pitchFamily="34" charset="0"/>
                        </a:rPr>
                        <a:t>1,565g</a:t>
                      </a:r>
                    </a:p>
                  </a:txBody>
                  <a:tcPr marL="185159" marR="185159" marT="92578" marB="92578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500" b="1" i="0" dirty="0"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185159" marR="185159" marT="92578" marB="92578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500" b="1" i="0" dirty="0">
                          <a:latin typeface="Century Gothic" panose="020B0502020202020204" pitchFamily="34" charset="0"/>
                        </a:rPr>
                        <a:t>1.565kg</a:t>
                      </a:r>
                    </a:p>
                  </a:txBody>
                  <a:tcPr marL="185159" marR="185159" marT="92578" marB="92578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99097265"/>
                  </a:ext>
                </a:extLst>
              </a:tr>
              <a:tr h="773218">
                <a:tc>
                  <a:txBody>
                    <a:bodyPr/>
                    <a:lstStyle/>
                    <a:p>
                      <a:pPr algn="ctr"/>
                      <a:r>
                        <a:rPr lang="en-US" sz="2500" b="1" i="0" dirty="0">
                          <a:latin typeface="Century Gothic" panose="020B0502020202020204" pitchFamily="34" charset="0"/>
                        </a:rPr>
                        <a:t>b.</a:t>
                      </a:r>
                    </a:p>
                  </a:txBody>
                  <a:tcPr marL="185159" marR="185159" marT="92578" marB="92578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500" b="1" i="0" dirty="0">
                          <a:latin typeface="Century Gothic" panose="020B0502020202020204" pitchFamily="34" charset="0"/>
                        </a:rPr>
                        <a:t>2.35L</a:t>
                      </a:r>
                    </a:p>
                  </a:txBody>
                  <a:tcPr marL="185159" marR="185159" marT="92578" marB="92578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500" b="1" i="0" dirty="0"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185159" marR="185159" marT="92578" marB="92578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5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235ml</a:t>
                      </a:r>
                    </a:p>
                  </a:txBody>
                  <a:tcPr marL="185159" marR="185159" marT="92578" marB="92578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06213550"/>
                  </a:ext>
                </a:extLst>
              </a:tr>
              <a:tr h="773218">
                <a:tc>
                  <a:txBody>
                    <a:bodyPr/>
                    <a:lstStyle/>
                    <a:p>
                      <a:pPr algn="ctr"/>
                      <a:r>
                        <a:rPr lang="en-US" sz="2500" b="1" i="0" dirty="0">
                          <a:latin typeface="Century Gothic" panose="020B0502020202020204" pitchFamily="34" charset="0"/>
                        </a:rPr>
                        <a:t>c.</a:t>
                      </a:r>
                    </a:p>
                  </a:txBody>
                  <a:tcPr marL="185159" marR="185159" marT="92578" marB="92578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500" b="1" i="0" dirty="0">
                          <a:latin typeface="Century Gothic" panose="020B0502020202020204" pitchFamily="34" charset="0"/>
                        </a:rPr>
                        <a:t>15cm</a:t>
                      </a:r>
                    </a:p>
                  </a:txBody>
                  <a:tcPr marL="185159" marR="185159" marT="92578" marB="92578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500" b="1" i="0" dirty="0"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185159" marR="185159" marT="92578" marB="92578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5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150mm</a:t>
                      </a:r>
                    </a:p>
                  </a:txBody>
                  <a:tcPr marL="185159" marR="185159" marT="92578" marB="92578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43613426"/>
                  </a:ext>
                </a:extLst>
              </a:tr>
              <a:tr h="773218">
                <a:tc>
                  <a:txBody>
                    <a:bodyPr/>
                    <a:lstStyle/>
                    <a:p>
                      <a:pPr algn="ctr"/>
                      <a:r>
                        <a:rPr lang="en-US" sz="2500" b="1" i="0" dirty="0">
                          <a:latin typeface="Century Gothic" panose="020B0502020202020204" pitchFamily="34" charset="0"/>
                        </a:rPr>
                        <a:t>d.</a:t>
                      </a:r>
                    </a:p>
                  </a:txBody>
                  <a:tcPr marL="185159" marR="185159" marT="92578" marB="92578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500" b="1" i="0" dirty="0">
                          <a:latin typeface="Century Gothic" panose="020B0502020202020204" pitchFamily="34" charset="0"/>
                        </a:rPr>
                        <a:t>1,500mm</a:t>
                      </a:r>
                    </a:p>
                  </a:txBody>
                  <a:tcPr marL="185159" marR="185159" marT="92578" marB="92578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500" b="1" i="0" dirty="0"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185159" marR="185159" marT="92578" marB="92578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5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1.05m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4122732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64627165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4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68580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Find and correct the errors in these conversions: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2019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B16B42B1-CAAF-47E3-979B-092CEAC00B51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1892373" y="2054007"/>
          <a:ext cx="5359255" cy="309287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13016">
                  <a:extLst>
                    <a:ext uri="{9D8B030D-6E8A-4147-A177-3AD203B41FA5}">
                      <a16:colId xmlns:a16="http://schemas.microsoft.com/office/drawing/2014/main" val="1817693290"/>
                    </a:ext>
                  </a:extLst>
                </a:gridCol>
                <a:gridCol w="1812952">
                  <a:extLst>
                    <a:ext uri="{9D8B030D-6E8A-4147-A177-3AD203B41FA5}">
                      <a16:colId xmlns:a16="http://schemas.microsoft.com/office/drawing/2014/main" val="4121098538"/>
                    </a:ext>
                  </a:extLst>
                </a:gridCol>
                <a:gridCol w="704844">
                  <a:extLst>
                    <a:ext uri="{9D8B030D-6E8A-4147-A177-3AD203B41FA5}">
                      <a16:colId xmlns:a16="http://schemas.microsoft.com/office/drawing/2014/main" val="170959852"/>
                    </a:ext>
                  </a:extLst>
                </a:gridCol>
                <a:gridCol w="2128443">
                  <a:extLst>
                    <a:ext uri="{9D8B030D-6E8A-4147-A177-3AD203B41FA5}">
                      <a16:colId xmlns:a16="http://schemas.microsoft.com/office/drawing/2014/main" val="227259664"/>
                    </a:ext>
                  </a:extLst>
                </a:gridCol>
              </a:tblGrid>
              <a:tr h="773218">
                <a:tc>
                  <a:txBody>
                    <a:bodyPr/>
                    <a:lstStyle/>
                    <a:p>
                      <a:pPr algn="ctr"/>
                      <a:r>
                        <a:rPr lang="en-US" sz="2500" b="1" i="0" dirty="0">
                          <a:latin typeface="Century Gothic" panose="020B0502020202020204" pitchFamily="34" charset="0"/>
                        </a:rPr>
                        <a:t>a.</a:t>
                      </a:r>
                    </a:p>
                  </a:txBody>
                  <a:tcPr marL="185159" marR="185159" marT="92578" marB="92578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500" b="1" i="0" dirty="0">
                          <a:latin typeface="Century Gothic" panose="020B0502020202020204" pitchFamily="34" charset="0"/>
                        </a:rPr>
                        <a:t>1,565g</a:t>
                      </a:r>
                    </a:p>
                  </a:txBody>
                  <a:tcPr marL="185159" marR="185159" marT="92578" marB="92578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500" b="1" i="0" dirty="0"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185159" marR="185159" marT="92578" marB="92578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500" b="1" i="0" dirty="0">
                          <a:latin typeface="Century Gothic" panose="020B0502020202020204" pitchFamily="34" charset="0"/>
                        </a:rPr>
                        <a:t>1.565kg</a:t>
                      </a:r>
                    </a:p>
                  </a:txBody>
                  <a:tcPr marL="185159" marR="185159" marT="92578" marB="92578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99097265"/>
                  </a:ext>
                </a:extLst>
              </a:tr>
              <a:tr h="773218">
                <a:tc>
                  <a:txBody>
                    <a:bodyPr/>
                    <a:lstStyle/>
                    <a:p>
                      <a:pPr algn="ctr"/>
                      <a:r>
                        <a:rPr lang="en-US" sz="2500" b="1" i="0" dirty="0">
                          <a:latin typeface="Century Gothic" panose="020B0502020202020204" pitchFamily="34" charset="0"/>
                        </a:rPr>
                        <a:t>b.</a:t>
                      </a:r>
                    </a:p>
                  </a:txBody>
                  <a:tcPr marL="185159" marR="185159" marT="92578" marB="92578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500" b="1" i="0" dirty="0">
                          <a:latin typeface="Century Gothic" panose="020B0502020202020204" pitchFamily="34" charset="0"/>
                        </a:rPr>
                        <a:t>2.35L</a:t>
                      </a:r>
                    </a:p>
                  </a:txBody>
                  <a:tcPr marL="185159" marR="185159" marT="92578" marB="92578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500" b="1" i="0" dirty="0"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185159" marR="185159" marT="92578" marB="92578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500" b="1" i="0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2,350ml</a:t>
                      </a:r>
                    </a:p>
                  </a:txBody>
                  <a:tcPr marL="185159" marR="185159" marT="92578" marB="92578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06213550"/>
                  </a:ext>
                </a:extLst>
              </a:tr>
              <a:tr h="773218">
                <a:tc>
                  <a:txBody>
                    <a:bodyPr/>
                    <a:lstStyle/>
                    <a:p>
                      <a:pPr algn="ctr"/>
                      <a:r>
                        <a:rPr lang="en-US" sz="2500" b="1" i="0" dirty="0">
                          <a:latin typeface="Century Gothic" panose="020B0502020202020204" pitchFamily="34" charset="0"/>
                        </a:rPr>
                        <a:t>c.</a:t>
                      </a:r>
                    </a:p>
                  </a:txBody>
                  <a:tcPr marL="185159" marR="185159" marT="92578" marB="92578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500" b="1" i="0" dirty="0">
                          <a:latin typeface="Century Gothic" panose="020B0502020202020204" pitchFamily="34" charset="0"/>
                        </a:rPr>
                        <a:t>15cm</a:t>
                      </a:r>
                    </a:p>
                  </a:txBody>
                  <a:tcPr marL="185159" marR="185159" marT="92578" marB="92578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500" b="1" i="0" dirty="0"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185159" marR="185159" marT="92578" marB="92578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5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150mm</a:t>
                      </a:r>
                    </a:p>
                  </a:txBody>
                  <a:tcPr marL="185159" marR="185159" marT="92578" marB="92578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43613426"/>
                  </a:ext>
                </a:extLst>
              </a:tr>
              <a:tr h="773218">
                <a:tc>
                  <a:txBody>
                    <a:bodyPr/>
                    <a:lstStyle/>
                    <a:p>
                      <a:pPr algn="ctr"/>
                      <a:r>
                        <a:rPr lang="en-US" sz="2500" b="1" i="0" dirty="0">
                          <a:latin typeface="Century Gothic" panose="020B0502020202020204" pitchFamily="34" charset="0"/>
                        </a:rPr>
                        <a:t>d.</a:t>
                      </a:r>
                    </a:p>
                  </a:txBody>
                  <a:tcPr marL="185159" marR="185159" marT="92578" marB="92578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500" b="1" i="0" dirty="0">
                          <a:latin typeface="Century Gothic" panose="020B0502020202020204" pitchFamily="34" charset="0"/>
                        </a:rPr>
                        <a:t>1,500mm</a:t>
                      </a:r>
                    </a:p>
                  </a:txBody>
                  <a:tcPr marL="185159" marR="185159" marT="92578" marB="92578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500" b="1" i="0" dirty="0"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185159" marR="185159" marT="92578" marB="92578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500" b="1" i="0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1.5m</a:t>
                      </a: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4122732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25657214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1</a:t>
            </a:r>
          </a:p>
          <a:p>
            <a:pPr lvl="0"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Roland thinks that he walked the farthest on Wednesday. </a:t>
            </a:r>
            <a:b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</a:b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Do you agree? Explain why.</a:t>
            </a:r>
          </a:p>
          <a:p>
            <a:pPr lvl="0"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84B107DC-B90C-4A45-B422-BA8DE29C2552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2019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4AED8D87-57E5-4942-B15E-805B98AA61F9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1903609" y="1512461"/>
          <a:ext cx="5336782" cy="294961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29539">
                  <a:extLst>
                    <a:ext uri="{9D8B030D-6E8A-4147-A177-3AD203B41FA5}">
                      <a16:colId xmlns:a16="http://schemas.microsoft.com/office/drawing/2014/main" val="4048870268"/>
                    </a:ext>
                  </a:extLst>
                </a:gridCol>
                <a:gridCol w="1469081">
                  <a:extLst>
                    <a:ext uri="{9D8B030D-6E8A-4147-A177-3AD203B41FA5}">
                      <a16:colId xmlns:a16="http://schemas.microsoft.com/office/drawing/2014/main" val="1578674211"/>
                    </a:ext>
                  </a:extLst>
                </a:gridCol>
                <a:gridCol w="1469081">
                  <a:extLst>
                    <a:ext uri="{9D8B030D-6E8A-4147-A177-3AD203B41FA5}">
                      <a16:colId xmlns:a16="http://schemas.microsoft.com/office/drawing/2014/main" val="2479035561"/>
                    </a:ext>
                  </a:extLst>
                </a:gridCol>
                <a:gridCol w="1469081">
                  <a:extLst>
                    <a:ext uri="{9D8B030D-6E8A-4147-A177-3AD203B41FA5}">
                      <a16:colId xmlns:a16="http://schemas.microsoft.com/office/drawing/2014/main" val="3219835509"/>
                    </a:ext>
                  </a:extLst>
                </a:gridCol>
              </a:tblGrid>
              <a:tr h="405848">
                <a:tc>
                  <a:txBody>
                    <a:bodyPr/>
                    <a:lstStyle/>
                    <a:p>
                      <a:pPr algn="ctr"/>
                      <a:endParaRPr lang="en-US" sz="1700" b="1" i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7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9am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7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12pm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7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3pm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43498611"/>
                  </a:ext>
                </a:extLst>
              </a:tr>
              <a:tr h="508753">
                <a:tc>
                  <a:txBody>
                    <a:bodyPr/>
                    <a:lstStyle/>
                    <a:p>
                      <a:pPr algn="ctr"/>
                      <a:r>
                        <a:rPr lang="en-US" sz="17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Mon</a:t>
                      </a:r>
                    </a:p>
                  </a:txBody>
                  <a:tcPr marL="0" marR="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7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3.565km</a:t>
                      </a: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7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2,425m</a:t>
                      </a: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7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2,475m</a:t>
                      </a: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72147181"/>
                  </a:ext>
                </a:extLst>
              </a:tr>
              <a:tr h="508753">
                <a:tc>
                  <a:txBody>
                    <a:bodyPr/>
                    <a:lstStyle/>
                    <a:p>
                      <a:pPr algn="ctr"/>
                      <a:r>
                        <a:rPr lang="en-US" sz="17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Tue</a:t>
                      </a:r>
                    </a:p>
                  </a:txBody>
                  <a:tcPr marL="0" marR="0" marT="0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7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1.5km</a:t>
                      </a: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7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1,050m</a:t>
                      </a: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7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5,255m</a:t>
                      </a: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56018482"/>
                  </a:ext>
                </a:extLst>
              </a:tr>
              <a:tr h="508753">
                <a:tc>
                  <a:txBody>
                    <a:bodyPr/>
                    <a:lstStyle/>
                    <a:p>
                      <a:pPr algn="ctr"/>
                      <a:r>
                        <a:rPr lang="en-US" sz="17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Wed</a:t>
                      </a:r>
                    </a:p>
                  </a:txBody>
                  <a:tcPr marL="0" marR="0" marT="0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7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6,065m</a:t>
                      </a: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7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2km</a:t>
                      </a: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7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500m</a:t>
                      </a: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60193953"/>
                  </a:ext>
                </a:extLst>
              </a:tr>
              <a:tr h="508753">
                <a:tc>
                  <a:txBody>
                    <a:bodyPr/>
                    <a:lstStyle/>
                    <a:p>
                      <a:pPr algn="ctr"/>
                      <a:r>
                        <a:rPr lang="en-US" sz="17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Thu</a:t>
                      </a:r>
                    </a:p>
                  </a:txBody>
                  <a:tcPr marL="0" marR="0" marT="0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7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4,650m</a:t>
                      </a: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7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3.05km</a:t>
                      </a: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7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1,455m</a:t>
                      </a: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87783328"/>
                  </a:ext>
                </a:extLst>
              </a:tr>
              <a:tr h="508753">
                <a:tc>
                  <a:txBody>
                    <a:bodyPr/>
                    <a:lstStyle/>
                    <a:p>
                      <a:pPr algn="ctr"/>
                      <a:r>
                        <a:rPr lang="en-US" sz="17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Fri</a:t>
                      </a:r>
                    </a:p>
                  </a:txBody>
                  <a:tcPr marL="0" marR="0" marT="0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7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2.075km</a:t>
                      </a: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7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50m</a:t>
                      </a: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7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3,615m</a:t>
                      </a: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3150074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93829172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1</a:t>
            </a:r>
          </a:p>
          <a:p>
            <a:pPr lvl="0"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Roland thinks that he walked the farthest on Wednesday. </a:t>
            </a:r>
            <a:b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</a:b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Do you agree? Explain why.</a:t>
            </a:r>
          </a:p>
          <a:p>
            <a:pPr lvl="0" defTabSz="51435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Roland is incorrect because…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84B107DC-B90C-4A45-B422-BA8DE29C2552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2019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4AED8D87-57E5-4942-B15E-805B98AA61F9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1903609" y="1512461"/>
          <a:ext cx="5336782" cy="294961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29539">
                  <a:extLst>
                    <a:ext uri="{9D8B030D-6E8A-4147-A177-3AD203B41FA5}">
                      <a16:colId xmlns:a16="http://schemas.microsoft.com/office/drawing/2014/main" val="4048870268"/>
                    </a:ext>
                  </a:extLst>
                </a:gridCol>
                <a:gridCol w="1469081">
                  <a:extLst>
                    <a:ext uri="{9D8B030D-6E8A-4147-A177-3AD203B41FA5}">
                      <a16:colId xmlns:a16="http://schemas.microsoft.com/office/drawing/2014/main" val="1578674211"/>
                    </a:ext>
                  </a:extLst>
                </a:gridCol>
                <a:gridCol w="1469081">
                  <a:extLst>
                    <a:ext uri="{9D8B030D-6E8A-4147-A177-3AD203B41FA5}">
                      <a16:colId xmlns:a16="http://schemas.microsoft.com/office/drawing/2014/main" val="2479035561"/>
                    </a:ext>
                  </a:extLst>
                </a:gridCol>
                <a:gridCol w="1469081">
                  <a:extLst>
                    <a:ext uri="{9D8B030D-6E8A-4147-A177-3AD203B41FA5}">
                      <a16:colId xmlns:a16="http://schemas.microsoft.com/office/drawing/2014/main" val="3219835509"/>
                    </a:ext>
                  </a:extLst>
                </a:gridCol>
              </a:tblGrid>
              <a:tr h="405848">
                <a:tc>
                  <a:txBody>
                    <a:bodyPr/>
                    <a:lstStyle/>
                    <a:p>
                      <a:pPr algn="ctr"/>
                      <a:endParaRPr lang="en-US" sz="1700" b="1" i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7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9am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7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12pm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7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3pm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43498611"/>
                  </a:ext>
                </a:extLst>
              </a:tr>
              <a:tr h="508753">
                <a:tc>
                  <a:txBody>
                    <a:bodyPr/>
                    <a:lstStyle/>
                    <a:p>
                      <a:pPr algn="ctr"/>
                      <a:r>
                        <a:rPr lang="en-US" sz="17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Mon</a:t>
                      </a:r>
                    </a:p>
                  </a:txBody>
                  <a:tcPr marL="0" marR="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7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3.565km</a:t>
                      </a: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7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2,425m</a:t>
                      </a: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7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2,475m</a:t>
                      </a: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72147181"/>
                  </a:ext>
                </a:extLst>
              </a:tr>
              <a:tr h="508753">
                <a:tc>
                  <a:txBody>
                    <a:bodyPr/>
                    <a:lstStyle/>
                    <a:p>
                      <a:pPr algn="ctr"/>
                      <a:r>
                        <a:rPr lang="en-US" sz="17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Tue</a:t>
                      </a:r>
                    </a:p>
                  </a:txBody>
                  <a:tcPr marL="0" marR="0" marT="0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7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1.5km</a:t>
                      </a: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7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1,050m</a:t>
                      </a: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7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5,255m</a:t>
                      </a: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56018482"/>
                  </a:ext>
                </a:extLst>
              </a:tr>
              <a:tr h="508753">
                <a:tc>
                  <a:txBody>
                    <a:bodyPr/>
                    <a:lstStyle/>
                    <a:p>
                      <a:pPr algn="ctr"/>
                      <a:r>
                        <a:rPr lang="en-US" sz="17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Wed</a:t>
                      </a:r>
                    </a:p>
                  </a:txBody>
                  <a:tcPr marL="0" marR="0" marT="0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7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6,065m</a:t>
                      </a: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7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2km</a:t>
                      </a: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7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500m</a:t>
                      </a: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60193953"/>
                  </a:ext>
                </a:extLst>
              </a:tr>
              <a:tr h="508753">
                <a:tc>
                  <a:txBody>
                    <a:bodyPr/>
                    <a:lstStyle/>
                    <a:p>
                      <a:pPr algn="ctr"/>
                      <a:r>
                        <a:rPr lang="en-US" sz="17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Thu</a:t>
                      </a:r>
                    </a:p>
                  </a:txBody>
                  <a:tcPr marL="0" marR="0" marT="0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7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4,650m</a:t>
                      </a: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7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3.05km</a:t>
                      </a: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7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1,455m</a:t>
                      </a: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87783328"/>
                  </a:ext>
                </a:extLst>
              </a:tr>
              <a:tr h="508753">
                <a:tc>
                  <a:txBody>
                    <a:bodyPr/>
                    <a:lstStyle/>
                    <a:p>
                      <a:pPr algn="ctr"/>
                      <a:r>
                        <a:rPr lang="en-US" sz="17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Fri</a:t>
                      </a:r>
                    </a:p>
                  </a:txBody>
                  <a:tcPr marL="0" marR="0" marT="0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7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2.075km</a:t>
                      </a: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7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50m</a:t>
                      </a: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7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3,615m</a:t>
                      </a: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3150074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74223036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1</a:t>
            </a:r>
          </a:p>
          <a:p>
            <a:pPr lvl="0"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Roland thinks that he walked the farthest on Wednesday. </a:t>
            </a:r>
            <a:b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</a:b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Do you agree? Explain why.</a:t>
            </a:r>
          </a:p>
          <a:p>
            <a:pPr lvl="0" defTabSz="514350">
              <a:defRPr/>
            </a:pPr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Roland is incorrect because he walked 9.155km (9,155m) on Thursday, which is farther than any other day.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84B107DC-B90C-4A45-B422-BA8DE29C2552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2019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4AED8D87-57E5-4942-B15E-805B98AA61F9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1903609" y="1512461"/>
          <a:ext cx="5336782" cy="294961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29539">
                  <a:extLst>
                    <a:ext uri="{9D8B030D-6E8A-4147-A177-3AD203B41FA5}">
                      <a16:colId xmlns:a16="http://schemas.microsoft.com/office/drawing/2014/main" val="4048870268"/>
                    </a:ext>
                  </a:extLst>
                </a:gridCol>
                <a:gridCol w="1469081">
                  <a:extLst>
                    <a:ext uri="{9D8B030D-6E8A-4147-A177-3AD203B41FA5}">
                      <a16:colId xmlns:a16="http://schemas.microsoft.com/office/drawing/2014/main" val="1578674211"/>
                    </a:ext>
                  </a:extLst>
                </a:gridCol>
                <a:gridCol w="1469081">
                  <a:extLst>
                    <a:ext uri="{9D8B030D-6E8A-4147-A177-3AD203B41FA5}">
                      <a16:colId xmlns:a16="http://schemas.microsoft.com/office/drawing/2014/main" val="2479035561"/>
                    </a:ext>
                  </a:extLst>
                </a:gridCol>
                <a:gridCol w="1469081">
                  <a:extLst>
                    <a:ext uri="{9D8B030D-6E8A-4147-A177-3AD203B41FA5}">
                      <a16:colId xmlns:a16="http://schemas.microsoft.com/office/drawing/2014/main" val="3219835509"/>
                    </a:ext>
                  </a:extLst>
                </a:gridCol>
              </a:tblGrid>
              <a:tr h="405848">
                <a:tc>
                  <a:txBody>
                    <a:bodyPr/>
                    <a:lstStyle/>
                    <a:p>
                      <a:pPr algn="ctr"/>
                      <a:endParaRPr lang="en-US" sz="1700" b="1" i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7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9am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7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12pm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7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3pm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43498611"/>
                  </a:ext>
                </a:extLst>
              </a:tr>
              <a:tr h="508753">
                <a:tc>
                  <a:txBody>
                    <a:bodyPr/>
                    <a:lstStyle/>
                    <a:p>
                      <a:pPr algn="ctr"/>
                      <a:r>
                        <a:rPr lang="en-US" sz="17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Mon</a:t>
                      </a:r>
                    </a:p>
                  </a:txBody>
                  <a:tcPr marL="0" marR="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7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3.565km</a:t>
                      </a: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7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2,425m</a:t>
                      </a: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7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2,475m</a:t>
                      </a: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72147181"/>
                  </a:ext>
                </a:extLst>
              </a:tr>
              <a:tr h="508753">
                <a:tc>
                  <a:txBody>
                    <a:bodyPr/>
                    <a:lstStyle/>
                    <a:p>
                      <a:pPr algn="ctr"/>
                      <a:r>
                        <a:rPr lang="en-US" sz="17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Tue</a:t>
                      </a:r>
                    </a:p>
                  </a:txBody>
                  <a:tcPr marL="0" marR="0" marT="0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7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1.5km</a:t>
                      </a: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7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1,050m</a:t>
                      </a: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7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5,255m</a:t>
                      </a: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56018482"/>
                  </a:ext>
                </a:extLst>
              </a:tr>
              <a:tr h="508753">
                <a:tc>
                  <a:txBody>
                    <a:bodyPr/>
                    <a:lstStyle/>
                    <a:p>
                      <a:pPr algn="ctr"/>
                      <a:r>
                        <a:rPr lang="en-US" sz="17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Wed</a:t>
                      </a:r>
                    </a:p>
                  </a:txBody>
                  <a:tcPr marL="0" marR="0" marT="0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7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6,065m</a:t>
                      </a: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7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2km</a:t>
                      </a: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7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500m</a:t>
                      </a: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60193953"/>
                  </a:ext>
                </a:extLst>
              </a:tr>
              <a:tr h="508753">
                <a:tc>
                  <a:txBody>
                    <a:bodyPr/>
                    <a:lstStyle/>
                    <a:p>
                      <a:pPr algn="ctr"/>
                      <a:r>
                        <a:rPr lang="en-US" sz="17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Thu</a:t>
                      </a:r>
                    </a:p>
                  </a:txBody>
                  <a:tcPr marL="0" marR="0" marT="0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7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4,650m</a:t>
                      </a: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7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3.05km</a:t>
                      </a: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7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1,455m</a:t>
                      </a: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87783328"/>
                  </a:ext>
                </a:extLst>
              </a:tr>
              <a:tr h="508753">
                <a:tc>
                  <a:txBody>
                    <a:bodyPr/>
                    <a:lstStyle/>
                    <a:p>
                      <a:pPr algn="ctr"/>
                      <a:r>
                        <a:rPr lang="en-US" sz="17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Fri</a:t>
                      </a:r>
                    </a:p>
                  </a:txBody>
                  <a:tcPr marL="0" marR="0" marT="0" marB="0"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7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2.075km</a:t>
                      </a: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7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50m</a:t>
                      </a: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7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3,615m</a:t>
                      </a: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31500741"/>
                  </a:ext>
                </a:extLst>
              </a:tr>
            </a:tbl>
          </a:graphicData>
        </a:graphic>
      </p:graphicFrame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C7FD487D-43FE-4E17-8107-7B18FEF0DDA1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7240391" y="1512461"/>
          <a:ext cx="1469081" cy="294961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469081">
                  <a:extLst>
                    <a:ext uri="{9D8B030D-6E8A-4147-A177-3AD203B41FA5}">
                      <a16:colId xmlns:a16="http://schemas.microsoft.com/office/drawing/2014/main" val="979337517"/>
                    </a:ext>
                  </a:extLst>
                </a:gridCol>
              </a:tblGrid>
              <a:tr h="405848">
                <a:tc>
                  <a:txBody>
                    <a:bodyPr/>
                    <a:lstStyle/>
                    <a:p>
                      <a:pPr algn="ctr"/>
                      <a:r>
                        <a:rPr lang="en-US" sz="1700" b="1" i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total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27873890"/>
                  </a:ext>
                </a:extLst>
              </a:tr>
              <a:tr h="508753">
                <a:tc>
                  <a:txBody>
                    <a:bodyPr/>
                    <a:lstStyle/>
                    <a:p>
                      <a:pPr algn="ctr"/>
                      <a:r>
                        <a:rPr lang="en-US" sz="1700" b="1" i="0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8.465km</a:t>
                      </a: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78255362"/>
                  </a:ext>
                </a:extLst>
              </a:tr>
              <a:tr h="508753">
                <a:tc>
                  <a:txBody>
                    <a:bodyPr/>
                    <a:lstStyle/>
                    <a:p>
                      <a:pPr algn="ctr"/>
                      <a:r>
                        <a:rPr lang="en-US" sz="1700" b="1" i="0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7.805km</a:t>
                      </a: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03205131"/>
                  </a:ext>
                </a:extLst>
              </a:tr>
              <a:tr h="508753">
                <a:tc>
                  <a:txBody>
                    <a:bodyPr/>
                    <a:lstStyle/>
                    <a:p>
                      <a:pPr algn="ctr"/>
                      <a:r>
                        <a:rPr lang="en-US" sz="1700" b="1" i="0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8.565km</a:t>
                      </a: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02490786"/>
                  </a:ext>
                </a:extLst>
              </a:tr>
              <a:tr h="508753">
                <a:tc>
                  <a:txBody>
                    <a:bodyPr/>
                    <a:lstStyle/>
                    <a:p>
                      <a:pPr algn="ctr"/>
                      <a:r>
                        <a:rPr lang="en-US" sz="1700" b="1" i="0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9.155km</a:t>
                      </a: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61447488"/>
                  </a:ext>
                </a:extLst>
              </a:tr>
              <a:tr h="508753">
                <a:tc>
                  <a:txBody>
                    <a:bodyPr/>
                    <a:lstStyle/>
                    <a:p>
                      <a:pPr algn="ctr"/>
                      <a:r>
                        <a:rPr lang="en-US" sz="1700" b="1" i="0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5.74km</a:t>
                      </a: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7236628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476697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7" name="TextBox 8">
            <a:extLst>
              <a:ext uri="{FF2B5EF4-FFF2-40B4-BE49-F238E27FC236}">
                <a16:creationId xmlns:a16="http://schemas.microsoft.com/office/drawing/2014/main" id="{F2267ACB-233E-41BC-B01B-8F3DC45483E4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2019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5ECE2BD8-594C-4973-AC80-6BB7FF827F9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38" y="144125"/>
            <a:ext cx="8913124" cy="6322100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F05941EF-3C2A-493C-BE3A-10C74BF39802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Problem Solving 1</a:t>
            </a:r>
          </a:p>
          <a:p>
            <a:pPr lvl="0" algn="ctr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A garden pond has a maximum water allowance of 24.865L</a:t>
            </a:r>
          </a:p>
          <a:p>
            <a:pPr lvl="0" algn="ctr" defTabSz="51435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lvl="0" algn="ctr" defTabSz="514350">
              <a:defRPr/>
            </a:pPr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Josie uses 6 bottles in total and fills her pond to capacity. How many of each size did she use?</a:t>
            </a:r>
            <a:endParaRPr lang="en-GB" sz="3200" b="1" dirty="0">
              <a:solidFill>
                <a:prstClr val="black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lvl="0" algn="ctr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id="{DC404401-7CD3-487B-BE53-0C8F4A464E2C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1049226" y="4229154"/>
          <a:ext cx="7045548" cy="94193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122154">
                  <a:extLst>
                    <a:ext uri="{9D8B030D-6E8A-4147-A177-3AD203B41FA5}">
                      <a16:colId xmlns:a16="http://schemas.microsoft.com/office/drawing/2014/main" val="2452533353"/>
                    </a:ext>
                  </a:extLst>
                </a:gridCol>
                <a:gridCol w="339543">
                  <a:extLst>
                    <a:ext uri="{9D8B030D-6E8A-4147-A177-3AD203B41FA5}">
                      <a16:colId xmlns:a16="http://schemas.microsoft.com/office/drawing/2014/main" val="2821227201"/>
                    </a:ext>
                  </a:extLst>
                </a:gridCol>
                <a:gridCol w="2122154">
                  <a:extLst>
                    <a:ext uri="{9D8B030D-6E8A-4147-A177-3AD203B41FA5}">
                      <a16:colId xmlns:a16="http://schemas.microsoft.com/office/drawing/2014/main" val="1229151165"/>
                    </a:ext>
                  </a:extLst>
                </a:gridCol>
                <a:gridCol w="339543">
                  <a:extLst>
                    <a:ext uri="{9D8B030D-6E8A-4147-A177-3AD203B41FA5}">
                      <a16:colId xmlns:a16="http://schemas.microsoft.com/office/drawing/2014/main" val="3253628063"/>
                    </a:ext>
                  </a:extLst>
                </a:gridCol>
                <a:gridCol w="2122154">
                  <a:extLst>
                    <a:ext uri="{9D8B030D-6E8A-4147-A177-3AD203B41FA5}">
                      <a16:colId xmlns:a16="http://schemas.microsoft.com/office/drawing/2014/main" val="1309347920"/>
                    </a:ext>
                  </a:extLst>
                </a:gridCol>
              </a:tblGrid>
              <a:tr h="941937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Small</a:t>
                      </a:r>
                    </a:p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2.485L</a:t>
                      </a: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Medium</a:t>
                      </a:r>
                    </a:p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4,625ml</a:t>
                      </a: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Large</a:t>
                      </a:r>
                    </a:p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6,020ml</a:t>
                      </a: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0886168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01933325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7" name="TextBox 8">
            <a:extLst>
              <a:ext uri="{FF2B5EF4-FFF2-40B4-BE49-F238E27FC236}">
                <a16:creationId xmlns:a16="http://schemas.microsoft.com/office/drawing/2014/main" id="{F2267ACB-233E-41BC-B01B-8F3DC45483E4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2019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5ECE2BD8-594C-4973-AC80-6BB7FF827F9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38" y="144125"/>
            <a:ext cx="8913124" cy="6322100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F05941EF-3C2A-493C-BE3A-10C74BF39802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Problem Solving 1</a:t>
            </a:r>
          </a:p>
          <a:p>
            <a:pPr lvl="0" algn="ctr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A garden pond has a maximum water allowance of 24.865L</a:t>
            </a:r>
          </a:p>
          <a:p>
            <a:pPr lvl="0" algn="ctr" defTabSz="51435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lvl="0" algn="ctr" defTabSz="514350">
              <a:defRPr/>
            </a:pPr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Josie uses 6 bottles in total and fills her pond to capacity. How many of each size did she use?</a:t>
            </a:r>
          </a:p>
          <a:p>
            <a:pPr lvl="0" algn="ctr" defTabSz="51435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lvl="0" algn="ctr" defTabSz="51435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lvl="0" algn="ctr" defTabSz="51435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lvl="0" algn="ctr" defTabSz="51435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lvl="0" algn="ctr" defTabSz="51435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lvl="0" algn="ctr" defTabSz="51435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lvl="0" algn="ctr" defTabSz="51435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lvl="0" algn="ctr" defTabSz="51435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lvl="0" algn="ctr" defTabSz="51435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lvl="0" algn="ctr" defTabSz="51435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lvl="0" algn="ctr" defTabSz="51435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lvl="0" algn="ctr" defTabSz="51435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lvl="0" algn="ctr" defTabSz="514350">
              <a:defRPr/>
            </a:pPr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  <a:sym typeface="Wingdings" panose="05000000000000000000" pitchFamily="2" charset="2"/>
              </a:rPr>
              <a:t>2x Small;  3x Medium;  1x Large</a:t>
            </a:r>
            <a:endParaRPr lang="en-GB" sz="3200" b="1" dirty="0">
              <a:solidFill>
                <a:srgbClr val="FF0000"/>
              </a:solidFill>
              <a:latin typeface="Century Gothic" panose="020B0502020202020204" pitchFamily="34" charset="0"/>
              <a:sym typeface="Wingdings" panose="05000000000000000000" pitchFamily="2" charset="2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id="{DC404401-7CD3-487B-BE53-0C8F4A464E2C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1049226" y="4229154"/>
          <a:ext cx="7045548" cy="94193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122154">
                  <a:extLst>
                    <a:ext uri="{9D8B030D-6E8A-4147-A177-3AD203B41FA5}">
                      <a16:colId xmlns:a16="http://schemas.microsoft.com/office/drawing/2014/main" val="2452533353"/>
                    </a:ext>
                  </a:extLst>
                </a:gridCol>
                <a:gridCol w="339543">
                  <a:extLst>
                    <a:ext uri="{9D8B030D-6E8A-4147-A177-3AD203B41FA5}">
                      <a16:colId xmlns:a16="http://schemas.microsoft.com/office/drawing/2014/main" val="2821227201"/>
                    </a:ext>
                  </a:extLst>
                </a:gridCol>
                <a:gridCol w="2122154">
                  <a:extLst>
                    <a:ext uri="{9D8B030D-6E8A-4147-A177-3AD203B41FA5}">
                      <a16:colId xmlns:a16="http://schemas.microsoft.com/office/drawing/2014/main" val="1229151165"/>
                    </a:ext>
                  </a:extLst>
                </a:gridCol>
                <a:gridCol w="339543">
                  <a:extLst>
                    <a:ext uri="{9D8B030D-6E8A-4147-A177-3AD203B41FA5}">
                      <a16:colId xmlns:a16="http://schemas.microsoft.com/office/drawing/2014/main" val="3253628063"/>
                    </a:ext>
                  </a:extLst>
                </a:gridCol>
                <a:gridCol w="2122154">
                  <a:extLst>
                    <a:ext uri="{9D8B030D-6E8A-4147-A177-3AD203B41FA5}">
                      <a16:colId xmlns:a16="http://schemas.microsoft.com/office/drawing/2014/main" val="1309347920"/>
                    </a:ext>
                  </a:extLst>
                </a:gridCol>
              </a:tblGrid>
              <a:tr h="941937"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Small</a:t>
                      </a:r>
                    </a:p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2.485L</a:t>
                      </a: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Medium</a:t>
                      </a:r>
                    </a:p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4,625ml</a:t>
                      </a: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Large</a:t>
                      </a:r>
                    </a:p>
                    <a:p>
                      <a:pPr algn="ctr"/>
                      <a:r>
                        <a:rPr lang="en-GB" sz="2000" b="1" dirty="0">
                          <a:latin typeface="Century Gothic" panose="020B0502020202020204" pitchFamily="34" charset="0"/>
                        </a:rPr>
                        <a:t>6,020ml</a:t>
                      </a:r>
                    </a:p>
                  </a:txBody>
                  <a:tcPr marL="0" marR="0" marT="0" marB="0"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0886168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35993699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7" name="TextBox 8">
            <a:extLst>
              <a:ext uri="{FF2B5EF4-FFF2-40B4-BE49-F238E27FC236}">
                <a16:creationId xmlns:a16="http://schemas.microsoft.com/office/drawing/2014/main" id="{84B107DC-B90C-4A45-B422-BA8DE29C2552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2019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230FAC90-6171-4C2E-ADA3-8C0C815949E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38" y="144125"/>
            <a:ext cx="8913124" cy="6322100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ECCCBEE9-2BA5-48E2-8AFE-ADAAA9226FD3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2</a:t>
            </a:r>
          </a:p>
          <a:p>
            <a:pPr lvl="0"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Olly and Annie are converting 21,865cm into metres.</a:t>
            </a:r>
          </a:p>
          <a:p>
            <a:pPr lvl="0" defTabSz="51435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12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12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12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12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Who is correct? Explain why.</a:t>
            </a:r>
          </a:p>
          <a:p>
            <a:pPr lvl="0" defTabSz="514350">
              <a:defRPr/>
            </a:pPr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17" name="Speech Bubble: Rectangle with Corners Rounded 16">
            <a:extLst>
              <a:ext uri="{FF2B5EF4-FFF2-40B4-BE49-F238E27FC236}">
                <a16:creationId xmlns:a16="http://schemas.microsoft.com/office/drawing/2014/main" id="{AA03DF66-C8A3-47A7-9C5F-A0686A214191}"/>
              </a:ext>
            </a:extLst>
          </p:cNvPr>
          <p:cNvSpPr/>
          <p:nvPr/>
        </p:nvSpPr>
        <p:spPr>
          <a:xfrm>
            <a:off x="3969878" y="1645873"/>
            <a:ext cx="3424225" cy="1193878"/>
          </a:xfrm>
          <a:prstGeom prst="wedgeRoundRectCallout">
            <a:avLst>
              <a:gd name="adj1" fmla="val -60295"/>
              <a:gd name="adj2" fmla="val 9017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The answer is 21.865m.</a:t>
            </a:r>
          </a:p>
        </p:txBody>
      </p:sp>
      <p:sp>
        <p:nvSpPr>
          <p:cNvPr id="20" name="Speech Bubble: Rectangle with Corners Rounded 19">
            <a:extLst>
              <a:ext uri="{FF2B5EF4-FFF2-40B4-BE49-F238E27FC236}">
                <a16:creationId xmlns:a16="http://schemas.microsoft.com/office/drawing/2014/main" id="{7A9265BD-7B2D-43B8-B42A-BED79DD1D3C6}"/>
              </a:ext>
            </a:extLst>
          </p:cNvPr>
          <p:cNvSpPr/>
          <p:nvPr/>
        </p:nvSpPr>
        <p:spPr>
          <a:xfrm>
            <a:off x="1749897" y="3146437"/>
            <a:ext cx="3424225" cy="1193878"/>
          </a:xfrm>
          <a:prstGeom prst="wedgeRoundRectCallout">
            <a:avLst>
              <a:gd name="adj1" fmla="val 59393"/>
              <a:gd name="adj2" fmla="val 9017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The answer is 218.65m.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C9BD3F56-D85C-4012-B93A-B9B53FA0537E}"/>
              </a:ext>
            </a:extLst>
          </p:cNvPr>
          <p:cNvSpPr txBox="1"/>
          <p:nvPr/>
        </p:nvSpPr>
        <p:spPr>
          <a:xfrm>
            <a:off x="2636149" y="2530181"/>
            <a:ext cx="478017" cy="276999"/>
          </a:xfrm>
          <a:prstGeom prst="rect">
            <a:avLst/>
          </a:prstGeom>
          <a:noFill/>
          <a:ln w="28575">
            <a:noFill/>
          </a:ln>
        </p:spPr>
        <p:txBody>
          <a:bodyPr wrap="none" rtlCol="0" anchor="ctr">
            <a:spAutoFit/>
          </a:bodyPr>
          <a:lstStyle/>
          <a:p>
            <a:pPr algn="ctr"/>
            <a:r>
              <a:rPr lang="en-US" sz="1200" b="1" dirty="0">
                <a:latin typeface="Century Gothic" panose="020B0502020202020204" pitchFamily="34" charset="0"/>
              </a:rPr>
              <a:t>Olly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AB272BDC-8CC3-4F06-9E6B-9A06AE6766BD}"/>
              </a:ext>
            </a:extLst>
          </p:cNvPr>
          <p:cNvSpPr txBox="1"/>
          <p:nvPr/>
        </p:nvSpPr>
        <p:spPr>
          <a:xfrm>
            <a:off x="5961602" y="4040290"/>
            <a:ext cx="619080" cy="276999"/>
          </a:xfrm>
          <a:prstGeom prst="rect">
            <a:avLst/>
          </a:prstGeom>
          <a:noFill/>
          <a:ln w="28575">
            <a:noFill/>
          </a:ln>
        </p:spPr>
        <p:txBody>
          <a:bodyPr wrap="none" rtlCol="0" anchor="ctr">
            <a:spAutoFit/>
          </a:bodyPr>
          <a:lstStyle/>
          <a:p>
            <a:pPr algn="ctr"/>
            <a:r>
              <a:rPr lang="en-US" sz="1200" b="1" dirty="0">
                <a:latin typeface="Century Gothic" panose="020B0502020202020204" pitchFamily="34" charset="0"/>
              </a:rPr>
              <a:t>Annie</a:t>
            </a:r>
          </a:p>
        </p:txBody>
      </p:sp>
    </p:spTree>
    <p:extLst>
      <p:ext uri="{BB962C8B-B14F-4D97-AF65-F5344CB8AC3E}">
        <p14:creationId xmlns:p14="http://schemas.microsoft.com/office/powerpoint/2010/main" val="206682174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7" name="TextBox 8">
            <a:extLst>
              <a:ext uri="{FF2B5EF4-FFF2-40B4-BE49-F238E27FC236}">
                <a16:creationId xmlns:a16="http://schemas.microsoft.com/office/drawing/2014/main" id="{84B107DC-B90C-4A45-B422-BA8DE29C2552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2019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230FAC90-6171-4C2E-ADA3-8C0C815949E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38" y="144125"/>
            <a:ext cx="8913124" cy="6322100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ECCCBEE9-2BA5-48E2-8AFE-ADAAA9226FD3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2</a:t>
            </a:r>
          </a:p>
          <a:p>
            <a:pPr lvl="0"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Olly and Annie are converting 21,865cm into metres.</a:t>
            </a:r>
          </a:p>
          <a:p>
            <a:pPr lvl="0" defTabSz="51435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12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12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12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12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Who is correct? Explain why.</a:t>
            </a:r>
          </a:p>
          <a:p>
            <a:pPr lvl="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Annie is correct because…</a:t>
            </a:r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17" name="Speech Bubble: Rectangle with Corners Rounded 16">
            <a:extLst>
              <a:ext uri="{FF2B5EF4-FFF2-40B4-BE49-F238E27FC236}">
                <a16:creationId xmlns:a16="http://schemas.microsoft.com/office/drawing/2014/main" id="{AA03DF66-C8A3-47A7-9C5F-A0686A214191}"/>
              </a:ext>
            </a:extLst>
          </p:cNvPr>
          <p:cNvSpPr/>
          <p:nvPr/>
        </p:nvSpPr>
        <p:spPr>
          <a:xfrm>
            <a:off x="3969878" y="1645873"/>
            <a:ext cx="3424225" cy="1193878"/>
          </a:xfrm>
          <a:prstGeom prst="wedgeRoundRectCallout">
            <a:avLst>
              <a:gd name="adj1" fmla="val -60295"/>
              <a:gd name="adj2" fmla="val 9017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The answer is 21.865m.</a:t>
            </a:r>
          </a:p>
        </p:txBody>
      </p:sp>
      <p:sp>
        <p:nvSpPr>
          <p:cNvPr id="20" name="Speech Bubble: Rectangle with Corners Rounded 19">
            <a:extLst>
              <a:ext uri="{FF2B5EF4-FFF2-40B4-BE49-F238E27FC236}">
                <a16:creationId xmlns:a16="http://schemas.microsoft.com/office/drawing/2014/main" id="{7A9265BD-7B2D-43B8-B42A-BED79DD1D3C6}"/>
              </a:ext>
            </a:extLst>
          </p:cNvPr>
          <p:cNvSpPr/>
          <p:nvPr/>
        </p:nvSpPr>
        <p:spPr>
          <a:xfrm>
            <a:off x="1749897" y="3146437"/>
            <a:ext cx="3424225" cy="1193878"/>
          </a:xfrm>
          <a:prstGeom prst="wedgeRoundRectCallout">
            <a:avLst>
              <a:gd name="adj1" fmla="val 59393"/>
              <a:gd name="adj2" fmla="val 9017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The answer is 218.65m.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C9BD3F56-D85C-4012-B93A-B9B53FA0537E}"/>
              </a:ext>
            </a:extLst>
          </p:cNvPr>
          <p:cNvSpPr txBox="1"/>
          <p:nvPr/>
        </p:nvSpPr>
        <p:spPr>
          <a:xfrm>
            <a:off x="2636149" y="2530181"/>
            <a:ext cx="478017" cy="276999"/>
          </a:xfrm>
          <a:prstGeom prst="rect">
            <a:avLst/>
          </a:prstGeom>
          <a:noFill/>
          <a:ln w="28575">
            <a:noFill/>
          </a:ln>
        </p:spPr>
        <p:txBody>
          <a:bodyPr wrap="none" rtlCol="0" anchor="ctr">
            <a:spAutoFit/>
          </a:bodyPr>
          <a:lstStyle/>
          <a:p>
            <a:pPr algn="ctr"/>
            <a:r>
              <a:rPr lang="en-US" sz="1200" b="1" dirty="0">
                <a:latin typeface="Century Gothic" panose="020B0502020202020204" pitchFamily="34" charset="0"/>
              </a:rPr>
              <a:t>Olly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AB272BDC-8CC3-4F06-9E6B-9A06AE6766BD}"/>
              </a:ext>
            </a:extLst>
          </p:cNvPr>
          <p:cNvSpPr txBox="1"/>
          <p:nvPr/>
        </p:nvSpPr>
        <p:spPr>
          <a:xfrm>
            <a:off x="5961602" y="4040290"/>
            <a:ext cx="619080" cy="276999"/>
          </a:xfrm>
          <a:prstGeom prst="rect">
            <a:avLst/>
          </a:prstGeom>
          <a:noFill/>
          <a:ln w="28575">
            <a:noFill/>
          </a:ln>
        </p:spPr>
        <p:txBody>
          <a:bodyPr wrap="none" rtlCol="0" anchor="ctr">
            <a:spAutoFit/>
          </a:bodyPr>
          <a:lstStyle/>
          <a:p>
            <a:pPr algn="ctr"/>
            <a:r>
              <a:rPr lang="en-US" sz="1200" b="1" dirty="0">
                <a:latin typeface="Century Gothic" panose="020B0502020202020204" pitchFamily="34" charset="0"/>
              </a:rPr>
              <a:t>Annie</a:t>
            </a:r>
          </a:p>
        </p:txBody>
      </p:sp>
    </p:spTree>
    <p:extLst>
      <p:ext uri="{BB962C8B-B14F-4D97-AF65-F5344CB8AC3E}">
        <p14:creationId xmlns:p14="http://schemas.microsoft.com/office/powerpoint/2010/main" val="3050971238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9" y="6454317"/>
            <a:ext cx="1174025" cy="278902"/>
          </a:xfrm>
          <a:prstGeom prst="rect">
            <a:avLst/>
          </a:prstGeom>
        </p:spPr>
      </p:pic>
      <p:sp>
        <p:nvSpPr>
          <p:cNvPr id="7" name="TextBox 8">
            <a:extLst>
              <a:ext uri="{FF2B5EF4-FFF2-40B4-BE49-F238E27FC236}">
                <a16:creationId xmlns:a16="http://schemas.microsoft.com/office/drawing/2014/main" id="{84B107DC-B90C-4A45-B422-BA8DE29C2552}"/>
              </a:ext>
            </a:extLst>
          </p:cNvPr>
          <p:cNvSpPr txBox="1"/>
          <p:nvPr/>
        </p:nvSpPr>
        <p:spPr>
          <a:xfrm>
            <a:off x="27814" y="6688627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en-GB" altLang="en-US" sz="500" b="1" dirty="0">
                <a:latin typeface="Century Gothic" panose="020B0502020202020204" pitchFamily="34" charset="0"/>
              </a:rPr>
              <a:t>© Classroom Secrets Limited 2019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230FAC90-6171-4C2E-ADA3-8C0C815949E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438" y="144125"/>
            <a:ext cx="8913124" cy="6322100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ECCCBEE9-2BA5-48E2-8AFE-ADAAA9226FD3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2</a:t>
            </a:r>
          </a:p>
          <a:p>
            <a:pPr lvl="0"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algn="ctr" defTabSz="514350">
              <a:defRPr/>
            </a:pPr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Olly and Annie are converting 21,865cm into metres.</a:t>
            </a:r>
          </a:p>
          <a:p>
            <a:pPr lvl="0" defTabSz="51435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12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12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12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12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Who is correct? Explain why.</a:t>
            </a:r>
          </a:p>
          <a:p>
            <a:pPr lvl="0">
              <a:defRPr/>
            </a:pPr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Annie is correct because to convert cm to m, you need to divide by 100.</a:t>
            </a:r>
          </a:p>
          <a:p>
            <a:pPr lvl="0">
              <a:defRPr/>
            </a:pPr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21,865 ÷ 100 = 218.65</a:t>
            </a:r>
          </a:p>
          <a:p>
            <a:pPr lvl="0"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17" name="Speech Bubble: Rectangle with Corners Rounded 16">
            <a:extLst>
              <a:ext uri="{FF2B5EF4-FFF2-40B4-BE49-F238E27FC236}">
                <a16:creationId xmlns:a16="http://schemas.microsoft.com/office/drawing/2014/main" id="{AA03DF66-C8A3-47A7-9C5F-A0686A214191}"/>
              </a:ext>
            </a:extLst>
          </p:cNvPr>
          <p:cNvSpPr/>
          <p:nvPr/>
        </p:nvSpPr>
        <p:spPr>
          <a:xfrm>
            <a:off x="3969878" y="1645873"/>
            <a:ext cx="3424225" cy="1193878"/>
          </a:xfrm>
          <a:prstGeom prst="wedgeRoundRectCallout">
            <a:avLst>
              <a:gd name="adj1" fmla="val -60295"/>
              <a:gd name="adj2" fmla="val 9017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The answer is 21.865m.</a:t>
            </a:r>
          </a:p>
        </p:txBody>
      </p:sp>
      <p:sp>
        <p:nvSpPr>
          <p:cNvPr id="20" name="Speech Bubble: Rectangle with Corners Rounded 19">
            <a:extLst>
              <a:ext uri="{FF2B5EF4-FFF2-40B4-BE49-F238E27FC236}">
                <a16:creationId xmlns:a16="http://schemas.microsoft.com/office/drawing/2014/main" id="{7A9265BD-7B2D-43B8-B42A-BED79DD1D3C6}"/>
              </a:ext>
            </a:extLst>
          </p:cNvPr>
          <p:cNvSpPr/>
          <p:nvPr/>
        </p:nvSpPr>
        <p:spPr>
          <a:xfrm>
            <a:off x="1749897" y="3146437"/>
            <a:ext cx="3424225" cy="1193878"/>
          </a:xfrm>
          <a:prstGeom prst="wedgeRoundRectCallout">
            <a:avLst>
              <a:gd name="adj1" fmla="val 59393"/>
              <a:gd name="adj2" fmla="val 9017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The answer is 218.65m.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C9BD3F56-D85C-4012-B93A-B9B53FA0537E}"/>
              </a:ext>
            </a:extLst>
          </p:cNvPr>
          <p:cNvSpPr txBox="1"/>
          <p:nvPr/>
        </p:nvSpPr>
        <p:spPr>
          <a:xfrm>
            <a:off x="2636149" y="2530181"/>
            <a:ext cx="478017" cy="276999"/>
          </a:xfrm>
          <a:prstGeom prst="rect">
            <a:avLst/>
          </a:prstGeom>
          <a:noFill/>
          <a:ln w="28575">
            <a:noFill/>
          </a:ln>
        </p:spPr>
        <p:txBody>
          <a:bodyPr wrap="none" rtlCol="0" anchor="ctr">
            <a:spAutoFit/>
          </a:bodyPr>
          <a:lstStyle/>
          <a:p>
            <a:pPr algn="ctr"/>
            <a:r>
              <a:rPr lang="en-US" sz="1200" b="1" dirty="0">
                <a:latin typeface="Century Gothic" panose="020B0502020202020204" pitchFamily="34" charset="0"/>
              </a:rPr>
              <a:t>Olly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AB272BDC-8CC3-4F06-9E6B-9A06AE6766BD}"/>
              </a:ext>
            </a:extLst>
          </p:cNvPr>
          <p:cNvSpPr txBox="1"/>
          <p:nvPr/>
        </p:nvSpPr>
        <p:spPr>
          <a:xfrm>
            <a:off x="5961602" y="4040290"/>
            <a:ext cx="619080" cy="276999"/>
          </a:xfrm>
          <a:prstGeom prst="rect">
            <a:avLst/>
          </a:prstGeom>
          <a:noFill/>
          <a:ln w="28575">
            <a:noFill/>
          </a:ln>
        </p:spPr>
        <p:txBody>
          <a:bodyPr wrap="none" rtlCol="0" anchor="ctr">
            <a:spAutoFit/>
          </a:bodyPr>
          <a:lstStyle/>
          <a:p>
            <a:pPr algn="ctr"/>
            <a:r>
              <a:rPr lang="en-US" sz="1200" b="1" dirty="0">
                <a:latin typeface="Century Gothic" panose="020B0502020202020204" pitchFamily="34" charset="0"/>
              </a:rPr>
              <a:t>Annie</a:t>
            </a:r>
          </a:p>
        </p:txBody>
      </p:sp>
    </p:spTree>
    <p:extLst>
      <p:ext uri="{BB962C8B-B14F-4D97-AF65-F5344CB8AC3E}">
        <p14:creationId xmlns:p14="http://schemas.microsoft.com/office/powerpoint/2010/main" val="4072080064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B2D7E7AB-D146-4B0C-9018-D1E2F22D39D6}"/>
              </a:ext>
            </a:extLst>
          </p:cNvPr>
          <p:cNvSpPr txBox="1"/>
          <p:nvPr/>
        </p:nvSpPr>
        <p:spPr>
          <a:xfrm>
            <a:off x="177798" y="1755577"/>
            <a:ext cx="8576237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True or False?</a:t>
            </a:r>
          </a:p>
          <a:p>
            <a:endParaRPr lang="en-GB" sz="2000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AutoNum type="alphaLcParenR"/>
            </a:pPr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 convert from kilometres into metres, multiply the </a:t>
            </a:r>
          </a:p>
          <a:p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number of kilometres by 1000 because</a:t>
            </a:r>
          </a:p>
          <a:p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	1000 m = 1 km.			</a:t>
            </a:r>
            <a:r>
              <a:rPr lang="en-GB" sz="20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endParaRPr lang="en-GB" sz="2000" b="1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AutoNum type="alphaLcParenR" startAt="2"/>
            </a:pPr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350 g = 350,000 kg		</a:t>
            </a:r>
            <a:r>
              <a:rPr lang="en-GB" sz="20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457200" indent="-457200">
              <a:buAutoNum type="alphaLcParenR" startAt="2"/>
            </a:pPr>
            <a:endParaRPr lang="en-GB" sz="2000" b="1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AutoNum type="alphaLcParenR" startAt="2"/>
            </a:pPr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 convert from millilitres into litres, multiply the number of millilitres by 1000 because 1000 ml = 1 l.		</a:t>
            </a:r>
            <a:r>
              <a:rPr lang="en-GB" sz="20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457200" indent="-457200">
              <a:buAutoNum type="alphaLcParenR" startAt="2"/>
            </a:pPr>
            <a:endParaRPr lang="en-GB" sz="2000" b="1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AutoNum type="alphaLcParenR" startAt="2"/>
            </a:pPr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0.05 m = 5cm			</a:t>
            </a:r>
            <a:r>
              <a:rPr lang="en-GB" sz="20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457200" indent="-457200">
              <a:buAutoNum type="alphaLcParenR" startAt="2"/>
            </a:pPr>
            <a:endParaRPr lang="en-GB" sz="2000" b="1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AutoNum type="alphaLcParenR" startAt="2"/>
            </a:pPr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 convert from a smaller unit of measurement to a larger unit of measurement, </a:t>
            </a:r>
            <a:r>
              <a:rPr lang="en-GB" sz="2000" u="sng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divide</a:t>
            </a:r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	</a:t>
            </a:r>
            <a:r>
              <a:rPr lang="en-GB" sz="20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GB" sz="20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	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447800"/>
            <a:ext cx="138429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EVALUATION:</a:t>
            </a:r>
            <a:endParaRPr lang="en-GB" sz="1400" u="sng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279931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B2D7E7AB-D146-4B0C-9018-D1E2F22D39D6}"/>
              </a:ext>
            </a:extLst>
          </p:cNvPr>
          <p:cNvSpPr txBox="1"/>
          <p:nvPr/>
        </p:nvSpPr>
        <p:spPr>
          <a:xfrm>
            <a:off x="177798" y="1755577"/>
            <a:ext cx="8576237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True or False?</a:t>
            </a:r>
          </a:p>
          <a:p>
            <a:endParaRPr lang="en-GB" sz="2000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AutoNum type="alphaLcParenR"/>
            </a:pPr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 convert from kilometres into metres, multiply the </a:t>
            </a:r>
          </a:p>
          <a:p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number of kilometres by 1000 because</a:t>
            </a:r>
          </a:p>
          <a:p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	1000 m = 1 km.			</a:t>
            </a:r>
            <a:r>
              <a:rPr lang="en-GB" sz="20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TRUE</a:t>
            </a:r>
          </a:p>
          <a:p>
            <a:endParaRPr lang="en-GB" sz="2000" b="1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AutoNum type="alphaLcParenR" startAt="2"/>
            </a:pPr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350 g = 350,000 kg		</a:t>
            </a:r>
            <a:r>
              <a:rPr lang="en-GB" sz="20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FALSE</a:t>
            </a:r>
          </a:p>
          <a:p>
            <a:pPr marL="457200" indent="-457200">
              <a:buAutoNum type="alphaLcParenR" startAt="2"/>
            </a:pPr>
            <a:endParaRPr lang="en-GB" sz="2000" b="1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AutoNum type="alphaLcParenR" startAt="2"/>
            </a:pPr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 convert from millilitres into litres, multiply the number of millilitres by 1000 because 1000 ml = 1 l.		</a:t>
            </a:r>
            <a:r>
              <a:rPr lang="en-GB" sz="20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FALSE (We divide instead!)</a:t>
            </a:r>
          </a:p>
          <a:p>
            <a:pPr marL="457200" indent="-457200">
              <a:buAutoNum type="alphaLcParenR" startAt="2"/>
            </a:pPr>
            <a:endParaRPr lang="en-GB" sz="2000" b="1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AutoNum type="alphaLcParenR" startAt="2"/>
            </a:pPr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0.05 m = 5cm			</a:t>
            </a:r>
            <a:r>
              <a:rPr lang="en-GB" sz="20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TRUE</a:t>
            </a:r>
          </a:p>
          <a:p>
            <a:pPr marL="457200" indent="-457200">
              <a:buAutoNum type="alphaLcParenR" startAt="2"/>
            </a:pPr>
            <a:endParaRPr lang="en-GB" sz="2000" b="1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AutoNum type="alphaLcParenR" startAt="2"/>
            </a:pPr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 convert from a smaller unit of measurement to a larger unit of measurement, </a:t>
            </a:r>
            <a:r>
              <a:rPr lang="en-GB" sz="2000" u="sng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divide</a:t>
            </a:r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	</a:t>
            </a:r>
            <a:r>
              <a:rPr lang="en-GB" sz="20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TRUE</a:t>
            </a:r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	</a:t>
            </a:r>
            <a:r>
              <a:rPr lang="en-GB" sz="2000" b="1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	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C05C8AC-D2C7-4ABB-8FA8-7049613918CB}"/>
              </a:ext>
            </a:extLst>
          </p:cNvPr>
          <p:cNvSpPr txBox="1"/>
          <p:nvPr/>
        </p:nvSpPr>
        <p:spPr>
          <a:xfrm>
            <a:off x="177800" y="1447800"/>
            <a:ext cx="138429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u="sng" dirty="0">
                <a:solidFill>
                  <a:srgbClr val="388CD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EVALUATION:</a:t>
            </a:r>
            <a:endParaRPr lang="en-GB" sz="1400" u="sng" dirty="0">
              <a:solidFill>
                <a:srgbClr val="388CD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961447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23773</TotalTime>
  <Words>2953</Words>
  <Application>Microsoft Office PowerPoint</Application>
  <PresentationFormat>On-screen Show (4:3)</PresentationFormat>
  <Paragraphs>964</Paragraphs>
  <Slides>53</Slides>
  <Notes>18</Notes>
  <HiddenSlides>0</HiddenSlides>
  <MMClips>0</MMClips>
  <ScaleCrop>false</ScaleCrop>
  <HeadingPairs>
    <vt:vector size="6" baseType="variant">
      <vt:variant>
        <vt:lpstr>Fonts Used</vt:lpstr>
      </vt:variant>
      <vt:variant>
        <vt:i4>12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53</vt:i4>
      </vt:variant>
    </vt:vector>
  </HeadingPairs>
  <TitlesOfParts>
    <vt:vector size="66" baseType="lpstr">
      <vt:lpstr>ＭＳ Ｐゴシック</vt:lpstr>
      <vt:lpstr>ＭＳ Ｐゴシック</vt:lpstr>
      <vt:lpstr>Arial</vt:lpstr>
      <vt:lpstr>Calibri</vt:lpstr>
      <vt:lpstr>Calibri Light</vt:lpstr>
      <vt:lpstr>Century Gothic</vt:lpstr>
      <vt:lpstr>Century Gothic </vt:lpstr>
      <vt:lpstr>Open Sans</vt:lpstr>
      <vt:lpstr>Source Sans Pro</vt:lpstr>
      <vt:lpstr>Tahoma</vt:lpstr>
      <vt:lpstr>Wingdings</vt:lpstr>
      <vt:lpstr>游ゴシック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Sparky Teaching</dc:creator>
  <cp:lastModifiedBy>Jason Stephens</cp:lastModifiedBy>
  <cp:revision>647</cp:revision>
  <dcterms:created xsi:type="dcterms:W3CDTF">2018-09-08T23:27:11Z</dcterms:created>
  <dcterms:modified xsi:type="dcterms:W3CDTF">2019-02-20T13:15:33Z</dcterms:modified>
</cp:coreProperties>
</file>