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1017" r:id="rId2"/>
    <p:sldId id="1018" r:id="rId3"/>
    <p:sldId id="924" r:id="rId4"/>
    <p:sldId id="1003" r:id="rId5"/>
    <p:sldId id="966" r:id="rId6"/>
    <p:sldId id="1004" r:id="rId7"/>
    <p:sldId id="1005" r:id="rId8"/>
    <p:sldId id="1006" r:id="rId9"/>
    <p:sldId id="999" r:id="rId10"/>
    <p:sldId id="1007" r:id="rId11"/>
    <p:sldId id="1008" r:id="rId12"/>
    <p:sldId id="1009" r:id="rId13"/>
    <p:sldId id="1010" r:id="rId14"/>
    <p:sldId id="1011" r:id="rId15"/>
    <p:sldId id="1034" r:id="rId16"/>
    <p:sldId id="1035" r:id="rId17"/>
    <p:sldId id="1036" r:id="rId18"/>
    <p:sldId id="1037" r:id="rId19"/>
    <p:sldId id="1038" r:id="rId20"/>
    <p:sldId id="1039" r:id="rId21"/>
    <p:sldId id="1040" r:id="rId22"/>
    <p:sldId id="1041" r:id="rId23"/>
    <p:sldId id="1012" r:id="rId24"/>
    <p:sldId id="1013" r:id="rId25"/>
    <p:sldId id="1015" r:id="rId26"/>
    <p:sldId id="1016" r:id="rId27"/>
    <p:sldId id="1042" r:id="rId28"/>
    <p:sldId id="1043" r:id="rId29"/>
    <p:sldId id="1044" r:id="rId30"/>
    <p:sldId id="1045" r:id="rId31"/>
    <p:sldId id="1046" r:id="rId32"/>
    <p:sldId id="1047" r:id="rId33"/>
    <p:sldId id="1048" r:id="rId34"/>
    <p:sldId id="1002" r:id="rId35"/>
    <p:sldId id="1014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388CDA"/>
    <a:srgbClr val="000000"/>
    <a:srgbClr val="FADF47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26" autoAdjust="0"/>
    <p:restoredTop sz="94660"/>
  </p:normalViewPr>
  <p:slideViewPr>
    <p:cSldViewPr snapToGrid="0">
      <p:cViewPr varScale="1">
        <p:scale>
          <a:sx n="70" d="100"/>
          <a:sy n="70" d="100"/>
        </p:scale>
        <p:origin x="9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776456" y="109415"/>
            <a:ext cx="8303635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calculate using metric measures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018414848"/>
              </p:ext>
            </p:extLst>
          </p:nvPr>
        </p:nvGraphicFramePr>
        <p:xfrm>
          <a:off x="7137400" y="121668"/>
          <a:ext cx="2006600" cy="280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my knowledge of conversion between metric units when calculating as part of a problem.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calculating using metric measures when solving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23/02/2021</a:t>
            </a:fld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81124" y="3074026"/>
            <a:ext cx="25146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 Measurement: Converting units  Lesson 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23/02/2021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044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Match the measurements to the most appropriate units of measure.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1C8A7F4-ED8A-42BE-BBCF-CB34F0CEB1AC}"/>
              </a:ext>
            </a:extLst>
          </p:cNvPr>
          <p:cNvGrpSpPr/>
          <p:nvPr/>
        </p:nvGrpSpPr>
        <p:grpSpPr>
          <a:xfrm>
            <a:off x="1649683" y="1454812"/>
            <a:ext cx="3320855" cy="4320738"/>
            <a:chOff x="437739" y="815186"/>
            <a:chExt cx="3018959" cy="392794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809A8E5-FE98-48D2-88DE-247DC5237310}"/>
                </a:ext>
              </a:extLst>
            </p:cNvPr>
            <p:cNvSpPr/>
            <p:nvPr/>
          </p:nvSpPr>
          <p:spPr>
            <a:xfrm>
              <a:off x="437739" y="2161812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amount of milk needed to make a Yorkshire pudding mixture.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67D7B9C-E305-415C-8A6E-4D7DCFAF0688}"/>
                </a:ext>
              </a:extLst>
            </p:cNvPr>
            <p:cNvSpPr/>
            <p:nvPr/>
          </p:nvSpPr>
          <p:spPr>
            <a:xfrm>
              <a:off x="437739" y="2835125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duration of a film.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A464790-53E4-4040-ADC5-3B04858BAA0A}"/>
                </a:ext>
              </a:extLst>
            </p:cNvPr>
            <p:cNvSpPr/>
            <p:nvPr/>
          </p:nvSpPr>
          <p:spPr>
            <a:xfrm>
              <a:off x="437739" y="4181752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height of a giraffe.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BAA79CF-29EE-4BF3-B3FA-2D27AA6E9706}"/>
                </a:ext>
              </a:extLst>
            </p:cNvPr>
            <p:cNvSpPr/>
            <p:nvPr/>
          </p:nvSpPr>
          <p:spPr>
            <a:xfrm>
              <a:off x="437739" y="1488499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How long it takes to brush your teeth.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9B1352A5-838D-46B0-A223-F0FA7CD12ADD}"/>
                </a:ext>
              </a:extLst>
            </p:cNvPr>
            <p:cNvSpPr/>
            <p:nvPr/>
          </p:nvSpPr>
          <p:spPr>
            <a:xfrm>
              <a:off x="437739" y="815186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weight of an elephant.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4A2703C-B351-4B19-8023-310CC8C559EE}"/>
                </a:ext>
              </a:extLst>
            </p:cNvPr>
            <p:cNvSpPr/>
            <p:nvPr/>
          </p:nvSpPr>
          <p:spPr>
            <a:xfrm>
              <a:off x="437739" y="3508438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14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length of a school book.</a:t>
              </a:r>
            </a:p>
            <a:p>
              <a:pPr algn="ctr"/>
              <a:endParaRPr lang="en-GB" sz="14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24E46C2-145C-48B7-9581-A22B4098638B}"/>
              </a:ext>
            </a:extLst>
          </p:cNvPr>
          <p:cNvGrpSpPr/>
          <p:nvPr/>
        </p:nvGrpSpPr>
        <p:grpSpPr>
          <a:xfrm>
            <a:off x="6179497" y="1454955"/>
            <a:ext cx="1506429" cy="4317584"/>
            <a:chOff x="4096945" y="815186"/>
            <a:chExt cx="1369481" cy="392507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CB81F350-6EBC-4A55-A3F8-68D0672E5663}"/>
                </a:ext>
              </a:extLst>
            </p:cNvPr>
            <p:cNvSpPr/>
            <p:nvPr/>
          </p:nvSpPr>
          <p:spPr>
            <a:xfrm>
              <a:off x="4096945" y="4423378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cm</a:t>
              </a: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ADF07A-FE57-49F4-93A9-E1803F8B5C51}"/>
                </a:ext>
              </a:extLst>
            </p:cNvPr>
            <p:cNvSpPr/>
            <p:nvPr/>
          </p:nvSpPr>
          <p:spPr>
            <a:xfrm>
              <a:off x="4098300" y="3392466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kg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77526D78-4785-4B83-8A90-0D67186474C7}"/>
                </a:ext>
              </a:extLst>
            </p:cNvPr>
            <p:cNvSpPr/>
            <p:nvPr/>
          </p:nvSpPr>
          <p:spPr>
            <a:xfrm>
              <a:off x="4098300" y="815186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ml</a:t>
              </a:r>
            </a:p>
          </p:txBody>
        </p: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B5782D3C-38C5-4C30-B208-13CE3CF52FE9}"/>
                </a:ext>
              </a:extLst>
            </p:cNvPr>
            <p:cNvSpPr/>
            <p:nvPr/>
          </p:nvSpPr>
          <p:spPr>
            <a:xfrm>
              <a:off x="4098300" y="1330642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seconds</a:t>
              </a:r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B3F02E97-B7B9-46C1-8CBE-9A957B025662}"/>
                </a:ext>
              </a:extLst>
            </p:cNvPr>
            <p:cNvSpPr/>
            <p:nvPr/>
          </p:nvSpPr>
          <p:spPr>
            <a:xfrm>
              <a:off x="4098300" y="2877010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hours, minutes</a:t>
              </a:r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03653791-3B81-440C-9AB5-E32FB1588FFA}"/>
                </a:ext>
              </a:extLst>
            </p:cNvPr>
            <p:cNvSpPr/>
            <p:nvPr/>
          </p:nvSpPr>
          <p:spPr>
            <a:xfrm>
              <a:off x="4098300" y="1846098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1CEBBD9-8F42-4431-A60A-BED0263B756B}"/>
                </a:ext>
              </a:extLst>
            </p:cNvPr>
            <p:cNvSpPr/>
            <p:nvPr/>
          </p:nvSpPr>
          <p:spPr>
            <a:xfrm>
              <a:off x="4098300" y="2361554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minutes</a:t>
              </a: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F1D2F70-DD08-477D-8A93-0F1462581CF8}"/>
                </a:ext>
              </a:extLst>
            </p:cNvPr>
            <p:cNvSpPr/>
            <p:nvPr/>
          </p:nvSpPr>
          <p:spPr>
            <a:xfrm>
              <a:off x="4098300" y="3907922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263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Match the measurements to the most appropriate units of measure.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1C8A7F4-ED8A-42BE-BBCF-CB34F0CEB1AC}"/>
              </a:ext>
            </a:extLst>
          </p:cNvPr>
          <p:cNvGrpSpPr/>
          <p:nvPr/>
        </p:nvGrpSpPr>
        <p:grpSpPr>
          <a:xfrm>
            <a:off x="1649683" y="1454812"/>
            <a:ext cx="3320855" cy="4320738"/>
            <a:chOff x="437739" y="815186"/>
            <a:chExt cx="3018959" cy="392794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809A8E5-FE98-48D2-88DE-247DC5237310}"/>
                </a:ext>
              </a:extLst>
            </p:cNvPr>
            <p:cNvSpPr/>
            <p:nvPr/>
          </p:nvSpPr>
          <p:spPr>
            <a:xfrm>
              <a:off x="437739" y="2161812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amount of milk needed to make a Yorkshire pudding mixture.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67D7B9C-E305-415C-8A6E-4D7DCFAF0688}"/>
                </a:ext>
              </a:extLst>
            </p:cNvPr>
            <p:cNvSpPr/>
            <p:nvPr/>
          </p:nvSpPr>
          <p:spPr>
            <a:xfrm>
              <a:off x="437739" y="2835125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duration of a film.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A464790-53E4-4040-ADC5-3B04858BAA0A}"/>
                </a:ext>
              </a:extLst>
            </p:cNvPr>
            <p:cNvSpPr/>
            <p:nvPr/>
          </p:nvSpPr>
          <p:spPr>
            <a:xfrm>
              <a:off x="437739" y="4181752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height of a giraffe.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BAA79CF-29EE-4BF3-B3FA-2D27AA6E9706}"/>
                </a:ext>
              </a:extLst>
            </p:cNvPr>
            <p:cNvSpPr/>
            <p:nvPr/>
          </p:nvSpPr>
          <p:spPr>
            <a:xfrm>
              <a:off x="437739" y="1488499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How long it takes to brush your teeth.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9B1352A5-838D-46B0-A223-F0FA7CD12ADD}"/>
                </a:ext>
              </a:extLst>
            </p:cNvPr>
            <p:cNvSpPr/>
            <p:nvPr/>
          </p:nvSpPr>
          <p:spPr>
            <a:xfrm>
              <a:off x="437739" y="815186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weight of an elephant.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4A2703C-B351-4B19-8023-310CC8C559EE}"/>
                </a:ext>
              </a:extLst>
            </p:cNvPr>
            <p:cNvSpPr/>
            <p:nvPr/>
          </p:nvSpPr>
          <p:spPr>
            <a:xfrm>
              <a:off x="437739" y="3508438"/>
              <a:ext cx="3018959" cy="56137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en-GB" sz="14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The length of a school book.</a:t>
              </a:r>
            </a:p>
            <a:p>
              <a:pPr algn="ctr"/>
              <a:endParaRPr lang="en-GB" sz="14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B680AC8-0CB5-4C32-9E0A-D8E009322245}"/>
              </a:ext>
            </a:extLst>
          </p:cNvPr>
          <p:cNvGrpSpPr/>
          <p:nvPr/>
        </p:nvGrpSpPr>
        <p:grpSpPr>
          <a:xfrm>
            <a:off x="6179496" y="1454955"/>
            <a:ext cx="1506429" cy="4317584"/>
            <a:chOff x="4096945" y="815186"/>
            <a:chExt cx="1369481" cy="3925076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8857AE38-AD97-4A00-9A71-4DE63B06C2C8}"/>
                </a:ext>
              </a:extLst>
            </p:cNvPr>
            <p:cNvSpPr/>
            <p:nvPr/>
          </p:nvSpPr>
          <p:spPr>
            <a:xfrm>
              <a:off x="4096945" y="4423378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cm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1892A2E-EAED-4672-9EAF-52BB27623AE2}"/>
                </a:ext>
              </a:extLst>
            </p:cNvPr>
            <p:cNvSpPr/>
            <p:nvPr/>
          </p:nvSpPr>
          <p:spPr>
            <a:xfrm>
              <a:off x="4098300" y="3392466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kg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D4150F42-A8EF-410C-A793-AD3985AC0E93}"/>
                </a:ext>
              </a:extLst>
            </p:cNvPr>
            <p:cNvSpPr/>
            <p:nvPr/>
          </p:nvSpPr>
          <p:spPr>
            <a:xfrm>
              <a:off x="4098300" y="815186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ml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CAF1A29-9D3B-45B5-B93F-4841A559FC74}"/>
                </a:ext>
              </a:extLst>
            </p:cNvPr>
            <p:cNvSpPr/>
            <p:nvPr/>
          </p:nvSpPr>
          <p:spPr>
            <a:xfrm>
              <a:off x="4098300" y="1330642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seconds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2DFF706E-A077-4121-8694-80C51A87B81C}"/>
                </a:ext>
              </a:extLst>
            </p:cNvPr>
            <p:cNvSpPr/>
            <p:nvPr/>
          </p:nvSpPr>
          <p:spPr>
            <a:xfrm>
              <a:off x="4098300" y="2877010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hours, minutes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92E91E8A-12F3-43D1-A40E-9F6E3E0A1A9B}"/>
                </a:ext>
              </a:extLst>
            </p:cNvPr>
            <p:cNvSpPr/>
            <p:nvPr/>
          </p:nvSpPr>
          <p:spPr>
            <a:xfrm>
              <a:off x="4098300" y="1846098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FDB8BADE-E41B-46CF-9270-1F6BF5BE4E8A}"/>
                </a:ext>
              </a:extLst>
            </p:cNvPr>
            <p:cNvSpPr/>
            <p:nvPr/>
          </p:nvSpPr>
          <p:spPr>
            <a:xfrm>
              <a:off x="4098300" y="2361554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minutes</a:t>
              </a: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55A360FF-F970-4DFB-A1EE-1EEE2289E636}"/>
                </a:ext>
              </a:extLst>
            </p:cNvPr>
            <p:cNvSpPr/>
            <p:nvPr/>
          </p:nvSpPr>
          <p:spPr>
            <a:xfrm>
              <a:off x="4098300" y="3907922"/>
              <a:ext cx="1368126" cy="3168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mm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EB5C980-6C93-4693-A756-3F29EAE7CDD6}"/>
              </a:ext>
            </a:extLst>
          </p:cNvPr>
          <p:cNvGrpSpPr/>
          <p:nvPr/>
        </p:nvGrpSpPr>
        <p:grpSpPr>
          <a:xfrm>
            <a:off x="4970538" y="1629241"/>
            <a:ext cx="1210448" cy="3969012"/>
            <a:chOff x="4970538" y="1629241"/>
            <a:chExt cx="1210448" cy="396901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A2284FB-9DAF-484D-A958-4085270F900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970538" y="1758628"/>
              <a:ext cx="1203307" cy="277068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8C74B7B-9196-4E4E-96A9-FB466D6956B2}"/>
                </a:ext>
              </a:extLst>
            </p:cNvPr>
            <p:cNvCxnSpPr>
              <a:cxnSpLocks/>
              <a:stCxn id="24" idx="1"/>
            </p:cNvCxnSpPr>
            <p:nvPr/>
          </p:nvCxnSpPr>
          <p:spPr>
            <a:xfrm flipH="1" flipV="1">
              <a:off x="4970540" y="2518512"/>
              <a:ext cx="1210446" cy="81173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BEE7FC59-B983-4527-B76B-05A24FBC0CC2}"/>
                </a:ext>
              </a:extLst>
            </p:cNvPr>
            <p:cNvCxnSpPr>
              <a:cxnSpLocks/>
              <a:stCxn id="20" idx="1"/>
              <a:endCxn id="9" idx="3"/>
            </p:cNvCxnSpPr>
            <p:nvPr/>
          </p:nvCxnSpPr>
          <p:spPr>
            <a:xfrm flipH="1">
              <a:off x="4970538" y="1629241"/>
              <a:ext cx="1210448" cy="161561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EB2E764-AA36-4793-A210-AAE7AF8B2BBF}"/>
                </a:ext>
              </a:extLst>
            </p:cNvPr>
            <p:cNvCxnSpPr>
              <a:cxnSpLocks/>
              <a:stCxn id="22" idx="1"/>
              <a:endCxn id="10" idx="3"/>
            </p:cNvCxnSpPr>
            <p:nvPr/>
          </p:nvCxnSpPr>
          <p:spPr>
            <a:xfrm flipH="1">
              <a:off x="4970538" y="3897248"/>
              <a:ext cx="1210448" cy="8825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518C7EC-B533-4C00-B3CE-8FD7A55A5E6C}"/>
                </a:ext>
              </a:extLst>
            </p:cNvPr>
            <p:cNvCxnSpPr>
              <a:cxnSpLocks/>
              <a:stCxn id="16" idx="1"/>
              <a:endCxn id="14" idx="3"/>
            </p:cNvCxnSpPr>
            <p:nvPr/>
          </p:nvCxnSpPr>
          <p:spPr>
            <a:xfrm flipH="1" flipV="1">
              <a:off x="4970538" y="4726147"/>
              <a:ext cx="1208958" cy="87210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0439DE5-772E-4F7C-A694-27AA766984DD}"/>
                </a:ext>
              </a:extLst>
            </p:cNvPr>
            <p:cNvCxnSpPr>
              <a:cxnSpLocks/>
              <a:stCxn id="23" idx="1"/>
              <a:endCxn id="11" idx="3"/>
            </p:cNvCxnSpPr>
            <p:nvPr/>
          </p:nvCxnSpPr>
          <p:spPr>
            <a:xfrm flipH="1">
              <a:off x="4970538" y="2763244"/>
              <a:ext cx="1210448" cy="270354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4776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Leah is converting between two metric units of measure.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divides by 1000 to find the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units could she be converting between?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09CC27C-8369-4127-A103-D2ED426307B6}"/>
              </a:ext>
            </a:extLst>
          </p:cNvPr>
          <p:cNvSpPr/>
          <p:nvPr/>
        </p:nvSpPr>
        <p:spPr>
          <a:xfrm>
            <a:off x="970975" y="3942161"/>
            <a:ext cx="4895174" cy="726092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lots of possible answers to this question.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many can you find?</a:t>
            </a:r>
          </a:p>
        </p:txBody>
      </p:sp>
    </p:spTree>
    <p:extLst>
      <p:ext uri="{BB962C8B-B14F-4D97-AF65-F5344CB8AC3E}">
        <p14:creationId xmlns:p14="http://schemas.microsoft.com/office/powerpoint/2010/main" val="1190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Leah is converting between two metric units of measure.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divides by 1000 to find the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units could she be converting between?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tonnes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kilograms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kilograms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grams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litres  millilitres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kilometres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metres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metres  millimetres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099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teacup holds 200 ml of water.</a:t>
            </a:r>
          </a:p>
          <a:p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How many teacups can be filled from a 2 litre bottle of water?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you would find the answer to this problem.</a:t>
            </a:r>
          </a:p>
        </p:txBody>
      </p:sp>
    </p:spTree>
    <p:extLst>
      <p:ext uri="{BB962C8B-B14F-4D97-AF65-F5344CB8AC3E}">
        <p14:creationId xmlns:p14="http://schemas.microsoft.com/office/powerpoint/2010/main" val="880746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teacup holds 200 ml of water.</a:t>
            </a:r>
          </a:p>
          <a:p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How many teacups can be filled from a 2 litre bottle of water?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you would find the answer to this problem.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First, convert 2 litres into millilitres: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x 1000 = 2,000, so 2 litres = 2,000 ml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Next, divide 2,000 by 200 to find the number of teacups that can be filled.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2,000 ÷ 200 = 10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10 teacups can be filled from a 2 litre bottle.</a:t>
            </a:r>
          </a:p>
        </p:txBody>
      </p:sp>
    </p:spTree>
    <p:extLst>
      <p:ext uri="{BB962C8B-B14F-4D97-AF65-F5344CB8AC3E}">
        <p14:creationId xmlns:p14="http://schemas.microsoft.com/office/powerpoint/2010/main" val="295350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packet of crisps weighs 75g.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How heavy are 25 packets of crisps?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Give your answer in kilograms.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two methods that you could use to solve this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do not need to work out the answer, just explain how you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would find it.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32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packet of crisps weighs 75g.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How heavy are 25 packets of crisps?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Give your answer in kilograms.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two methods that you could use to solve this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do not need to work out the answer, just explain how you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would find it.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ONE: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Multiply 75 by 25 to find the total mass of 25 packets in grams.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 this number by 1000 to find the total mass in kilograms.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TWO: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 75 by 1000 to find the mass of a packet of crisps in kilograms.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Multiply this number by 25 to find the mass of 25 packets.</a:t>
            </a:r>
          </a:p>
        </p:txBody>
      </p:sp>
    </p:spTree>
    <p:extLst>
      <p:ext uri="{BB962C8B-B14F-4D97-AF65-F5344CB8AC3E}">
        <p14:creationId xmlns:p14="http://schemas.microsoft.com/office/powerpoint/2010/main" val="1656585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Ellie needs to find a quarter of a distance in metres and give her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answer in millimetres. She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advice would you give Ellie?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B2DCDD94-7A33-4D36-87D7-BFBDA40BF6FC}"/>
              </a:ext>
            </a:extLst>
          </p:cNvPr>
          <p:cNvSpPr/>
          <p:nvPr/>
        </p:nvSpPr>
        <p:spPr>
          <a:xfrm>
            <a:off x="930313" y="2598821"/>
            <a:ext cx="5534527" cy="192770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wonder whether I should convert from metres into millimetres first and then divide by 4 or divide by 4 first and then convert?</a:t>
            </a:r>
          </a:p>
        </p:txBody>
      </p:sp>
    </p:spTree>
    <p:extLst>
      <p:ext uri="{BB962C8B-B14F-4D97-AF65-F5344CB8AC3E}">
        <p14:creationId xmlns:p14="http://schemas.microsoft.com/office/powerpoint/2010/main" val="1102515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Ellie needs to find a quarter of a distance in metres and give her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answer in millimetres. She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advice would you give Ellie?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does not make any difference whether Ellie </a:t>
            </a:r>
            <a:endParaRPr lang="en-GB" b="1" dirty="0" smtClean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converts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 or after dividing by 4. </a:t>
            </a:r>
            <a:endParaRPr lang="en-GB" b="1" dirty="0" smtClean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 will be the same either way.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B2DCDD94-7A33-4D36-87D7-BFBDA40BF6FC}"/>
              </a:ext>
            </a:extLst>
          </p:cNvPr>
          <p:cNvSpPr/>
          <p:nvPr/>
        </p:nvSpPr>
        <p:spPr>
          <a:xfrm>
            <a:off x="930313" y="2598821"/>
            <a:ext cx="5534527" cy="192770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wonder whether I should convert from metres into millimetres first and then divide by 4 or divide by 4 first and then convert?</a:t>
            </a:r>
          </a:p>
        </p:txBody>
      </p:sp>
    </p:spTree>
    <p:extLst>
      <p:ext uri="{BB962C8B-B14F-4D97-AF65-F5344CB8AC3E}">
        <p14:creationId xmlns:p14="http://schemas.microsoft.com/office/powerpoint/2010/main" val="1887792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tin of baked beans weighs 415g.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heavy are 32 tins of beans?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Give your answer in kilograms.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927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tin of baked beans weighs 415g.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heavy are 32 tins of beans?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Give your answer in kilograms.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4 1 5 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    3 2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8 3 0		(415 x 2)</a:t>
            </a:r>
          </a:p>
          <a:p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1 2 4 5 0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(415 x 30)</a:t>
            </a:r>
          </a:p>
          <a:p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1 3 2 8 0</a:t>
            </a:r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u="sng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13,280 ÷ 1,000 = 13.28 kg</a:t>
            </a: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32 tins of beans weigh </a:t>
            </a:r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13.28 kg 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altogether.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25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length of Sam’s driveway is 7.45 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Jo’s driveway is 390 cm longer than Sam’s.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long is Jo’s driveway in metres?</a:t>
            </a:r>
          </a:p>
        </p:txBody>
      </p:sp>
    </p:spTree>
    <p:extLst>
      <p:ext uri="{BB962C8B-B14F-4D97-AF65-F5344CB8AC3E}">
        <p14:creationId xmlns:p14="http://schemas.microsoft.com/office/powerpoint/2010/main" val="3977357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length of Sam’s driveway is 7.45 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Jo’s driveway is 390 cm longer than Sam’s.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long is Jo’s driveway in metres?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390 ÷ 1,000 = 0.39m</a:t>
            </a:r>
          </a:p>
          <a:p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7 . 4 5 </a:t>
            </a:r>
          </a:p>
          <a:p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  0 . 3 9</a:t>
            </a:r>
            <a:endParaRPr lang="en-GB" sz="24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7 . 8 4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</a:p>
          <a:p>
            <a:endParaRPr lang="en-GB" sz="2400" b="1" u="sng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Jo’s driveway is </a:t>
            </a:r>
            <a:r>
              <a:rPr lang="en-GB" sz="2400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7.84 m</a:t>
            </a:r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long. </a:t>
            </a:r>
          </a:p>
        </p:txBody>
      </p:sp>
    </p:spTree>
    <p:extLst>
      <p:ext uri="{BB962C8B-B14F-4D97-AF65-F5344CB8AC3E}">
        <p14:creationId xmlns:p14="http://schemas.microsoft.com/office/powerpoint/2010/main" val="2077876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954F55-3242-404F-A0BE-9685D390B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986B8C2-2C9F-4A06-AA16-44A4375586D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Adam, Rachael and John have been growing sunflowers.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Adam’s is the tallest, Rachael’s is      of the height of Adam’s.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John’s grew the least at only half the size of Rachael’s, measuring 56.25cm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tall is Adam’s flower in cm?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AE2DE23-5A77-44D4-8042-8682938C06D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11037" y="1331256"/>
          <a:ext cx="216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1740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954F55-3242-404F-A0BE-9685D390B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986B8C2-2C9F-4A06-AA16-44A4375586D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Adam, Rachael and John have been growing sunflowers.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Adam’s is the tallest, Rachael’s is      of the height of Adam’s.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John’s grew the least at only half the size of Rachael’s, measuring 56.25cm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tall is Adam’s flower in cm?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150 cm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AE2DE23-5A77-44D4-8042-8682938C06D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11037" y="1331256"/>
          <a:ext cx="216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7214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A7EFC8-60CC-4A28-82BA-B701A9E45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A680B06-132F-45B5-9477-57FF354E776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Esme is filling eighty 20ml bottles using 1      litres of oil.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will not have enough oil to fill all eighty bottles. </a:t>
            </a:r>
            <a:endParaRPr lang="en-GB" sz="2000" dirty="0">
              <a:solidFill>
                <a:schemeClr val="tx1"/>
              </a:solidFill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40EE2CB-D210-44E2-9E44-47C57106E6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03057" y="1367781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343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A7EFC8-60CC-4A28-82BA-B701A9E45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A680B06-132F-45B5-9477-57FF354E776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Esme is filling eighty 20ml bottles using 1      litres of oil.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will not have enough oil to fill all eighty bottles. </a:t>
            </a: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40EE2CB-D210-44E2-9E44-47C57106E6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03057" y="1367781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013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Amanda is timing how long it takes her two daughters to tidy their rooms. 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Emily’s is tidy after 2      hours, then she spends 17 minutes dusting and vacuuming.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Charlotte has finished everything after 3.25 hours.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minutes quicker was Emily than Charlotte?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A0EEF62-8920-484D-8CBC-75398BF07D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50462" y="1920890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1810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Amanda is timing how long it takes her two daughters to tidy their rooms. 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Emily’s is tidy after 2      hours, then she spends 17 minutes dusting and vacuuming.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Charlotte has finished everything after 3.25 hours.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minutes quicker was Emily than Charlotte?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43 minutes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1AF9B8F-2E8F-4C8C-A6EE-DFE0A6FB0FD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50462" y="1920890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46839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Victoria weighs her puppy every month and keeps a record in the table.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heavier in grams was her puppy in May, compared to January?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5F9D8E2-D919-4EF4-A3E7-5265CA3451E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62000" y="1648723"/>
          <a:ext cx="5220000" cy="16846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420007655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43185624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00902330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939767197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4080597347"/>
                    </a:ext>
                  </a:extLst>
                </a:gridCol>
              </a:tblGrid>
              <a:tr h="6046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January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February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March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April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May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40658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0.04kg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54g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0.13kg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390g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  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24569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4617CF4-53AC-4EEE-B39D-464187FD0A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09787" y="2542149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2128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2128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40524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Victoria weighs her puppy every month and keeps a record in the table.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heavier in grams was her puppy in May, compared to January?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460g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5F9D8E2-D919-4EF4-A3E7-5265CA3451E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62000" y="1648723"/>
          <a:ext cx="5220000" cy="16846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420007655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43185624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00902330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939767197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4080597347"/>
                    </a:ext>
                  </a:extLst>
                </a:gridCol>
              </a:tblGrid>
              <a:tr h="6046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January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February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March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April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May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40658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0.04kg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54g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0.13kg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390g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  kg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24569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4617CF4-53AC-4EEE-B39D-464187FD0A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09787" y="2542149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2128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2128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121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Invent a problem that fits these rules: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- It must involve converting from a smaller unit of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measurement to a larger unit.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- It must also involve multiplication to find the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answer.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1648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8670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Invent a problem that fits these rules: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- It must involve converting from a smaller unit of 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measurement to a larger unit.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- It must also involve multiplication to find the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answer.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sz="20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of a pencil is 140 mm.</a:t>
            </a: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52 pencils are placed end to end, how many metres long will the line of pencils be?</a:t>
            </a:r>
          </a:p>
        </p:txBody>
      </p:sp>
    </p:spTree>
    <p:extLst>
      <p:ext uri="{BB962C8B-B14F-4D97-AF65-F5344CB8AC3E}">
        <p14:creationId xmlns:p14="http://schemas.microsoft.com/office/powerpoint/2010/main" val="2628651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760459"/>
            <a:ext cx="87867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Three children are growing sunflowers.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Their flowers have grown a total of 2.65 m altogether.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Krishna’s sunflower is 0.8 m taller than Daniel’s.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Ashleigh’s sunflower is 80 cm taller than Krishna’s.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tall is each child’s sunflower in metres?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Draw bar models to help you find the answer.</a:t>
            </a:r>
          </a:p>
        </p:txBody>
      </p:sp>
    </p:spTree>
    <p:extLst>
      <p:ext uri="{BB962C8B-B14F-4D97-AF65-F5344CB8AC3E}">
        <p14:creationId xmlns:p14="http://schemas.microsoft.com/office/powerpoint/2010/main" val="390640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5217138"/>
            <a:ext cx="87867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3.45 – (0.8 x 3) = 3.45 – 2.4 = 1.05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1.05 ÷ 3 = 0.35			Daniel’s sunflower is 0.35 m tall.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0.35 + 0.8 = 1.15			Krishna’s sunflower is 1.15 m tall.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1.15 + 0.8 = 1.95			Ashleigh’s sunflower is 1.95 m tall.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CDA4C-6E24-448A-BE21-F4E12C7FD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3565545"/>
            <a:ext cx="2823411" cy="16008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912703-4BB6-4C13-A4DF-5F7AE167B02D}"/>
              </a:ext>
            </a:extLst>
          </p:cNvPr>
          <p:cNvSpPr txBox="1"/>
          <p:nvPr/>
        </p:nvSpPr>
        <p:spPr>
          <a:xfrm>
            <a:off x="180830" y="1760459"/>
            <a:ext cx="87867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Three children are growing sunflowers.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Their flowers have grown a total of 2.65 m altogether.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Krishna’s sunflower is 0.8 m taller than Daniel’s.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Ashleigh’s sunflower is 80 cm taller than Krishna’s.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tall is each child’s sunflower in metres?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Draw bar models to help you find the answer.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F36CA-B3DD-478D-8BDA-E739FA496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74" y="4191714"/>
            <a:ext cx="3892562" cy="102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0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E3B236-9193-4AE7-969D-22447B3B4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B300F0D-E2EE-4A8A-A642-13FD57E937B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weight of one sack of coal is 4050g. The lorry load has 25 coal sacks altogether.</a:t>
            </a: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total weight of coal in kg?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589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E3B236-9193-4AE7-969D-22447B3B4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B300F0D-E2EE-4A8A-A642-13FD57E937B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weight of one sack of coal is 4050g. The lorry load has 25 coal sacks altogether.</a:t>
            </a: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total weight of coal in kg?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101.25kg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1209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length of a train carriage is 20.06m. The length of a van is only 405cm. Arrange the digit cards to make the following statement match.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28D573A-C672-492B-A7CC-70B8BE3223B3}"/>
              </a:ext>
            </a:extLst>
          </p:cNvPr>
          <p:cNvGrpSpPr/>
          <p:nvPr/>
        </p:nvGrpSpPr>
        <p:grpSpPr>
          <a:xfrm>
            <a:off x="2723708" y="4404616"/>
            <a:ext cx="3696583" cy="1013797"/>
            <a:chOff x="877348" y="5499006"/>
            <a:chExt cx="1724483" cy="47294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19C2E26-623B-4D39-83BE-EA49B372D131}"/>
                </a:ext>
              </a:extLst>
            </p:cNvPr>
            <p:cNvSpPr/>
            <p:nvPr/>
          </p:nvSpPr>
          <p:spPr>
            <a:xfrm>
              <a:off x="2242185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39F0B72-D27F-44B0-9BC1-B58B1FD448DD}"/>
                </a:ext>
              </a:extLst>
            </p:cNvPr>
            <p:cNvSpPr/>
            <p:nvPr/>
          </p:nvSpPr>
          <p:spPr>
            <a:xfrm>
              <a:off x="877348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599F7E8-7BBF-408B-8CBA-500D6903716E}"/>
                </a:ext>
              </a:extLst>
            </p:cNvPr>
            <p:cNvSpPr/>
            <p:nvPr/>
          </p:nvSpPr>
          <p:spPr>
            <a:xfrm>
              <a:off x="1559766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603DAC3-FD87-4857-8DD9-CACA9B2483BD}"/>
              </a:ext>
            </a:extLst>
          </p:cNvPr>
          <p:cNvGrpSpPr/>
          <p:nvPr/>
        </p:nvGrpSpPr>
        <p:grpSpPr>
          <a:xfrm>
            <a:off x="1011365" y="2435321"/>
            <a:ext cx="7121269" cy="1349365"/>
            <a:chOff x="728746" y="2413447"/>
            <a:chExt cx="7121269" cy="1349365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09BA181-7665-464A-ADC7-44BB63AD7D21}"/>
                </a:ext>
              </a:extLst>
            </p:cNvPr>
            <p:cNvSpPr/>
            <p:nvPr/>
          </p:nvSpPr>
          <p:spPr>
            <a:xfrm>
              <a:off x="7079082" y="2413447"/>
              <a:ext cx="770933" cy="1349365"/>
            </a:xfrm>
            <a:prstGeom prst="round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9F8E8AF-26FA-4874-8231-A99B855ECD44}"/>
                </a:ext>
              </a:extLst>
            </p:cNvPr>
            <p:cNvGrpSpPr/>
            <p:nvPr/>
          </p:nvGrpSpPr>
          <p:grpSpPr>
            <a:xfrm>
              <a:off x="728746" y="2521964"/>
              <a:ext cx="6569045" cy="1056162"/>
              <a:chOff x="206166" y="4441914"/>
              <a:chExt cx="3064508" cy="492707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9BA262CE-710B-4F7C-BD82-97240393710D}"/>
                  </a:ext>
                </a:extLst>
              </p:cNvPr>
              <p:cNvSpPr/>
              <p:nvPr/>
            </p:nvSpPr>
            <p:spPr>
              <a:xfrm>
                <a:off x="206166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2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374A1063-0F77-4832-82F8-16FB7FB957C8}"/>
                  </a:ext>
                </a:extLst>
              </p:cNvPr>
              <p:cNvSpPr/>
              <p:nvPr/>
            </p:nvSpPr>
            <p:spPr>
              <a:xfrm>
                <a:off x="878842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?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D3342E1-04C4-46BD-BFAC-8A73AE13BB4A}"/>
                  </a:ext>
                </a:extLst>
              </p:cNvPr>
              <p:cNvSpPr/>
              <p:nvPr/>
            </p:nvSpPr>
            <p:spPr>
              <a:xfrm>
                <a:off x="1215179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662C673D-8029-4946-8D24-DFFF1BD9A4D0}"/>
                  </a:ext>
                </a:extLst>
              </p:cNvPr>
              <p:cNvSpPr/>
              <p:nvPr/>
            </p:nvSpPr>
            <p:spPr>
              <a:xfrm>
                <a:off x="1671459" y="4461677"/>
                <a:ext cx="359646" cy="472944"/>
              </a:xfrm>
              <a:prstGeom prst="roundRect">
                <a:avLst/>
              </a:prstGeom>
              <a:no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&gt;</a:t>
                </a:r>
              </a:p>
            </p:txBody>
          </p:sp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30463C73-4CE5-42C5-803F-8AE8690185E5}"/>
                  </a:ext>
                </a:extLst>
              </p:cNvPr>
              <p:cNvSpPr/>
              <p:nvPr/>
            </p:nvSpPr>
            <p:spPr>
              <a:xfrm>
                <a:off x="1393718" y="4461677"/>
                <a:ext cx="507212" cy="472944"/>
              </a:xfrm>
              <a:prstGeom prst="roundRect">
                <a:avLst/>
              </a:prstGeom>
              <a:no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  <a:p>
                <a:pPr algn="ctr"/>
                <a:endPara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cm</a:t>
                </a:r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E84BDD00-371D-4E12-9C5F-D1CE054D2828}"/>
                  </a:ext>
                </a:extLst>
              </p:cNvPr>
              <p:cNvSpPr/>
              <p:nvPr/>
            </p:nvSpPr>
            <p:spPr>
              <a:xfrm>
                <a:off x="542504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0C9B2A12-BB74-437C-B5B4-069FBB02EB2E}"/>
                  </a:ext>
                </a:extLst>
              </p:cNvPr>
              <p:cNvSpPr/>
              <p:nvPr/>
            </p:nvSpPr>
            <p:spPr>
              <a:xfrm>
                <a:off x="1964433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?</a:t>
                </a:r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71FBB8C7-E710-4C2B-942F-4BB71957B0A0}"/>
                  </a:ext>
                </a:extLst>
              </p:cNvPr>
              <p:cNvSpPr/>
              <p:nvPr/>
            </p:nvSpPr>
            <p:spPr>
              <a:xfrm>
                <a:off x="2637109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ADB3B677-4834-4837-8792-6245D274B2EE}"/>
                  </a:ext>
                </a:extLst>
              </p:cNvPr>
              <p:cNvSpPr/>
              <p:nvPr/>
            </p:nvSpPr>
            <p:spPr>
              <a:xfrm>
                <a:off x="2973446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?</a:t>
                </a: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B0F857-2AD8-47D7-8F5D-67D185F22DCF}"/>
                  </a:ext>
                </a:extLst>
              </p:cNvPr>
              <p:cNvSpPr/>
              <p:nvPr/>
            </p:nvSpPr>
            <p:spPr>
              <a:xfrm>
                <a:off x="2300771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67880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length of a train carriage is 20.06m. The length of a van is only 405cm. Arrange the digit cards to make the following statement match.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2006cm &gt; 4.05m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28D573A-C672-492B-A7CC-70B8BE3223B3}"/>
              </a:ext>
            </a:extLst>
          </p:cNvPr>
          <p:cNvGrpSpPr/>
          <p:nvPr/>
        </p:nvGrpSpPr>
        <p:grpSpPr>
          <a:xfrm>
            <a:off x="2723708" y="4404616"/>
            <a:ext cx="3696583" cy="1013797"/>
            <a:chOff x="877348" y="5499006"/>
            <a:chExt cx="1724483" cy="47294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19C2E26-623B-4D39-83BE-EA49B372D131}"/>
                </a:ext>
              </a:extLst>
            </p:cNvPr>
            <p:cNvSpPr/>
            <p:nvPr/>
          </p:nvSpPr>
          <p:spPr>
            <a:xfrm>
              <a:off x="2242185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39F0B72-D27F-44B0-9BC1-B58B1FD448DD}"/>
                </a:ext>
              </a:extLst>
            </p:cNvPr>
            <p:cNvSpPr/>
            <p:nvPr/>
          </p:nvSpPr>
          <p:spPr>
            <a:xfrm>
              <a:off x="877348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599F7E8-7BBF-408B-8CBA-500D6903716E}"/>
                </a:ext>
              </a:extLst>
            </p:cNvPr>
            <p:cNvSpPr/>
            <p:nvPr/>
          </p:nvSpPr>
          <p:spPr>
            <a:xfrm>
              <a:off x="1559766" y="5499006"/>
              <a:ext cx="359646" cy="47294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603DAC3-FD87-4857-8DD9-CACA9B2483BD}"/>
              </a:ext>
            </a:extLst>
          </p:cNvPr>
          <p:cNvGrpSpPr/>
          <p:nvPr/>
        </p:nvGrpSpPr>
        <p:grpSpPr>
          <a:xfrm>
            <a:off x="1011365" y="2435321"/>
            <a:ext cx="7121269" cy="1349365"/>
            <a:chOff x="728746" y="2413447"/>
            <a:chExt cx="7121269" cy="1349365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09BA181-7665-464A-ADC7-44BB63AD7D21}"/>
                </a:ext>
              </a:extLst>
            </p:cNvPr>
            <p:cNvSpPr/>
            <p:nvPr/>
          </p:nvSpPr>
          <p:spPr>
            <a:xfrm>
              <a:off x="7079082" y="2413447"/>
              <a:ext cx="770933" cy="1349365"/>
            </a:xfrm>
            <a:prstGeom prst="round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2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9F8E8AF-26FA-4874-8231-A99B855ECD44}"/>
                </a:ext>
              </a:extLst>
            </p:cNvPr>
            <p:cNvGrpSpPr/>
            <p:nvPr/>
          </p:nvGrpSpPr>
          <p:grpSpPr>
            <a:xfrm>
              <a:off x="728746" y="2521964"/>
              <a:ext cx="6569045" cy="1056162"/>
              <a:chOff x="206166" y="4441914"/>
              <a:chExt cx="3064508" cy="492707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9BA262CE-710B-4F7C-BD82-97240393710D}"/>
                  </a:ext>
                </a:extLst>
              </p:cNvPr>
              <p:cNvSpPr/>
              <p:nvPr/>
            </p:nvSpPr>
            <p:spPr>
              <a:xfrm>
                <a:off x="206166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bg2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374A1063-0F77-4832-82F8-16FB7FB957C8}"/>
                  </a:ext>
                </a:extLst>
              </p:cNvPr>
              <p:cNvSpPr/>
              <p:nvPr/>
            </p:nvSpPr>
            <p:spPr>
              <a:xfrm>
                <a:off x="878842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D3342E1-04C4-46BD-BFAC-8A73AE13BB4A}"/>
                  </a:ext>
                </a:extLst>
              </p:cNvPr>
              <p:cNvSpPr/>
              <p:nvPr/>
            </p:nvSpPr>
            <p:spPr>
              <a:xfrm>
                <a:off x="1215179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bg2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662C673D-8029-4946-8D24-DFFF1BD9A4D0}"/>
                  </a:ext>
                </a:extLst>
              </p:cNvPr>
              <p:cNvSpPr/>
              <p:nvPr/>
            </p:nvSpPr>
            <p:spPr>
              <a:xfrm>
                <a:off x="1671459" y="4461677"/>
                <a:ext cx="359646" cy="472944"/>
              </a:xfrm>
              <a:prstGeom prst="roundRect">
                <a:avLst/>
              </a:prstGeom>
              <a:no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&gt;</a:t>
                </a:r>
              </a:p>
            </p:txBody>
          </p:sp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30463C73-4CE5-42C5-803F-8AE8690185E5}"/>
                  </a:ext>
                </a:extLst>
              </p:cNvPr>
              <p:cNvSpPr/>
              <p:nvPr/>
            </p:nvSpPr>
            <p:spPr>
              <a:xfrm>
                <a:off x="1393718" y="4461677"/>
                <a:ext cx="507212" cy="472944"/>
              </a:xfrm>
              <a:prstGeom prst="roundRect">
                <a:avLst/>
              </a:prstGeom>
              <a:no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  <a:p>
                <a:pPr algn="ctr"/>
                <a:endPara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cm</a:t>
                </a:r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E84BDD00-371D-4E12-9C5F-D1CE054D2828}"/>
                  </a:ext>
                </a:extLst>
              </p:cNvPr>
              <p:cNvSpPr/>
              <p:nvPr/>
            </p:nvSpPr>
            <p:spPr>
              <a:xfrm>
                <a:off x="542504" y="4449761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bg2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0C9B2A12-BB74-437C-B5B4-069FBB02EB2E}"/>
                  </a:ext>
                </a:extLst>
              </p:cNvPr>
              <p:cNvSpPr/>
              <p:nvPr/>
            </p:nvSpPr>
            <p:spPr>
              <a:xfrm>
                <a:off x="1964433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71FBB8C7-E710-4C2B-942F-4BB71957B0A0}"/>
                  </a:ext>
                </a:extLst>
              </p:cNvPr>
              <p:cNvSpPr/>
              <p:nvPr/>
            </p:nvSpPr>
            <p:spPr>
              <a:xfrm>
                <a:off x="2637109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bg2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ADB3B677-4834-4837-8792-6245D274B2EE}"/>
                  </a:ext>
                </a:extLst>
              </p:cNvPr>
              <p:cNvSpPr/>
              <p:nvPr/>
            </p:nvSpPr>
            <p:spPr>
              <a:xfrm>
                <a:off x="2973446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5</a:t>
                </a:r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6B0F857-2AD8-47D7-8F5D-67D185F22DCF}"/>
                  </a:ext>
                </a:extLst>
              </p:cNvPr>
              <p:cNvSpPr/>
              <p:nvPr/>
            </p:nvSpPr>
            <p:spPr>
              <a:xfrm>
                <a:off x="2300771" y="4441914"/>
                <a:ext cx="297228" cy="47294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2800" b="1" dirty="0">
                    <a:solidFill>
                      <a:schemeClr val="bg2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169553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D93D96-8341-4B18-8963-498D771D0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6EFEE3AD-A456-42DA-B5ED-E06C2B0213BA}"/>
              </a:ext>
            </a:extLst>
          </p:cNvPr>
          <p:cNvSpPr/>
          <p:nvPr/>
        </p:nvSpPr>
        <p:spPr>
          <a:xfrm>
            <a:off x="4156928" y="2073865"/>
            <a:ext cx="3102062" cy="829782"/>
          </a:xfrm>
          <a:prstGeom prst="wedgeRoundRectCallout">
            <a:avLst>
              <a:gd name="adj1" fmla="val -59323"/>
              <a:gd name="adj2" fmla="val 3757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space for 30 litres left in the tank.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8B4862-4F9D-4092-AB44-B5CA4EFBC8F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petrol tank holds 45 litres. Dave puts </a:t>
            </a: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</a:rPr>
              <a:t>12     litres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of fuel in his car and says,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89693CE-F004-43B7-A925-8055B143050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40674" y="775900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2317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D93D96-8341-4B18-8963-498D771D0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6EFEE3AD-A456-42DA-B5ED-E06C2B0213BA}"/>
              </a:ext>
            </a:extLst>
          </p:cNvPr>
          <p:cNvSpPr/>
          <p:nvPr/>
        </p:nvSpPr>
        <p:spPr>
          <a:xfrm>
            <a:off x="4156928" y="2073865"/>
            <a:ext cx="3102062" cy="829782"/>
          </a:xfrm>
          <a:prstGeom prst="wedgeRoundRectCallout">
            <a:avLst>
              <a:gd name="adj1" fmla="val -59323"/>
              <a:gd name="adj2" fmla="val 3757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space for 30 litres left in the tank.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8B4862-4F9D-4092-AB44-B5CA4EFBC8F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petrol tank holds 45 litres. Dave puts 12     litres of fuel in his car and says,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No, Dave is incorrect because...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89693CE-F004-43B7-A925-8055B143050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40674" y="775900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4777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D93D96-8341-4B18-8963-498D771D0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6EFEE3AD-A456-42DA-B5ED-E06C2B0213BA}"/>
              </a:ext>
            </a:extLst>
          </p:cNvPr>
          <p:cNvSpPr/>
          <p:nvPr/>
        </p:nvSpPr>
        <p:spPr>
          <a:xfrm>
            <a:off x="4156928" y="2073865"/>
            <a:ext cx="3102062" cy="829782"/>
          </a:xfrm>
          <a:prstGeom prst="wedgeRoundRectCallout">
            <a:avLst>
              <a:gd name="adj1" fmla="val -59323"/>
              <a:gd name="adj2" fmla="val 3757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space for 30 litres left in the tank.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8B4862-4F9D-4092-AB44-B5CA4EFBC8F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petrol tank holds 45 litres. Dave puts 12     litres of fuel in his car and says,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No, Dave is incorrect because there is space for more than 30 litres in the tank. (32.25l)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89693CE-F004-43B7-A925-8055B143050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40674" y="775900"/>
          <a:ext cx="21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4241999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35898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0824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0341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can of lemonade holds 330ml. Six cans hold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1.98 litres of lemonade.    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of a double decker bus is 10 m. If 50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buses are parked bumper to bumper, they will reach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 distance of 5km.  		   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The difference between a piece of string 560 mm long and another 	piece of string 55 cm long is 10 mm.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   The total of a parcel weighing 1.2 kg and another parcel weighing 	750 g is 751.2 g.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44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can of lemonade holds 330ml. Six cans hold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1.98 litres of lemonade.    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of a double decker bus is 10 m. If 50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buses are parked bumper to bumper, they will reach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 distance of 5km.  		   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The difference between a piece of string 560 mm long and another 	piece of string 55 cm long is 10 mm.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   The total of a parcel weighing 1.2 kg and another parcel weighing 	750 g is 751.2 g.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721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23824</TotalTime>
  <Words>1825</Words>
  <Application>Microsoft Office PowerPoint</Application>
  <PresentationFormat>On-screen Show (4:3)</PresentationFormat>
  <Paragraphs>494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Open Sans</vt:lpstr>
      <vt:lpstr>Source Sans Pro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Nicholas Hubbard</cp:lastModifiedBy>
  <cp:revision>658</cp:revision>
  <dcterms:created xsi:type="dcterms:W3CDTF">2018-09-08T23:27:11Z</dcterms:created>
  <dcterms:modified xsi:type="dcterms:W3CDTF">2021-02-23T11:22:10Z</dcterms:modified>
</cp:coreProperties>
</file>