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6AB7A0-3849-4F8C-9BDF-92FA9007F279}"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3558327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6AB7A0-3849-4F8C-9BDF-92FA9007F279}"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3072824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26AB7A0-3849-4F8C-9BDF-92FA9007F279}"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3444723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6AB7A0-3849-4F8C-9BDF-92FA9007F279}"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1914711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6AB7A0-3849-4F8C-9BDF-92FA9007F279}"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1477829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6AB7A0-3849-4F8C-9BDF-92FA9007F279}"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3625463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6AB7A0-3849-4F8C-9BDF-92FA9007F279}"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728947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26AB7A0-3849-4F8C-9BDF-92FA9007F279}"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3939201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26AB7A0-3849-4F8C-9BDF-92FA9007F279}"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1770734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6AB7A0-3849-4F8C-9BDF-92FA9007F279}"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173279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6AB7A0-3849-4F8C-9BDF-92FA9007F279}"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9EB78F-3809-42FF-9A24-85E69A21979A}" type="slidenum">
              <a:rPr lang="en-GB" smtClean="0"/>
              <a:t>‹#›</a:t>
            </a:fld>
            <a:endParaRPr lang="en-GB"/>
          </a:p>
        </p:txBody>
      </p:sp>
    </p:spTree>
    <p:extLst>
      <p:ext uri="{BB962C8B-B14F-4D97-AF65-F5344CB8AC3E}">
        <p14:creationId xmlns:p14="http://schemas.microsoft.com/office/powerpoint/2010/main" val="942321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6AB7A0-3849-4F8C-9BDF-92FA9007F279}"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9EB78F-3809-42FF-9A24-85E69A21979A}" type="slidenum">
              <a:rPr lang="en-GB" smtClean="0"/>
              <a:t>‹#›</a:t>
            </a:fld>
            <a:endParaRPr lang="en-GB"/>
          </a:p>
        </p:txBody>
      </p:sp>
    </p:spTree>
    <p:extLst>
      <p:ext uri="{BB962C8B-B14F-4D97-AF65-F5344CB8AC3E}">
        <p14:creationId xmlns:p14="http://schemas.microsoft.com/office/powerpoint/2010/main" val="1970046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classroom.thenational.academy/lessons/to-practise-and-apply-knowledge-of-unstressed-vowels-in-polysyllabic-words-including-test-6gvk6c?activity=video&amp;step=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LO: to investigate words with unstressed vowels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70877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 criteria</a:t>
            </a:r>
            <a:endParaRPr lang="en-GB" dirty="0"/>
          </a:p>
        </p:txBody>
      </p:sp>
      <p:sp>
        <p:nvSpPr>
          <p:cNvPr id="3" name="Content Placeholder 2"/>
          <p:cNvSpPr>
            <a:spLocks noGrp="1"/>
          </p:cNvSpPr>
          <p:nvPr>
            <p:ph idx="1"/>
          </p:nvPr>
        </p:nvSpPr>
        <p:spPr/>
        <p:txBody>
          <a:bodyPr/>
          <a:lstStyle/>
          <a:p>
            <a:r>
              <a:rPr lang="en-GB" dirty="0"/>
              <a:t>T</a:t>
            </a:r>
            <a:r>
              <a:rPr lang="en-GB" dirty="0" smtClean="0"/>
              <a:t>o break the words down into syllables</a:t>
            </a:r>
          </a:p>
          <a:p>
            <a:r>
              <a:rPr lang="en-GB" dirty="0" smtClean="0"/>
              <a:t>To say it how we see it</a:t>
            </a:r>
            <a:endParaRPr lang="en-GB" dirty="0"/>
          </a:p>
        </p:txBody>
      </p:sp>
    </p:spTree>
    <p:extLst>
      <p:ext uri="{BB962C8B-B14F-4D97-AF65-F5344CB8AC3E}">
        <p14:creationId xmlns:p14="http://schemas.microsoft.com/office/powerpoint/2010/main" val="863572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Watch the video below to support your learning of unstressed vowels</a:t>
            </a:r>
          </a:p>
          <a:p>
            <a:r>
              <a:rPr lang="en-GB" dirty="0" smtClean="0">
                <a:hlinkClick r:id="rId2"/>
              </a:rPr>
              <a:t>https://classroom.thenational.academy/lessons/to-practise-and-apply-knowledge-of-unstressed-vowels-in-polysyllabic-words-including-test-6gvk6c?activity=video&amp;step=1</a:t>
            </a:r>
            <a:r>
              <a:rPr lang="en-GB" dirty="0" smtClean="0"/>
              <a:t> </a:t>
            </a:r>
            <a:endParaRPr lang="en-GB" dirty="0"/>
          </a:p>
        </p:txBody>
      </p:sp>
    </p:spTree>
    <p:extLst>
      <p:ext uri="{BB962C8B-B14F-4D97-AF65-F5344CB8AC3E}">
        <p14:creationId xmlns:p14="http://schemas.microsoft.com/office/powerpoint/2010/main" val="2758229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task</a:t>
            </a:r>
            <a:endParaRPr lang="en-GB" dirty="0"/>
          </a:p>
        </p:txBody>
      </p:sp>
      <p:sp>
        <p:nvSpPr>
          <p:cNvPr id="3" name="Content Placeholder 2"/>
          <p:cNvSpPr>
            <a:spLocks noGrp="1"/>
          </p:cNvSpPr>
          <p:nvPr>
            <p:ph idx="1"/>
          </p:nvPr>
        </p:nvSpPr>
        <p:spPr/>
        <p:txBody>
          <a:bodyPr/>
          <a:lstStyle/>
          <a:p>
            <a:r>
              <a:rPr lang="en-GB" dirty="0" smtClean="0"/>
              <a:t>I would like you to split the words on the next slide apart and then say it as you see it. Make sure you really pronounce each syllable after splitting it apart.</a:t>
            </a:r>
            <a:endParaRPr lang="en-GB" dirty="0"/>
          </a:p>
        </p:txBody>
      </p:sp>
      <p:grpSp>
        <p:nvGrpSpPr>
          <p:cNvPr id="8" name="Group 7"/>
          <p:cNvGrpSpPr/>
          <p:nvPr/>
        </p:nvGrpSpPr>
        <p:grpSpPr>
          <a:xfrm>
            <a:off x="2128982" y="3327076"/>
            <a:ext cx="7934036" cy="2609273"/>
            <a:chOff x="1745659" y="2625113"/>
            <a:chExt cx="7934036" cy="2609273"/>
          </a:xfrm>
        </p:grpSpPr>
        <p:sp>
          <p:nvSpPr>
            <p:cNvPr id="4" name="Rectangle 3"/>
            <p:cNvSpPr/>
            <p:nvPr/>
          </p:nvSpPr>
          <p:spPr>
            <a:xfrm>
              <a:off x="4678204" y="2625113"/>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recognise</a:t>
              </a:r>
              <a:endParaRPr lang="en-GB" dirty="0"/>
            </a:p>
          </p:txBody>
        </p:sp>
        <p:sp>
          <p:nvSpPr>
            <p:cNvPr id="5" name="Rectangle 4"/>
            <p:cNvSpPr/>
            <p:nvPr/>
          </p:nvSpPr>
          <p:spPr>
            <a:xfrm>
              <a:off x="1745659" y="432922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re</a:t>
              </a:r>
              <a:endParaRPr lang="en-GB" dirty="0"/>
            </a:p>
          </p:txBody>
        </p:sp>
        <p:sp>
          <p:nvSpPr>
            <p:cNvPr id="6" name="Rectangle 5"/>
            <p:cNvSpPr/>
            <p:nvPr/>
          </p:nvSpPr>
          <p:spPr>
            <a:xfrm>
              <a:off x="4678204" y="432922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cog</a:t>
              </a:r>
              <a:endParaRPr lang="en-GB" dirty="0"/>
            </a:p>
          </p:txBody>
        </p:sp>
        <p:sp>
          <p:nvSpPr>
            <p:cNvPr id="7" name="Rectangle 6"/>
            <p:cNvSpPr/>
            <p:nvPr/>
          </p:nvSpPr>
          <p:spPr>
            <a:xfrm>
              <a:off x="7610749" y="432922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err="1" smtClean="0"/>
                <a:t>nise</a:t>
              </a:r>
              <a:endParaRPr lang="en-GB" dirty="0"/>
            </a:p>
          </p:txBody>
        </p:sp>
      </p:grpSp>
    </p:spTree>
    <p:extLst>
      <p:ext uri="{BB962C8B-B14F-4D97-AF65-F5344CB8AC3E}">
        <p14:creationId xmlns:p14="http://schemas.microsoft.com/office/powerpoint/2010/main" val="3903884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81264" y="357658"/>
            <a:ext cx="11821377" cy="5881418"/>
            <a:chOff x="190501" y="228348"/>
            <a:chExt cx="11821377" cy="5881418"/>
          </a:xfrm>
        </p:grpSpPr>
        <p:sp>
          <p:nvSpPr>
            <p:cNvPr id="3" name="Rectangle 2"/>
            <p:cNvSpPr/>
            <p:nvPr/>
          </p:nvSpPr>
          <p:spPr>
            <a:xfrm>
              <a:off x="5301104" y="3854004"/>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mtClean="0"/>
                <a:t>Accommodate</a:t>
              </a:r>
              <a:endParaRPr lang="en-GB"/>
            </a:p>
          </p:txBody>
        </p:sp>
        <p:sp>
          <p:nvSpPr>
            <p:cNvPr id="4" name="Rectangle 3"/>
            <p:cNvSpPr/>
            <p:nvPr/>
          </p:nvSpPr>
          <p:spPr>
            <a:xfrm>
              <a:off x="413338" y="2686428"/>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bruise</a:t>
              </a:r>
              <a:endParaRPr lang="en-GB" dirty="0"/>
            </a:p>
          </p:txBody>
        </p:sp>
        <p:sp>
          <p:nvSpPr>
            <p:cNvPr id="5" name="Rectangle 4"/>
            <p:cNvSpPr/>
            <p:nvPr/>
          </p:nvSpPr>
          <p:spPr>
            <a:xfrm>
              <a:off x="7698510" y="3862124"/>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category</a:t>
              </a:r>
              <a:endParaRPr lang="en-GB" dirty="0"/>
            </a:p>
          </p:txBody>
        </p:sp>
        <p:sp>
          <p:nvSpPr>
            <p:cNvPr id="6" name="Rectangle 5"/>
            <p:cNvSpPr/>
            <p:nvPr/>
          </p:nvSpPr>
          <p:spPr>
            <a:xfrm>
              <a:off x="7528207" y="259021"/>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cemetery</a:t>
              </a:r>
              <a:endParaRPr lang="en-GB" dirty="0"/>
            </a:p>
          </p:txBody>
        </p:sp>
        <p:sp>
          <p:nvSpPr>
            <p:cNvPr id="7" name="Rectangle 6"/>
            <p:cNvSpPr/>
            <p:nvPr/>
          </p:nvSpPr>
          <p:spPr>
            <a:xfrm>
              <a:off x="5361726" y="496808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definite</a:t>
              </a:r>
              <a:endParaRPr lang="en-GB" dirty="0"/>
            </a:p>
          </p:txBody>
        </p:sp>
        <p:sp>
          <p:nvSpPr>
            <p:cNvPr id="8" name="Rectangle 7"/>
            <p:cNvSpPr/>
            <p:nvPr/>
          </p:nvSpPr>
          <p:spPr>
            <a:xfrm>
              <a:off x="5361726" y="2671239"/>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desperate</a:t>
              </a:r>
              <a:endParaRPr lang="en-GB" dirty="0"/>
            </a:p>
          </p:txBody>
        </p:sp>
        <p:sp>
          <p:nvSpPr>
            <p:cNvPr id="9" name="Rectangle 8"/>
            <p:cNvSpPr/>
            <p:nvPr/>
          </p:nvSpPr>
          <p:spPr>
            <a:xfrm>
              <a:off x="7611956" y="5121505"/>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dictionary</a:t>
              </a:r>
              <a:endParaRPr lang="en-GB" dirty="0"/>
            </a:p>
          </p:txBody>
        </p:sp>
        <p:sp>
          <p:nvSpPr>
            <p:cNvPr id="10" name="Rectangle 9"/>
            <p:cNvSpPr/>
            <p:nvPr/>
          </p:nvSpPr>
          <p:spPr>
            <a:xfrm>
              <a:off x="5250591" y="1495845"/>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embarrass</a:t>
              </a:r>
              <a:endParaRPr lang="en-GB" dirty="0"/>
            </a:p>
          </p:txBody>
        </p:sp>
        <p:sp>
          <p:nvSpPr>
            <p:cNvPr id="11" name="Rectangle 10"/>
            <p:cNvSpPr/>
            <p:nvPr/>
          </p:nvSpPr>
          <p:spPr>
            <a:xfrm>
              <a:off x="2903698" y="4905377"/>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environment</a:t>
              </a:r>
              <a:endParaRPr lang="en-GB" dirty="0"/>
            </a:p>
          </p:txBody>
        </p:sp>
        <p:sp>
          <p:nvSpPr>
            <p:cNvPr id="12" name="Rectangle 11"/>
            <p:cNvSpPr/>
            <p:nvPr/>
          </p:nvSpPr>
          <p:spPr>
            <a:xfrm>
              <a:off x="9899083" y="520460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exaggerate</a:t>
              </a:r>
              <a:endParaRPr lang="en-GB" dirty="0"/>
            </a:p>
          </p:txBody>
        </p:sp>
        <p:sp>
          <p:nvSpPr>
            <p:cNvPr id="13" name="Rectangle 12"/>
            <p:cNvSpPr/>
            <p:nvPr/>
          </p:nvSpPr>
          <p:spPr>
            <a:xfrm>
              <a:off x="9942932" y="261333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marvellous</a:t>
              </a:r>
              <a:endParaRPr lang="en-GB" dirty="0"/>
            </a:p>
          </p:txBody>
        </p:sp>
        <p:sp>
          <p:nvSpPr>
            <p:cNvPr id="14" name="Rectangle 13"/>
            <p:cNvSpPr/>
            <p:nvPr/>
          </p:nvSpPr>
          <p:spPr>
            <a:xfrm>
              <a:off x="7698510" y="1475508"/>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nuisance</a:t>
              </a:r>
              <a:endParaRPr lang="en-GB" dirty="0"/>
            </a:p>
          </p:txBody>
        </p:sp>
        <p:sp>
          <p:nvSpPr>
            <p:cNvPr id="15" name="Rectangle 14"/>
            <p:cNvSpPr/>
            <p:nvPr/>
          </p:nvSpPr>
          <p:spPr>
            <a:xfrm>
              <a:off x="542637" y="5126183"/>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parliament</a:t>
              </a:r>
              <a:endParaRPr lang="en-GB" dirty="0"/>
            </a:p>
          </p:txBody>
        </p:sp>
        <p:sp>
          <p:nvSpPr>
            <p:cNvPr id="16" name="Rectangle 15"/>
            <p:cNvSpPr/>
            <p:nvPr/>
          </p:nvSpPr>
          <p:spPr>
            <a:xfrm>
              <a:off x="2903698" y="387449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privilege</a:t>
              </a:r>
              <a:endParaRPr lang="en-GB" dirty="0"/>
            </a:p>
          </p:txBody>
        </p:sp>
        <p:sp>
          <p:nvSpPr>
            <p:cNvPr id="17" name="Rectangle 16"/>
            <p:cNvSpPr/>
            <p:nvPr/>
          </p:nvSpPr>
          <p:spPr>
            <a:xfrm>
              <a:off x="359642" y="3908967"/>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secretary</a:t>
              </a:r>
              <a:endParaRPr lang="en-GB" dirty="0"/>
            </a:p>
          </p:txBody>
        </p:sp>
        <p:sp>
          <p:nvSpPr>
            <p:cNvPr id="18" name="Rectangle 17"/>
            <p:cNvSpPr/>
            <p:nvPr/>
          </p:nvSpPr>
          <p:spPr>
            <a:xfrm>
              <a:off x="2682600" y="152555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vegetable</a:t>
              </a:r>
              <a:endParaRPr lang="en-GB" dirty="0"/>
            </a:p>
          </p:txBody>
        </p:sp>
        <p:sp>
          <p:nvSpPr>
            <p:cNvPr id="19" name="Rectangle 18"/>
            <p:cNvSpPr/>
            <p:nvPr/>
          </p:nvSpPr>
          <p:spPr>
            <a:xfrm>
              <a:off x="327892" y="1530530"/>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muscle</a:t>
              </a:r>
              <a:endParaRPr lang="en-GB" dirty="0"/>
            </a:p>
          </p:txBody>
        </p:sp>
        <p:sp>
          <p:nvSpPr>
            <p:cNvPr id="20" name="Rectangle 19"/>
            <p:cNvSpPr/>
            <p:nvPr/>
          </p:nvSpPr>
          <p:spPr>
            <a:xfrm>
              <a:off x="9903699" y="152555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neighbour</a:t>
              </a:r>
              <a:endParaRPr lang="en-GB" dirty="0"/>
            </a:p>
          </p:txBody>
        </p:sp>
        <p:sp>
          <p:nvSpPr>
            <p:cNvPr id="21" name="Rectangle 20"/>
            <p:cNvSpPr/>
            <p:nvPr/>
          </p:nvSpPr>
          <p:spPr>
            <a:xfrm>
              <a:off x="190501" y="234446"/>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persuade</a:t>
              </a:r>
              <a:endParaRPr lang="en-GB" dirty="0"/>
            </a:p>
          </p:txBody>
        </p:sp>
        <p:sp>
          <p:nvSpPr>
            <p:cNvPr id="22" name="Rectangle 21"/>
            <p:cNvSpPr/>
            <p:nvPr/>
          </p:nvSpPr>
          <p:spPr>
            <a:xfrm>
              <a:off x="5100791" y="228348"/>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programme</a:t>
              </a:r>
              <a:endParaRPr lang="en-GB" dirty="0"/>
            </a:p>
          </p:txBody>
        </p:sp>
        <p:sp>
          <p:nvSpPr>
            <p:cNvPr id="23" name="Rectangle 22"/>
            <p:cNvSpPr/>
            <p:nvPr/>
          </p:nvSpPr>
          <p:spPr>
            <a:xfrm>
              <a:off x="2741469" y="259052"/>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queue</a:t>
              </a:r>
              <a:endParaRPr lang="en-GB" dirty="0"/>
            </a:p>
          </p:txBody>
        </p:sp>
        <p:sp>
          <p:nvSpPr>
            <p:cNvPr id="24" name="Rectangle 23"/>
            <p:cNvSpPr/>
            <p:nvPr/>
          </p:nvSpPr>
          <p:spPr>
            <a:xfrm>
              <a:off x="9942932" y="3908967"/>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recognise</a:t>
              </a:r>
              <a:endParaRPr lang="en-GB" dirty="0"/>
            </a:p>
          </p:txBody>
        </p:sp>
        <p:sp>
          <p:nvSpPr>
            <p:cNvPr id="25" name="Rectangle 24"/>
            <p:cNvSpPr/>
            <p:nvPr/>
          </p:nvSpPr>
          <p:spPr>
            <a:xfrm>
              <a:off x="7652329" y="2602743"/>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relevant</a:t>
              </a:r>
              <a:endParaRPr lang="en-GB" dirty="0"/>
            </a:p>
          </p:txBody>
        </p:sp>
        <p:sp>
          <p:nvSpPr>
            <p:cNvPr id="26" name="Rectangle 25"/>
            <p:cNvSpPr/>
            <p:nvPr/>
          </p:nvSpPr>
          <p:spPr>
            <a:xfrm>
              <a:off x="9887529" y="228348"/>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restaurant</a:t>
              </a:r>
              <a:endParaRPr lang="en-GB" dirty="0"/>
            </a:p>
          </p:txBody>
        </p:sp>
        <p:sp>
          <p:nvSpPr>
            <p:cNvPr id="27" name="Rectangle 26"/>
            <p:cNvSpPr/>
            <p:nvPr/>
          </p:nvSpPr>
          <p:spPr>
            <a:xfrm>
              <a:off x="3110356" y="2707986"/>
              <a:ext cx="2068946" cy="9051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rhyme</a:t>
              </a:r>
              <a:endParaRPr lang="en-GB" dirty="0"/>
            </a:p>
          </p:txBody>
        </p:sp>
      </p:grpSp>
    </p:spTree>
    <p:extLst>
      <p:ext uri="{BB962C8B-B14F-4D97-AF65-F5344CB8AC3E}">
        <p14:creationId xmlns:p14="http://schemas.microsoft.com/office/powerpoint/2010/main" val="3629868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103</Words>
  <Application>Microsoft Office PowerPoint</Application>
  <PresentationFormat>Widescreen</PresentationFormat>
  <Paragraphs>37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LO: to investigate words with unstressed vowels</vt:lpstr>
      <vt:lpstr>Success criteria</vt:lpstr>
      <vt:lpstr>PowerPoint Presentation</vt:lpstr>
      <vt:lpstr>Independent task</vt:lpstr>
      <vt:lpstr>PowerPoint Presentation</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investigate words with unstressed vowels in different forms</dc:title>
  <dc:creator>Matt Skinner</dc:creator>
  <cp:lastModifiedBy>Matt Skinner</cp:lastModifiedBy>
  <cp:revision>5</cp:revision>
  <dcterms:created xsi:type="dcterms:W3CDTF">2021-01-28T10:10:59Z</dcterms:created>
  <dcterms:modified xsi:type="dcterms:W3CDTF">2021-01-28T10:46:29Z</dcterms:modified>
</cp:coreProperties>
</file>