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69" r:id="rId2"/>
    <p:sldId id="536" r:id="rId3"/>
    <p:sldId id="894" r:id="rId4"/>
    <p:sldId id="937" r:id="rId5"/>
    <p:sldId id="633" r:id="rId6"/>
    <p:sldId id="938" r:id="rId7"/>
    <p:sldId id="939" r:id="rId8"/>
    <p:sldId id="940" r:id="rId9"/>
    <p:sldId id="941" r:id="rId10"/>
    <p:sldId id="942" r:id="rId11"/>
    <p:sldId id="927" r:id="rId12"/>
    <p:sldId id="943" r:id="rId13"/>
    <p:sldId id="945" r:id="rId14"/>
    <p:sldId id="944" r:id="rId15"/>
    <p:sldId id="912" r:id="rId16"/>
    <p:sldId id="946" r:id="rId17"/>
    <p:sldId id="948" r:id="rId18"/>
    <p:sldId id="947" r:id="rId19"/>
    <p:sldId id="936" r:id="rId20"/>
    <p:sldId id="949" r:id="rId21"/>
    <p:sldId id="46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13BD8A"/>
    <a:srgbClr val="FADF47"/>
    <a:srgbClr val="0CC1D9"/>
    <a:srgbClr val="388CDA"/>
    <a:srgbClr val="C73A43"/>
    <a:srgbClr val="EE7C3E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65" autoAdjust="0"/>
    <p:restoredTop sz="94660"/>
  </p:normalViewPr>
  <p:slideViewPr>
    <p:cSldViewPr snapToGrid="0">
      <p:cViewPr varScale="1">
        <p:scale>
          <a:sx n="90" d="100"/>
          <a:sy n="90" d="100"/>
        </p:scale>
        <p:origin x="111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9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9167DF0-1BCC-40BF-B5BA-539A68C8BF8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EE6077-A1BB-407B-ADDC-369F2F81DD1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14CDF9-7ABE-4BCD-B4CC-B0166E15BB46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362BBC-D0E8-4272-BD05-48F792BE60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63DD9D-0927-47B0-A012-C344A4A7E76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70215-6F31-48B9-A2F5-458AD1151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7778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78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51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february_2019&amp;utm_content=01_02_2019_wr_ppt_year6_algebra_sp3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Algebra  Lesson 6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be able to solve word problems using equations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719850463"/>
              </p:ext>
            </p:extLst>
          </p:nvPr>
        </p:nvGraphicFramePr>
        <p:xfrm>
          <a:off x="6815667" y="1366896"/>
          <a:ext cx="2006600" cy="262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61221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identify equations that are related to word problems and can solve word problems using these equations.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know about using equations when solving more complex word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01/02/2019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Algebra  Lesson 6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01/02/2019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Shape 53" descr="Template-blue.jpg"/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65088" y="61915"/>
            <a:ext cx="9026525" cy="673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Shape 54" descr="corner.png"/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3124201" y="6356353"/>
            <a:ext cx="2895599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342909" marR="0" lvl="1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17" marR="0" lvl="2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26" marR="0" lvl="3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34" marR="0" lvl="4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43" marR="0" lvl="5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51" marR="0" lvl="6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60" marR="0" lvl="7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69" marR="0" lvl="8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0" name="Shape 132" descr="logo-01.png"/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71823" y="281412"/>
            <a:ext cx="1046636" cy="11302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 userDrawn="1"/>
        </p:nvSpPr>
        <p:spPr>
          <a:xfrm>
            <a:off x="174002" y="4770438"/>
            <a:ext cx="2846291" cy="1107996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fontAlgn="base">
              <a:defRPr/>
            </a:pPr>
            <a:r>
              <a:rPr lang="en-GB" sz="6600" b="1" kern="1200" dirty="0">
                <a:solidFill>
                  <a:prstClr val="white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  <a:r>
              <a:rPr lang="en-GB" sz="6600" b="1" kern="1200" dirty="0">
                <a:solidFill>
                  <a:prstClr val="black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2400" y="4776789"/>
            <a:ext cx="2854569" cy="1171575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5643836" y="4776788"/>
            <a:ext cx="3196004" cy="1192212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5141" y="1473624"/>
            <a:ext cx="8298474" cy="2749550"/>
          </a:xfrm>
        </p:spPr>
        <p:txBody>
          <a:bodyPr/>
          <a:lstStyle>
            <a:lvl1pPr marL="112544" indent="0" algn="ctr">
              <a:buNone/>
              <a:defRPr sz="4505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19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32398" y="5537782"/>
            <a:ext cx="7420952" cy="1007852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Number: Algebra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Lesson 6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95141" y="2451312"/>
            <a:ext cx="8298474" cy="1955376"/>
          </a:xfrm>
        </p:spPr>
        <p:txBody>
          <a:bodyPr/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Ready-to-go Lesson Slides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Year 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AD22F3B0-BBDC-464D-AF67-4B8B4DBD3A1F}"/>
              </a:ext>
            </a:extLst>
          </p:cNvPr>
          <p:cNvSpPr txBox="1">
            <a:spLocks/>
          </p:cNvSpPr>
          <p:nvPr/>
        </p:nvSpPr>
        <p:spPr>
          <a:xfrm>
            <a:off x="8145438" y="6334311"/>
            <a:ext cx="998562" cy="422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12544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600" kern="1200">
                <a:solidFill>
                  <a:schemeClr val="bg1"/>
                </a:solidFill>
                <a:latin typeface="Bryant Bold" panose="020B050304000002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Spr3</a:t>
            </a:r>
          </a:p>
        </p:txBody>
      </p:sp>
    </p:spTree>
    <p:extLst>
      <p:ext uri="{BB962C8B-B14F-4D97-AF65-F5344CB8AC3E}">
        <p14:creationId xmlns:p14="http://schemas.microsoft.com/office/powerpoint/2010/main" val="123409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769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6807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formula for calculating the overall cost of a concert (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is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where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the cost of the ticket,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= the cost of parking and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cost of souvenirs.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 &gt; p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&gt;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overall cost of a concert is £100 and each of the variables is a multiple of £10. What could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be worth?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10C75354-29F8-4E4A-B077-002551891B4D}"/>
              </a:ext>
            </a:extLst>
          </p:cNvPr>
          <p:cNvSpPr/>
          <p:nvPr/>
        </p:nvSpPr>
        <p:spPr>
          <a:xfrm>
            <a:off x="2222546" y="2215164"/>
            <a:ext cx="2493589" cy="42046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+ s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9337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68078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formula for calculating the overall cost of a concert (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 is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where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= the cost of the ticket,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= the cost of parking and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cost of souvenirs.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 &gt; p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&gt;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overall cost of a concert is £100 and each of the variables is a multiple of £10. What could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be worth?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70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20 and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10		</a:t>
            </a: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60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30 and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10	</a:t>
            </a: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50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40 and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10</a:t>
            </a: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50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30 and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20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10C75354-29F8-4E4A-B077-002551891B4D}"/>
              </a:ext>
            </a:extLst>
          </p:cNvPr>
          <p:cNvSpPr/>
          <p:nvPr/>
        </p:nvSpPr>
        <p:spPr>
          <a:xfrm>
            <a:off x="2222546" y="2215164"/>
            <a:ext cx="2493589" cy="42046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GB" sz="28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+ s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80733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Tinaya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uses maths equipment to help model a word problem.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She then represents it using algebra.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will the final row of the table look like?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4209B3C-7583-4D93-A31A-96C983291D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652828"/>
              </p:ext>
            </p:extLst>
          </p:nvPr>
        </p:nvGraphicFramePr>
        <p:xfrm>
          <a:off x="340659" y="2889624"/>
          <a:ext cx="6096000" cy="212344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335306">
                  <a:extLst>
                    <a:ext uri="{9D8B030D-6E8A-4147-A177-3AD203B41FA5}">
                      <a16:colId xmlns:a16="http://schemas.microsoft.com/office/drawing/2014/main" val="636799798"/>
                    </a:ext>
                  </a:extLst>
                </a:gridCol>
                <a:gridCol w="2353235">
                  <a:extLst>
                    <a:ext uri="{9D8B030D-6E8A-4147-A177-3AD203B41FA5}">
                      <a16:colId xmlns:a16="http://schemas.microsoft.com/office/drawing/2014/main" val="116062133"/>
                    </a:ext>
                  </a:extLst>
                </a:gridCol>
                <a:gridCol w="1407459">
                  <a:extLst>
                    <a:ext uri="{9D8B030D-6E8A-4147-A177-3AD203B41FA5}">
                      <a16:colId xmlns:a16="http://schemas.microsoft.com/office/drawing/2014/main" val="39925537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Word Problem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Algebra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740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think of a number.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741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add four.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+ 4</a:t>
                      </a:r>
                      <a:endParaRPr lang="en-GB" sz="1800" b="1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071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answer is seven.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+ 4 = 7</a:t>
                      </a:r>
                      <a:endParaRPr lang="en-GB" sz="1800" b="1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419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was the number I thought of?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 = ___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579349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D1CF2F7-AD4F-4D4A-8771-3D6605F06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605" y="3315464"/>
            <a:ext cx="227071" cy="2270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A921D8D-8DD2-432B-A458-27A012A487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605" y="3735549"/>
            <a:ext cx="1436072" cy="2270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91386C-1011-4EE4-AE4D-8846B67EE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8605" y="4089953"/>
            <a:ext cx="1920900" cy="22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436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Tinaya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uses maths equipment to help model a word problem.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She then represents it using algebra.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will the final row of the table look like?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4209B3C-7583-4D93-A31A-96C983291D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029893"/>
              </p:ext>
            </p:extLst>
          </p:nvPr>
        </p:nvGraphicFramePr>
        <p:xfrm>
          <a:off x="340659" y="2889624"/>
          <a:ext cx="6096000" cy="212344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335306">
                  <a:extLst>
                    <a:ext uri="{9D8B030D-6E8A-4147-A177-3AD203B41FA5}">
                      <a16:colId xmlns:a16="http://schemas.microsoft.com/office/drawing/2014/main" val="636799798"/>
                    </a:ext>
                  </a:extLst>
                </a:gridCol>
                <a:gridCol w="2353235">
                  <a:extLst>
                    <a:ext uri="{9D8B030D-6E8A-4147-A177-3AD203B41FA5}">
                      <a16:colId xmlns:a16="http://schemas.microsoft.com/office/drawing/2014/main" val="116062133"/>
                    </a:ext>
                  </a:extLst>
                </a:gridCol>
                <a:gridCol w="1407459">
                  <a:extLst>
                    <a:ext uri="{9D8B030D-6E8A-4147-A177-3AD203B41FA5}">
                      <a16:colId xmlns:a16="http://schemas.microsoft.com/office/drawing/2014/main" val="39925537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Word Problem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Algebra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740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think of a number.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741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add four.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+ 4</a:t>
                      </a:r>
                      <a:endParaRPr lang="en-GB" sz="1800" b="1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071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answer is seven.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+ 4 = 7</a:t>
                      </a:r>
                      <a:endParaRPr lang="en-GB" sz="1800" b="1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419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was the number I thought of?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 = </a:t>
                      </a:r>
                      <a:r>
                        <a:rPr lang="en-GB" sz="1800" b="1" i="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579349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D1CF2F7-AD4F-4D4A-8771-3D6605F06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605" y="3315464"/>
            <a:ext cx="227071" cy="2270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A921D8D-8DD2-432B-A458-27A012A487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605" y="3735549"/>
            <a:ext cx="1436072" cy="2270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91386C-1011-4EE4-AE4D-8846B67EE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8605" y="4089953"/>
            <a:ext cx="1920900" cy="22707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A9C3768-0F2A-4364-9E39-657C7D5005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8605" y="4556339"/>
            <a:ext cx="791681" cy="22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118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would you complete the missing parts of this table?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4209B3C-7583-4D93-A31A-96C983291D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439385"/>
              </p:ext>
            </p:extLst>
          </p:nvPr>
        </p:nvGraphicFramePr>
        <p:xfrm>
          <a:off x="340659" y="2889624"/>
          <a:ext cx="6096000" cy="212344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335306">
                  <a:extLst>
                    <a:ext uri="{9D8B030D-6E8A-4147-A177-3AD203B41FA5}">
                      <a16:colId xmlns:a16="http://schemas.microsoft.com/office/drawing/2014/main" val="636799798"/>
                    </a:ext>
                  </a:extLst>
                </a:gridCol>
                <a:gridCol w="2353235">
                  <a:extLst>
                    <a:ext uri="{9D8B030D-6E8A-4147-A177-3AD203B41FA5}">
                      <a16:colId xmlns:a16="http://schemas.microsoft.com/office/drawing/2014/main" val="116062133"/>
                    </a:ext>
                  </a:extLst>
                </a:gridCol>
                <a:gridCol w="1407459">
                  <a:extLst>
                    <a:ext uri="{9D8B030D-6E8A-4147-A177-3AD203B41FA5}">
                      <a16:colId xmlns:a16="http://schemas.microsoft.com/office/drawing/2014/main" val="39925537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Word Problem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Algebra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740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think of a number.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741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add two.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+ 2</a:t>
                      </a:r>
                      <a:endParaRPr lang="en-GB" sz="1800" b="1" i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071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answer is six.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419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was the number I thought of?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0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579349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D1CF2F7-AD4F-4D4A-8771-3D6605F06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605" y="3315464"/>
            <a:ext cx="227071" cy="2270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2B63BE-5FA3-43B1-8613-1F3FB28E52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605" y="3702708"/>
            <a:ext cx="877600" cy="22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481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would you complete the missing parts of this table?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4209B3C-7583-4D93-A31A-96C983291D44}"/>
              </a:ext>
            </a:extLst>
          </p:cNvPr>
          <p:cNvGraphicFramePr>
            <a:graphicFrameLocks noGrp="1"/>
          </p:cNvGraphicFramePr>
          <p:nvPr/>
        </p:nvGraphicFramePr>
        <p:xfrm>
          <a:off x="340659" y="2889624"/>
          <a:ext cx="6096000" cy="212344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335306">
                  <a:extLst>
                    <a:ext uri="{9D8B030D-6E8A-4147-A177-3AD203B41FA5}">
                      <a16:colId xmlns:a16="http://schemas.microsoft.com/office/drawing/2014/main" val="636799798"/>
                    </a:ext>
                  </a:extLst>
                </a:gridCol>
                <a:gridCol w="2353235">
                  <a:extLst>
                    <a:ext uri="{9D8B030D-6E8A-4147-A177-3AD203B41FA5}">
                      <a16:colId xmlns:a16="http://schemas.microsoft.com/office/drawing/2014/main" val="116062133"/>
                    </a:ext>
                  </a:extLst>
                </a:gridCol>
                <a:gridCol w="1407459">
                  <a:extLst>
                    <a:ext uri="{9D8B030D-6E8A-4147-A177-3AD203B41FA5}">
                      <a16:colId xmlns:a16="http://schemas.microsoft.com/office/drawing/2014/main" val="39925537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Word Problem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Algebra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740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think of a number.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741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add two.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+ 2</a:t>
                      </a:r>
                      <a:endParaRPr lang="en-GB" sz="1800" b="1" i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071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answer is six.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+ 2 = 6</a:t>
                      </a:r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419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was the number I thought of?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 = </a:t>
                      </a:r>
                      <a:r>
                        <a:rPr lang="en-GB" sz="1800" b="1" i="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579349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D1CF2F7-AD4F-4D4A-8771-3D6605F06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605" y="3315464"/>
            <a:ext cx="227071" cy="2270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91386C-1011-4EE4-AE4D-8846B67EE1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2885"/>
          <a:stretch/>
        </p:blipFill>
        <p:spPr>
          <a:xfrm>
            <a:off x="2898605" y="4089953"/>
            <a:ext cx="1673395" cy="2270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2B63BE-5FA3-43B1-8613-1F3FB28E52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8605" y="3702708"/>
            <a:ext cx="877600" cy="2270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D89029B-EC71-4718-8B49-D0D02AECD4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" r="42986"/>
          <a:stretch/>
        </p:blipFill>
        <p:spPr>
          <a:xfrm>
            <a:off x="2898605" y="4563727"/>
            <a:ext cx="1095171" cy="22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51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concrete materials and algebra to solve these word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problems. What will each table look like?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4209B3C-7583-4D93-A31A-96C983291D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503460"/>
              </p:ext>
            </p:extLst>
          </p:nvPr>
        </p:nvGraphicFramePr>
        <p:xfrm>
          <a:off x="289405" y="2480815"/>
          <a:ext cx="6096000" cy="185420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628607">
                  <a:extLst>
                    <a:ext uri="{9D8B030D-6E8A-4147-A177-3AD203B41FA5}">
                      <a16:colId xmlns:a16="http://schemas.microsoft.com/office/drawing/2014/main" val="636799798"/>
                    </a:ext>
                  </a:extLst>
                </a:gridCol>
                <a:gridCol w="2259106">
                  <a:extLst>
                    <a:ext uri="{9D8B030D-6E8A-4147-A177-3AD203B41FA5}">
                      <a16:colId xmlns:a16="http://schemas.microsoft.com/office/drawing/2014/main" val="116062133"/>
                    </a:ext>
                  </a:extLst>
                </a:gridCol>
                <a:gridCol w="1208287">
                  <a:extLst>
                    <a:ext uri="{9D8B030D-6E8A-4147-A177-3AD203B41FA5}">
                      <a16:colId xmlns:a16="http://schemas.microsoft.com/office/drawing/2014/main" val="39925537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Word Problem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Algebra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740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think of a number.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741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add five.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071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answer is seven.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419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was my number?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0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57934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EC8B6BA-9647-46FD-8A3D-64730EAC90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034517"/>
              </p:ext>
            </p:extLst>
          </p:nvPr>
        </p:nvGraphicFramePr>
        <p:xfrm>
          <a:off x="289405" y="4477198"/>
          <a:ext cx="6096000" cy="185420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628607">
                  <a:extLst>
                    <a:ext uri="{9D8B030D-6E8A-4147-A177-3AD203B41FA5}">
                      <a16:colId xmlns:a16="http://schemas.microsoft.com/office/drawing/2014/main" val="636799798"/>
                    </a:ext>
                  </a:extLst>
                </a:gridCol>
                <a:gridCol w="2259106">
                  <a:extLst>
                    <a:ext uri="{9D8B030D-6E8A-4147-A177-3AD203B41FA5}">
                      <a16:colId xmlns:a16="http://schemas.microsoft.com/office/drawing/2014/main" val="116062133"/>
                    </a:ext>
                  </a:extLst>
                </a:gridCol>
                <a:gridCol w="1208287">
                  <a:extLst>
                    <a:ext uri="{9D8B030D-6E8A-4147-A177-3AD203B41FA5}">
                      <a16:colId xmlns:a16="http://schemas.microsoft.com/office/drawing/2014/main" val="39925537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Word Problem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Algebra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740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think of a number.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741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add two.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071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answer is eight.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419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was my number?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i="0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5793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82343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concrete materials and algebra to solve these word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problems. What will each table look like?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4209B3C-7583-4D93-A31A-96C983291D44}"/>
              </a:ext>
            </a:extLst>
          </p:cNvPr>
          <p:cNvGraphicFramePr>
            <a:graphicFrameLocks noGrp="1"/>
          </p:cNvGraphicFramePr>
          <p:nvPr/>
        </p:nvGraphicFramePr>
        <p:xfrm>
          <a:off x="289405" y="2480815"/>
          <a:ext cx="6096000" cy="185420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628607">
                  <a:extLst>
                    <a:ext uri="{9D8B030D-6E8A-4147-A177-3AD203B41FA5}">
                      <a16:colId xmlns:a16="http://schemas.microsoft.com/office/drawing/2014/main" val="636799798"/>
                    </a:ext>
                  </a:extLst>
                </a:gridCol>
                <a:gridCol w="2259106">
                  <a:extLst>
                    <a:ext uri="{9D8B030D-6E8A-4147-A177-3AD203B41FA5}">
                      <a16:colId xmlns:a16="http://schemas.microsoft.com/office/drawing/2014/main" val="116062133"/>
                    </a:ext>
                  </a:extLst>
                </a:gridCol>
                <a:gridCol w="1208287">
                  <a:extLst>
                    <a:ext uri="{9D8B030D-6E8A-4147-A177-3AD203B41FA5}">
                      <a16:colId xmlns:a16="http://schemas.microsoft.com/office/drawing/2014/main" val="39925537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Word Problem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Algebra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740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think of a number.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741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add five.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+ 5</a:t>
                      </a:r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071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answer is seven.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+ 5 = 7</a:t>
                      </a:r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419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was my number?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 = </a:t>
                      </a:r>
                      <a:r>
                        <a:rPr lang="en-GB" sz="1800" b="1" i="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579349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D1CF2F7-AD4F-4D4A-8771-3D6605F063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605" y="2928221"/>
            <a:ext cx="227071" cy="227071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EC8B6BA-9647-46FD-8A3D-64730EAC90F7}"/>
              </a:ext>
            </a:extLst>
          </p:cNvPr>
          <p:cNvGraphicFramePr>
            <a:graphicFrameLocks noGrp="1"/>
          </p:cNvGraphicFramePr>
          <p:nvPr/>
        </p:nvGraphicFramePr>
        <p:xfrm>
          <a:off x="289405" y="4477198"/>
          <a:ext cx="6096000" cy="185420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628607">
                  <a:extLst>
                    <a:ext uri="{9D8B030D-6E8A-4147-A177-3AD203B41FA5}">
                      <a16:colId xmlns:a16="http://schemas.microsoft.com/office/drawing/2014/main" val="636799798"/>
                    </a:ext>
                  </a:extLst>
                </a:gridCol>
                <a:gridCol w="2259106">
                  <a:extLst>
                    <a:ext uri="{9D8B030D-6E8A-4147-A177-3AD203B41FA5}">
                      <a16:colId xmlns:a16="http://schemas.microsoft.com/office/drawing/2014/main" val="116062133"/>
                    </a:ext>
                  </a:extLst>
                </a:gridCol>
                <a:gridCol w="1208287">
                  <a:extLst>
                    <a:ext uri="{9D8B030D-6E8A-4147-A177-3AD203B41FA5}">
                      <a16:colId xmlns:a16="http://schemas.microsoft.com/office/drawing/2014/main" val="39925537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Word Problem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Algebra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740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think of a number.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741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add two.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+ 4</a:t>
                      </a:r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9071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answer is eight.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r>
                        <a:rPr lang="en-GB" sz="1800" b="1" i="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+ 4 = 8</a:t>
                      </a:r>
                      <a:endParaRPr lang="en-GB" sz="1800" b="1" i="1" dirty="0">
                        <a:solidFill>
                          <a:srgbClr val="DA2E4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419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was my number?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 = </a:t>
                      </a:r>
                      <a:r>
                        <a:rPr lang="en-GB" sz="1800" b="1" i="0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579349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F51ED9A8-4A8A-4F17-AE35-FBABE2C41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605" y="4924601"/>
            <a:ext cx="227071" cy="22707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9825B53-CF28-49D7-95B8-730F7438D6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605" y="3315464"/>
            <a:ext cx="1730651" cy="2270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F1FA2B-F2ED-4099-85EE-29C1597992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8605" y="3675812"/>
            <a:ext cx="1920900" cy="2270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07E20AD-DC1E-46C9-9029-115B67E796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8605" y="4028522"/>
            <a:ext cx="509376" cy="22707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A578B66-D71C-416B-9612-89265F597F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8605" y="5322197"/>
            <a:ext cx="1436072" cy="22707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B875691-EFEF-454F-9428-D95C725336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98605" y="5664557"/>
            <a:ext cx="2203205" cy="22707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ACF6BE4-6CE9-4A35-ADC8-26A57BE21D6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4584" t="-1439" b="-1"/>
          <a:stretch/>
        </p:blipFill>
        <p:spPr>
          <a:xfrm>
            <a:off x="2903737" y="6024088"/>
            <a:ext cx="1083023" cy="230342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D333B8C-7393-4922-AEA2-668E2B09F0B5}"/>
              </a:ext>
            </a:extLst>
          </p:cNvPr>
          <p:cNvSpPr/>
          <p:nvPr/>
        </p:nvSpPr>
        <p:spPr>
          <a:xfrm>
            <a:off x="6817659" y="4061012"/>
            <a:ext cx="2017954" cy="2270386"/>
          </a:xfrm>
          <a:prstGeom prst="rect">
            <a:avLst/>
          </a:prstGeom>
          <a:solidFill>
            <a:srgbClr val="13BD8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a similar table where you </a:t>
            </a:r>
            <a:r>
              <a:rPr lang="en-GB" sz="14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subtract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from a mystery number instead.</a:t>
            </a:r>
          </a:p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same about your table? </a:t>
            </a: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2891581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 represents this equation using cubes and counters: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+ 11 = 19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what he has done.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4375FA-B53E-46A1-8CC8-5A413C554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649" y="2913487"/>
            <a:ext cx="2215479" cy="5155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A4ACF7-35D9-42E4-9D0C-498CF9831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603" y="2913487"/>
            <a:ext cx="2810774" cy="51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3135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 represents this equation using cubes and counters: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+ 11 = 19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what he has done.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2253F1-CCBC-4CF2-B5D1-D82C7A10F29F}"/>
              </a:ext>
            </a:extLst>
          </p:cNvPr>
          <p:cNvSpPr txBox="1"/>
          <p:nvPr/>
        </p:nvSpPr>
        <p:spPr>
          <a:xfrm>
            <a:off x="177800" y="4061012"/>
            <a:ext cx="87853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 has used a cube to represent the unknown number and then 11 counters to represent the +11 part of the equation.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 has then swapped the cube for as many counters as he needs to make the total up to 19. He has used a different colour of counter so that he can see what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worth quickly.</a:t>
            </a:r>
          </a:p>
          <a:p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equal 8 because 8 + 11 = 19. 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4375FA-B53E-46A1-8CC8-5A413C554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649" y="2913487"/>
            <a:ext cx="2215479" cy="5155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A4ACF7-35D9-42E4-9D0C-498CF9831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603" y="2913487"/>
            <a:ext cx="2810774" cy="51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583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Solve these equations using cubes and counters:</a:t>
            </a: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14 = 7 +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			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+ 10 = 12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 +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= 9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88B973F-353D-4DB5-89E2-1C94A359F5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1" y="2796988"/>
            <a:ext cx="1577225" cy="5155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4558501-01EC-47C9-9E19-123A1D2515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06" y="4300904"/>
            <a:ext cx="1816570" cy="5155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56A469-2C9E-46D5-88EA-C9DA88E3E7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088" y="5785594"/>
            <a:ext cx="1528128" cy="35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7725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Solve these equations using cubes and counters:</a:t>
            </a: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14 = 7 +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			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7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+ 10 = 12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 +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= 9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5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88B973F-353D-4DB5-89E2-1C94A359F5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91" y="2796988"/>
            <a:ext cx="1577225" cy="5155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2ADFEF-19E5-4352-BF3A-37045090D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8900" y="2796987"/>
            <a:ext cx="1951585" cy="5155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4558501-01EC-47C9-9E19-123A1D2515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006" y="4300904"/>
            <a:ext cx="1816570" cy="5155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55CBC0-2329-4F4B-9CC9-D5DD51DA91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8900" y="4300904"/>
            <a:ext cx="1650869" cy="5155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756A469-2C9E-46D5-88EA-C9DA88E3E7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088" y="5785594"/>
            <a:ext cx="1528128" cy="3559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69FBCE-1FDF-45AB-AF53-E2F62E7860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18900" y="5850033"/>
            <a:ext cx="2516195" cy="22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9965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the algebra to match each word problem.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Isla thinks of a number.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She subtracts 12 from it.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She is left with 9.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Lewis takes two digit cards and makes a two-digit number.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He divides his number by 10.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answer is 6.9.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how to use each equation to find the unknown numbers.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168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the algebra to match each word problem.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Isla thinks of a number.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She subtracts 12 from it.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She is left with 9.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Lewis takes two digit cards and makes a two-digit number.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He divides his number by 10.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answer is 6.9.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how to use each equation to find the unknown numbers.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we add 12 to 9 to get 21, we can find Isla’s number because 21 – 12 = 9.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we multiply 6.9 by 10 to get 69, we can find Lewis’ number because 69 ÷ 10 = 6.9.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E85ACBD-6240-4523-90B0-E068FA144AF2}"/>
              </a:ext>
            </a:extLst>
          </p:cNvPr>
          <p:cNvSpPr/>
          <p:nvPr/>
        </p:nvSpPr>
        <p:spPr>
          <a:xfrm>
            <a:off x="4020669" y="2796649"/>
            <a:ext cx="2097741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- 12 = 9  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D3835C7-B1F6-4543-8FF1-516C3D2E1E5E}"/>
              </a:ext>
            </a:extLst>
          </p:cNvPr>
          <p:cNvSpPr/>
          <p:nvPr/>
        </p:nvSpPr>
        <p:spPr>
          <a:xfrm>
            <a:off x="3913093" y="4292084"/>
            <a:ext cx="2474260" cy="7395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÷ 10 = 6.9  </a:t>
            </a:r>
          </a:p>
        </p:txBody>
      </p:sp>
    </p:spTree>
    <p:extLst>
      <p:ext uri="{BB962C8B-B14F-4D97-AF65-F5344CB8AC3E}">
        <p14:creationId xmlns:p14="http://schemas.microsoft.com/office/powerpoint/2010/main" val="18633012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Ryan says,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C1325689-8C37-40BF-AAD8-50DBB4E843D4}"/>
              </a:ext>
            </a:extLst>
          </p:cNvPr>
          <p:cNvSpPr/>
          <p:nvPr/>
        </p:nvSpPr>
        <p:spPr>
          <a:xfrm>
            <a:off x="1546412" y="1909482"/>
            <a:ext cx="3160059" cy="1519518"/>
          </a:xfrm>
          <a:prstGeom prst="wedgeEllipseCallout">
            <a:avLst>
              <a:gd name="adj1" fmla="val -42961"/>
              <a:gd name="adj2" fmla="val 571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am thinking of a number. I have added 15 to it and then divided by 2.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DD3DB5-FD5E-401B-83BE-C16176121CFE}"/>
              </a:ext>
            </a:extLst>
          </p:cNvPr>
          <p:cNvSpPr txBox="1"/>
          <p:nvPr/>
        </p:nvSpPr>
        <p:spPr>
          <a:xfrm>
            <a:off x="180830" y="3741021"/>
            <a:ext cx="87853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Krishna says,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Krishna’s final answer is 175. What was Ryan’s final answer?</a:t>
            </a: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58793F13-DC96-4564-B450-4116DE0CD61C}"/>
              </a:ext>
            </a:extLst>
          </p:cNvPr>
          <p:cNvSpPr/>
          <p:nvPr/>
        </p:nvSpPr>
        <p:spPr>
          <a:xfrm>
            <a:off x="1546411" y="3741021"/>
            <a:ext cx="3738283" cy="1519518"/>
          </a:xfrm>
          <a:prstGeom prst="wedgeEllipseCallout">
            <a:avLst>
              <a:gd name="adj1" fmla="val -42961"/>
              <a:gd name="adj2" fmla="val 571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am thinking of </a:t>
            </a:r>
            <a:r>
              <a:rPr lang="en-GB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same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number. I have multiplied it by 10 and then added 5.</a:t>
            </a:r>
          </a:p>
        </p:txBody>
      </p:sp>
    </p:spTree>
    <p:extLst>
      <p:ext uri="{BB962C8B-B14F-4D97-AF65-F5344CB8AC3E}">
        <p14:creationId xmlns:p14="http://schemas.microsoft.com/office/powerpoint/2010/main" val="311955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Ryan says,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C1325689-8C37-40BF-AAD8-50DBB4E843D4}"/>
              </a:ext>
            </a:extLst>
          </p:cNvPr>
          <p:cNvSpPr/>
          <p:nvPr/>
        </p:nvSpPr>
        <p:spPr>
          <a:xfrm>
            <a:off x="1546412" y="1909482"/>
            <a:ext cx="3160059" cy="1519518"/>
          </a:xfrm>
          <a:prstGeom prst="wedgeEllipseCallout">
            <a:avLst>
              <a:gd name="adj1" fmla="val -42961"/>
              <a:gd name="adj2" fmla="val 571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am thinking of a number. I have added 15 to it and then divided by 2.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DD3DB5-FD5E-401B-83BE-C16176121CFE}"/>
              </a:ext>
            </a:extLst>
          </p:cNvPr>
          <p:cNvSpPr txBox="1"/>
          <p:nvPr/>
        </p:nvSpPr>
        <p:spPr>
          <a:xfrm>
            <a:off x="180830" y="3741021"/>
            <a:ext cx="87853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Krishna says,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Krishna’s final answer is 175. What was Ryan’s final answer?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175 – 5 = 170	170 ÷ 10 = 17	So, the number they are thinking of is 17.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+ 15 = 32		32 ÷ 2 = 16		So, Ryan’s final answer is 16.</a:t>
            </a: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58793F13-DC96-4564-B450-4116DE0CD61C}"/>
              </a:ext>
            </a:extLst>
          </p:cNvPr>
          <p:cNvSpPr/>
          <p:nvPr/>
        </p:nvSpPr>
        <p:spPr>
          <a:xfrm>
            <a:off x="1546411" y="3741021"/>
            <a:ext cx="3738283" cy="1519518"/>
          </a:xfrm>
          <a:prstGeom prst="wedgeEllipseCallout">
            <a:avLst>
              <a:gd name="adj1" fmla="val -42961"/>
              <a:gd name="adj2" fmla="val 571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am thinking of </a:t>
            </a:r>
            <a:r>
              <a:rPr lang="en-GB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same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number. I have multiplied it by 10 and then added 5.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A64FDD-E4D5-4702-9837-FA5DAC9D2658}"/>
              </a:ext>
            </a:extLst>
          </p:cNvPr>
          <p:cNvSpPr/>
          <p:nvPr/>
        </p:nvSpPr>
        <p:spPr>
          <a:xfrm>
            <a:off x="6817659" y="4061012"/>
            <a:ext cx="2017954" cy="1613647"/>
          </a:xfrm>
          <a:prstGeom prst="rect">
            <a:avLst/>
          </a:prstGeom>
          <a:solidFill>
            <a:srgbClr val="13BD8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Invent a similar problem for your friend to solve. Encourage them to write the algebra to match the word problem.</a:t>
            </a:r>
          </a:p>
        </p:txBody>
      </p:sp>
    </p:spTree>
    <p:extLst>
      <p:ext uri="{BB962C8B-B14F-4D97-AF65-F5344CB8AC3E}">
        <p14:creationId xmlns:p14="http://schemas.microsoft.com/office/powerpoint/2010/main" val="11842055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380565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674895"/>
            <a:ext cx="896620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a mystery number divided by 3 equals 12, then we can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also write: ‘twelve divided by three equals the mystery 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number.”						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Ollie thinks of a number. He adds 14 to it. His answer is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46. This can be represented as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+ 14 = 46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Ollie’s mystery number from question (b), we can add 14 and 46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to get 60.				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equation 64 ÷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8,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worth 8.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 divides his house number by 10 and then subtracts 15. The answer is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Tom must live at number 180.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7634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380565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674895"/>
            <a:ext cx="896620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a mystery number divided by 3 equals 12, then we can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also write: ‘twelve divided by three equals the mystery 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number.”						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Ollie thinks of a number. He adds 14 to it. His answer is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46. This can be represented as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+ 14 = 46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Ollie’s mystery number from question (b), we can add 14 and 46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to get 60.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equation 64 ÷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8,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worth 8.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pPr marL="457200" indent="-457200">
              <a:buAutoNum type="alphaLcParenR" startAt="4"/>
            </a:pP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 divides his house number by 10 and then subtracts 15. The answer is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Tom must live at number 180.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0112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EB82B2-AA71-4837-B985-15A96461F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192"/>
            <a:ext cx="9144000" cy="646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39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23722</TotalTime>
  <Words>1140</Words>
  <Application>Microsoft Office PowerPoint</Application>
  <PresentationFormat>On-screen Show (4:3)</PresentationFormat>
  <Paragraphs>272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Bryant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alexanderathienitis@gmail.com</cp:lastModifiedBy>
  <cp:revision>606</cp:revision>
  <dcterms:created xsi:type="dcterms:W3CDTF">2018-09-08T23:27:11Z</dcterms:created>
  <dcterms:modified xsi:type="dcterms:W3CDTF">2019-02-01T17:06:59Z</dcterms:modified>
</cp:coreProperties>
</file>