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69" r:id="rId2"/>
    <p:sldId id="536" r:id="rId3"/>
    <p:sldId id="708" r:id="rId4"/>
    <p:sldId id="741" r:id="rId5"/>
    <p:sldId id="633" r:id="rId6"/>
    <p:sldId id="742" r:id="rId7"/>
    <p:sldId id="743" r:id="rId8"/>
    <p:sldId id="744" r:id="rId9"/>
    <p:sldId id="722" r:id="rId10"/>
    <p:sldId id="745" r:id="rId11"/>
    <p:sldId id="724" r:id="rId12"/>
    <p:sldId id="746" r:id="rId13"/>
    <p:sldId id="747" r:id="rId14"/>
    <p:sldId id="748" r:id="rId15"/>
    <p:sldId id="749" r:id="rId16"/>
    <p:sldId id="750" r:id="rId17"/>
    <p:sldId id="709" r:id="rId18"/>
    <p:sldId id="751" r:id="rId19"/>
    <p:sldId id="735" r:id="rId20"/>
    <p:sldId id="752" r:id="rId21"/>
    <p:sldId id="753" r:id="rId22"/>
    <p:sldId id="754" r:id="rId23"/>
    <p:sldId id="755" r:id="rId24"/>
    <p:sldId id="756" r:id="rId25"/>
    <p:sldId id="740" r:id="rId26"/>
    <p:sldId id="757" r:id="rId27"/>
    <p:sldId id="465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2E41"/>
    <a:srgbClr val="FADF47"/>
    <a:srgbClr val="388CDA"/>
    <a:srgbClr val="13BD8A"/>
    <a:srgbClr val="C73A43"/>
    <a:srgbClr val="EE7C3E"/>
    <a:srgbClr val="0CC1D9"/>
    <a:srgbClr val="ECEEF1"/>
    <a:srgbClr val="8A93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926" autoAdjust="0"/>
    <p:restoredTop sz="94660"/>
  </p:normalViewPr>
  <p:slideViewPr>
    <p:cSldViewPr snapToGrid="0">
      <p:cViewPr varScale="1">
        <p:scale>
          <a:sx n="69" d="100"/>
          <a:sy n="69" d="100"/>
        </p:scale>
        <p:origin x="95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D29D1C-8C3E-4310-9EF0-019410E55AD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6EE0C4-5D00-42C4-BE61-F78AE99EE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30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9C8BFF-404A-4EAA-B238-E4635752C78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878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9C8BFF-404A-4EAA-B238-E4635752C783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751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thirdspacelearning.com/ub-interventions-general/?utm_source=download&amp;utm_medium=resource&amp;utm_campaign=tsl_december_2018&amp;utm_content=21_12_18_wr_ppt_year6_decimals_sp1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Number: Decimals Lesson 5     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        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E977A0-D59B-4127-B988-0357B17748EC}"/>
              </a:ext>
            </a:extLst>
          </p:cNvPr>
          <p:cNvSpPr/>
          <p:nvPr userDrawn="1"/>
        </p:nvSpPr>
        <p:spPr>
          <a:xfrm>
            <a:off x="-35226" y="6408064"/>
            <a:ext cx="9179226" cy="5007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BB37979D-0168-493E-96C8-3F8ECF0011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06388" y="6529811"/>
            <a:ext cx="2646941" cy="22226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336576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/>
            </a:r>
            <a:b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388CDA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  <a:hlinkClick r:id="rId3"/>
              </a:rPr>
              <a:t>thirdspacelearning.com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Specialist 1-to-1 </a:t>
            </a:r>
            <a:r>
              <a:rPr lang="en-US" sz="1100" dirty="0" err="1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maths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166597" y="768298"/>
            <a:ext cx="8936577" cy="40011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To be able to divide decimals by integers</a:t>
            </a:r>
          </a:p>
        </p:txBody>
      </p:sp>
      <p:graphicFrame>
        <p:nvGraphicFramePr>
          <p:cNvPr id="16" name="Table 6">
            <a:extLst>
              <a:ext uri="{FF2B5EF4-FFF2-40B4-BE49-F238E27FC236}">
                <a16:creationId xmlns:a16="http://schemas.microsoft.com/office/drawing/2014/main" id="{B19FE6FD-21A8-4E57-B1FA-22F555C98C6B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935183658"/>
              </p:ext>
            </p:extLst>
          </p:nvPr>
        </p:nvGraphicFramePr>
        <p:xfrm>
          <a:off x="6815667" y="1366896"/>
          <a:ext cx="2006600" cy="2621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660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1961342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400" b="1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Success Criteria:</a:t>
                      </a:r>
                    </a:p>
                    <a:p>
                      <a:pPr algn="l">
                        <a:buNone/>
                      </a:pPr>
                      <a:endParaRPr lang="en-US" sz="800" b="1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Mastery: 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divide decimals by whole numbers and understand what happens when I need to exchange.</a:t>
                      </a: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Greater Depth: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apply what I have learned about dividing decimals by whole numbers when solving more complex problems.</a:t>
                      </a:r>
                      <a:endParaRPr lang="en-US" sz="16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ECEE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12/01/2021</a:t>
            </a:fld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916254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Number: Decimals Lesson 5      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        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521242"/>
            <a:ext cx="8720586" cy="46166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306387" y="768298"/>
            <a:ext cx="4092229" cy="557075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At Third Space Learning we provide personalised online lessons from specialist maths tutors to support the target groups in your school.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These ready-to-go slides are designed to work alongside our interventions to supplement quality first teaching and raise attainment in maths for all pupils.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 find out more about how you could use our 1-to-1 interventions year-round to boost maths progress in your school then get in touch: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020 3771 0095 hello@thirdspacelearning.com</a:t>
            </a:r>
          </a:p>
          <a:p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Boosting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progress through 1-to-1 conversations… </a:t>
            </a: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12/01/2021</a:t>
            </a:fld>
            <a:endParaRPr lang="en-GB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E23DD0-83B0-4B69-80F5-CF1108C23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23" r="15217" b="277"/>
          <a:stretch/>
        </p:blipFill>
        <p:spPr>
          <a:xfrm>
            <a:off x="4745385" y="509525"/>
            <a:ext cx="4398616" cy="6348475"/>
          </a:xfrm>
          <a:prstGeom prst="rect">
            <a:avLst/>
          </a:prstGeom>
        </p:spPr>
      </p:pic>
      <p:pic>
        <p:nvPicPr>
          <p:cNvPr id="10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F2139FB0-A222-4335-A10C-2ADEF832E6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41761" y="6409707"/>
            <a:ext cx="2646941" cy="22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76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7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918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4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70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18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5524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648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628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072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9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Shape 53" descr="Template-blue.jpg"/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65088" y="61915"/>
            <a:ext cx="9026525" cy="6730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Shape 54" descr="corner.png"/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Shape 58"/>
          <p:cNvSpPr txBox="1">
            <a:spLocks noGrp="1"/>
          </p:cNvSpPr>
          <p:nvPr>
            <p:ph type="ftr" idx="11"/>
          </p:nvPr>
        </p:nvSpPr>
        <p:spPr>
          <a:xfrm>
            <a:off x="3124201" y="6356353"/>
            <a:ext cx="2895599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9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342909" marR="0" lvl="1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17" marR="0" lvl="2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26" marR="0" lvl="3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34" marR="0" lvl="4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43" marR="0" lvl="5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51" marR="0" lvl="6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60" marR="0" lvl="7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69" marR="0" lvl="8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10" name="Shape 132" descr="logo-01.png"/>
          <p:cNvPicPr preferRelativeResize="0"/>
          <p:nvPr userDrawn="1"/>
        </p:nvPicPr>
        <p:blipFill rotWithShape="1">
          <a:blip r:embed="rId4">
            <a:alphaModFix/>
          </a:blip>
          <a:srcRect/>
          <a:stretch/>
        </p:blipFill>
        <p:spPr>
          <a:xfrm>
            <a:off x="71823" y="281412"/>
            <a:ext cx="1046636" cy="113029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 userDrawn="1"/>
        </p:nvSpPr>
        <p:spPr>
          <a:xfrm>
            <a:off x="174002" y="4770438"/>
            <a:ext cx="2846291" cy="1107996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fontAlgn="base">
              <a:defRPr/>
            </a:pPr>
            <a:r>
              <a:rPr lang="en-GB" sz="6600" b="1" kern="1200" dirty="0">
                <a:solidFill>
                  <a:prstClr val="white"/>
                </a:solidFill>
                <a:latin typeface="Bryant Bold" panose="020B0503040000020003" pitchFamily="34" charset="0"/>
                <a:ea typeface="MS PGothic" panose="020B0600070205080204" pitchFamily="34" charset="-128"/>
                <a:cs typeface="Bryant Regular" panose="020B0503040000020003" pitchFamily="34" charset="0"/>
              </a:rPr>
              <a:t> </a:t>
            </a:r>
            <a:r>
              <a:rPr lang="en-GB" sz="6600" b="1" kern="1200" dirty="0">
                <a:solidFill>
                  <a:prstClr val="black"/>
                </a:solidFill>
                <a:latin typeface="Bryant Bold" panose="020B0503040000020003" pitchFamily="34" charset="0"/>
                <a:ea typeface="MS PGothic" panose="020B0600070205080204" pitchFamily="34" charset="-128"/>
                <a:cs typeface="Bryant Regular" panose="020B0503040000020003" pitchFamily="34" charset="0"/>
              </a:rPr>
              <a:t>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52400" y="4776789"/>
            <a:ext cx="2854569" cy="1171575"/>
          </a:xfrm>
        </p:spPr>
        <p:txBody>
          <a:bodyPr/>
          <a:lstStyle>
            <a:lvl1pPr marL="112544" indent="0">
              <a:buNone/>
              <a:defRPr sz="6600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5643836" y="4776788"/>
            <a:ext cx="3196004" cy="1192212"/>
          </a:xfrm>
        </p:spPr>
        <p:txBody>
          <a:bodyPr/>
          <a:lstStyle>
            <a:lvl1pPr marL="112544" indent="0">
              <a:buNone/>
              <a:defRPr sz="6600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95141" y="1473624"/>
            <a:ext cx="8298474" cy="2749550"/>
          </a:xfrm>
        </p:spPr>
        <p:txBody>
          <a:bodyPr/>
          <a:lstStyle>
            <a:lvl1pPr marL="112544" indent="0" algn="ctr">
              <a:buNone/>
              <a:defRPr sz="4505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1195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FA37B-D5E0-478A-B25A-3535C3D71C6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6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332398" y="5537782"/>
            <a:ext cx="7420952" cy="1007852"/>
          </a:xfrm>
        </p:spPr>
        <p:txBody>
          <a:bodyPr>
            <a:no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Number: Decimals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Lesson 5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595141" y="2451312"/>
            <a:ext cx="8298474" cy="1955376"/>
          </a:xfrm>
        </p:spPr>
        <p:txBody>
          <a:bodyPr/>
          <a:lstStyle/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Ready-to-go Lesson Slides</a:t>
            </a:r>
          </a:p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Year 6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AD22F3B0-BBDC-464D-AF67-4B8B4DBD3A1F}"/>
              </a:ext>
            </a:extLst>
          </p:cNvPr>
          <p:cNvSpPr txBox="1">
            <a:spLocks/>
          </p:cNvSpPr>
          <p:nvPr/>
        </p:nvSpPr>
        <p:spPr>
          <a:xfrm>
            <a:off x="8145438" y="6334311"/>
            <a:ext cx="998562" cy="4226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12544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6600" kern="1200">
                <a:solidFill>
                  <a:schemeClr val="bg1"/>
                </a:solidFill>
                <a:latin typeface="Bryant Bold" panose="020B05030400000200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Spr1</a:t>
            </a:r>
          </a:p>
        </p:txBody>
      </p:sp>
    </p:spTree>
    <p:extLst>
      <p:ext uri="{BB962C8B-B14F-4D97-AF65-F5344CB8AC3E}">
        <p14:creationId xmlns:p14="http://schemas.microsoft.com/office/powerpoint/2010/main" val="123409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3769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29123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Start with the number 0.132 and travel to the FINISH square by moving horizontally or vertically each time.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is your final answer?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A446935-0A04-4262-938D-04450248D9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4787270"/>
              </p:ext>
            </p:extLst>
          </p:nvPr>
        </p:nvGraphicFramePr>
        <p:xfrm>
          <a:off x="717114" y="3071192"/>
          <a:ext cx="487680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706653595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14605082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79694876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3146265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0.132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ysClr val="windowText" lastClr="000000"/>
                          </a:solidFill>
                        </a:rPr>
                        <a:t>x 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ysClr val="windowText" lastClr="000000"/>
                          </a:solidFill>
                        </a:rPr>
                        <a:t>x 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ysClr val="windowText" lastClr="000000"/>
                          </a:solidFill>
                        </a:rPr>
                        <a:t>x 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43836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98397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54481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7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49571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ysClr val="windowText" lastClr="000000"/>
                          </a:solidFill>
                        </a:rPr>
                        <a:t>FINISH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13269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218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618722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Start with the number 0.132 and travel to the FINISH square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by moving horizontally or vertically each time.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is your final answer?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example: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0.132 x 2 = 0.264	   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	0.264 x 5 = 1.32		1.32 x 6 = 7.92  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7.92 x 4 = 31.68	           31.68 x 7 = 221.76	     221.76 x 3 = </a:t>
            </a:r>
            <a:r>
              <a:rPr lang="en-GB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665.28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A446935-0A04-4262-938D-04450248D9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216085"/>
              </p:ext>
            </p:extLst>
          </p:nvPr>
        </p:nvGraphicFramePr>
        <p:xfrm>
          <a:off x="717114" y="3071192"/>
          <a:ext cx="487680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706653595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14605082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79694876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3146265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0.132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DF4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ysClr val="windowText" lastClr="000000"/>
                          </a:solidFill>
                        </a:rPr>
                        <a:t>x 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ysClr val="windowText" lastClr="000000"/>
                          </a:solidFill>
                        </a:rPr>
                        <a:t>x 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ysClr val="windowText" lastClr="000000"/>
                          </a:solidFill>
                        </a:rPr>
                        <a:t>x 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43836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DF4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DF4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DF4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98397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DF4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54481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7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DF4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DF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49571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ysClr val="windowText" lastClr="000000"/>
                          </a:solidFill>
                        </a:rPr>
                        <a:t>x 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ysClr val="windowText" lastClr="000000"/>
                          </a:solidFill>
                        </a:rPr>
                        <a:t>FINISH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DF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326936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DCD22112-CB21-4DB9-9DED-737FF1250D12}"/>
              </a:ext>
            </a:extLst>
          </p:cNvPr>
          <p:cNvSpPr/>
          <p:nvPr/>
        </p:nvSpPr>
        <p:spPr>
          <a:xfrm>
            <a:off x="6784052" y="4105596"/>
            <a:ext cx="2015501" cy="816028"/>
          </a:xfrm>
          <a:prstGeom prst="rect">
            <a:avLst/>
          </a:prstGeom>
          <a:solidFill>
            <a:srgbClr val="13BD8A"/>
          </a:solidFill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Extension: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Which route will result in the smallest total? </a:t>
            </a:r>
          </a:p>
        </p:txBody>
      </p:sp>
    </p:spTree>
    <p:extLst>
      <p:ext uri="{BB962C8B-B14F-4D97-AF65-F5344CB8AC3E}">
        <p14:creationId xmlns:p14="http://schemas.microsoft.com/office/powerpoint/2010/main" val="3259135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These diagrams show how 3.96 can be divided by 3.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method shows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sharing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method shows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grouping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0FABB8-B3A2-446D-8BD6-3246DD0312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648"/>
          <a:stretch/>
        </p:blipFill>
        <p:spPr>
          <a:xfrm>
            <a:off x="177800" y="2852852"/>
            <a:ext cx="3808135" cy="16199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DA940FD-CADE-4D77-ABD1-7029DBC9E7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449"/>
          <a:stretch/>
        </p:blipFill>
        <p:spPr>
          <a:xfrm>
            <a:off x="177800" y="4593740"/>
            <a:ext cx="3788183" cy="139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43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These diagrams show how 3.96 can be divided by 3.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method shows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sharing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method shows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grouping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0FABB8-B3A2-446D-8BD6-3246DD0312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648"/>
          <a:stretch/>
        </p:blipFill>
        <p:spPr>
          <a:xfrm>
            <a:off x="177800" y="2852852"/>
            <a:ext cx="3808135" cy="16199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DA940FD-CADE-4D77-ABD1-7029DBC9E7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449"/>
          <a:stretch/>
        </p:blipFill>
        <p:spPr>
          <a:xfrm>
            <a:off x="177800" y="4593740"/>
            <a:ext cx="3788183" cy="139011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CB0F2E0-B8CF-4FCF-A478-F58C27B03C00}"/>
              </a:ext>
            </a:extLst>
          </p:cNvPr>
          <p:cNvSpPr txBox="1"/>
          <p:nvPr/>
        </p:nvSpPr>
        <p:spPr>
          <a:xfrm>
            <a:off x="3318478" y="3609942"/>
            <a:ext cx="33512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Here, 3.96 has been </a:t>
            </a:r>
            <a:r>
              <a:rPr lang="en-GB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grouped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into threes. The answer is 1.32.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9BBC1A-593C-4BE6-82BF-0F11805CC856}"/>
              </a:ext>
            </a:extLst>
          </p:cNvPr>
          <p:cNvSpPr txBox="1"/>
          <p:nvPr/>
        </p:nvSpPr>
        <p:spPr>
          <a:xfrm>
            <a:off x="3425286" y="5361443"/>
            <a:ext cx="33512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Here, 3.96 has been </a:t>
            </a:r>
            <a:r>
              <a:rPr lang="en-GB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shared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into three equal parts. Each part is worth 1.32. </a:t>
            </a:r>
          </a:p>
        </p:txBody>
      </p:sp>
    </p:spTree>
    <p:extLst>
      <p:ext uri="{BB962C8B-B14F-4D97-AF65-F5344CB8AC3E}">
        <p14:creationId xmlns:p14="http://schemas.microsoft.com/office/powerpoint/2010/main" val="3148831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sentences about this division: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B0F2E0-B8CF-4FCF-A478-F58C27B03C00}"/>
              </a:ext>
            </a:extLst>
          </p:cNvPr>
          <p:cNvSpPr txBox="1"/>
          <p:nvPr/>
        </p:nvSpPr>
        <p:spPr>
          <a:xfrm>
            <a:off x="458286" y="4043236"/>
            <a:ext cx="85079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3 ones divided by 3 equals ___ one.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9 tenths divided by 3 equals ___ tenths.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6 hundredths divided by 3 equals ___ hundredths.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3.96 divided by 3 equals ____ + ____ + ____, which is the same as _____.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C5263FE-73DE-404E-821C-AEEDE71CBEF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449"/>
          <a:stretch/>
        </p:blipFill>
        <p:spPr>
          <a:xfrm>
            <a:off x="635000" y="2415519"/>
            <a:ext cx="3788183" cy="139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140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sentences about this division: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DA940FD-CADE-4D77-ABD1-7029DBC9E7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449"/>
          <a:stretch/>
        </p:blipFill>
        <p:spPr>
          <a:xfrm>
            <a:off x="635000" y="2415519"/>
            <a:ext cx="3788183" cy="139011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CB0F2E0-B8CF-4FCF-A478-F58C27B03C00}"/>
              </a:ext>
            </a:extLst>
          </p:cNvPr>
          <p:cNvSpPr txBox="1"/>
          <p:nvPr/>
        </p:nvSpPr>
        <p:spPr>
          <a:xfrm>
            <a:off x="458286" y="4043236"/>
            <a:ext cx="85079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3 ones divided by 3 equals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one.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9 tenths divided by 3 equals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tenths.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6 hundredths divided by 3 equals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hundredths.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3.96 divided by 3 equals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0.3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0.02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, which is the same as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1.32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08175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grouping to find the answer to 1.44 ÷ 6. </a:t>
            </a:r>
          </a:p>
        </p:txBody>
      </p:sp>
    </p:spTree>
    <p:extLst>
      <p:ext uri="{BB962C8B-B14F-4D97-AF65-F5344CB8AC3E}">
        <p14:creationId xmlns:p14="http://schemas.microsoft.com/office/powerpoint/2010/main" val="2736925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grouping to find the answer to 1.44 ÷ 6.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E53B56-4D2C-4150-8F7E-AD01FD580FE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27"/>
          <a:stretch/>
        </p:blipFill>
        <p:spPr>
          <a:xfrm>
            <a:off x="903419" y="2312388"/>
            <a:ext cx="5900793" cy="38417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4AC033B-A794-490A-97E4-EEAE640CEA32}"/>
              </a:ext>
            </a:extLst>
          </p:cNvPr>
          <p:cNvSpPr txBox="1"/>
          <p:nvPr/>
        </p:nvSpPr>
        <p:spPr>
          <a:xfrm>
            <a:off x="177800" y="3032912"/>
            <a:ext cx="20678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one cannot be grouped into six, so exchange for 10 tenths then group into sixes.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C76D7C-6A8B-47D6-A875-8AB31ABC7909}"/>
              </a:ext>
            </a:extLst>
          </p:cNvPr>
          <p:cNvSpPr txBox="1"/>
          <p:nvPr/>
        </p:nvSpPr>
        <p:spPr>
          <a:xfrm>
            <a:off x="177799" y="4757027"/>
            <a:ext cx="206785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tenths cannot be grouped into six, so exchange for 20 hundredths then group into sixes.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A81996-B866-40AB-B0D2-966B53E559E7}"/>
              </a:ext>
            </a:extLst>
          </p:cNvPr>
          <p:cNvSpPr txBox="1"/>
          <p:nvPr/>
        </p:nvSpPr>
        <p:spPr>
          <a:xfrm>
            <a:off x="6804212" y="5253207"/>
            <a:ext cx="2372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1.44 ÷ 6 = 0.24</a:t>
            </a:r>
          </a:p>
        </p:txBody>
      </p:sp>
    </p:spTree>
    <p:extLst>
      <p:ext uri="{BB962C8B-B14F-4D97-AF65-F5344CB8AC3E}">
        <p14:creationId xmlns:p14="http://schemas.microsoft.com/office/powerpoint/2010/main" val="96753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421786-C2BF-4AB1-9755-4AFC813D17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2131750"/>
            <a:ext cx="6443758" cy="38417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this part-whole diagram to find the answer to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9.63 ÷ 3.</a:t>
            </a:r>
          </a:p>
        </p:txBody>
      </p:sp>
    </p:spTree>
    <p:extLst>
      <p:ext uri="{BB962C8B-B14F-4D97-AF65-F5344CB8AC3E}">
        <p14:creationId xmlns:p14="http://schemas.microsoft.com/office/powerpoint/2010/main" val="3541454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421786-C2BF-4AB1-9755-4AFC813D17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2131750"/>
            <a:ext cx="6443758" cy="38417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this part-whole diagram to find the answer to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9.63 ÷ 3.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84E32F-748B-4257-B0C2-06C087E874C0}"/>
              </a:ext>
            </a:extLst>
          </p:cNvPr>
          <p:cNvSpPr txBox="1"/>
          <p:nvPr/>
        </p:nvSpPr>
        <p:spPr>
          <a:xfrm>
            <a:off x="2342254" y="5511792"/>
            <a:ext cx="6488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9.63 ÷ 3 = 3.21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6522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421786-C2BF-4AB1-9755-4AFC813D17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2131750"/>
            <a:ext cx="6443758" cy="38417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this part-whole diagram to find the answer to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6.12 ÷ 3.</a:t>
            </a:r>
          </a:p>
        </p:txBody>
      </p:sp>
    </p:spTree>
    <p:extLst>
      <p:ext uri="{BB962C8B-B14F-4D97-AF65-F5344CB8AC3E}">
        <p14:creationId xmlns:p14="http://schemas.microsoft.com/office/powerpoint/2010/main" val="397496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421786-C2BF-4AB1-9755-4AFC813D17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2131750"/>
            <a:ext cx="6443758" cy="38417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this part-whole diagram to find the answer to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6.12 ÷ 3.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84E32F-748B-4257-B0C2-06C087E874C0}"/>
              </a:ext>
            </a:extLst>
          </p:cNvPr>
          <p:cNvSpPr txBox="1"/>
          <p:nvPr/>
        </p:nvSpPr>
        <p:spPr>
          <a:xfrm>
            <a:off x="2221231" y="5511792"/>
            <a:ext cx="6488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6.12 ÷ 3 = 2.04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02050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421786-C2BF-4AB1-9755-4AFC813D17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2131750"/>
            <a:ext cx="6443758" cy="38417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this part-whole diagram to find the answer to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8.54 ÷ 2.</a:t>
            </a:r>
          </a:p>
        </p:txBody>
      </p:sp>
    </p:spTree>
    <p:extLst>
      <p:ext uri="{BB962C8B-B14F-4D97-AF65-F5344CB8AC3E}">
        <p14:creationId xmlns:p14="http://schemas.microsoft.com/office/powerpoint/2010/main" val="209198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421786-C2BF-4AB1-9755-4AFC813D17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2131750"/>
            <a:ext cx="6443758" cy="38417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this part-whole diagram to find the answer to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8.54 ÷ 2.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25E0FE-D48B-452E-9F46-5A7FEA683AA5}"/>
              </a:ext>
            </a:extLst>
          </p:cNvPr>
          <p:cNvSpPr txBox="1"/>
          <p:nvPr/>
        </p:nvSpPr>
        <p:spPr>
          <a:xfrm>
            <a:off x="2221231" y="5511792"/>
            <a:ext cx="6488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8.54 ÷ 2 = 4.27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6253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A bag of sand weighs 12.69 kg.</a:t>
            </a:r>
          </a:p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It is tipped into three buckets, so that each bucket contains the same amount. How much sand is in each bucket?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a part-whole diagram to find the answer.</a:t>
            </a:r>
          </a:p>
        </p:txBody>
      </p:sp>
    </p:spTree>
    <p:extLst>
      <p:ext uri="{BB962C8B-B14F-4D97-AF65-F5344CB8AC3E}">
        <p14:creationId xmlns:p14="http://schemas.microsoft.com/office/powerpoint/2010/main" val="1911823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A4DCC1-D867-4ACA-8750-FB33CDE0FA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2408749"/>
            <a:ext cx="6443758" cy="38417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A bag of sand weighs 12.69 kg.</a:t>
            </a:r>
          </a:p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It is tipped into three buckets, so that each bucket contains the same amount. How much sand is in each bucket?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a part-whole diagram to find the answer.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71277E2-2371-41B9-82AA-6D82A82F5E33}"/>
              </a:ext>
            </a:extLst>
          </p:cNvPr>
          <p:cNvSpPr txBox="1"/>
          <p:nvPr/>
        </p:nvSpPr>
        <p:spPr>
          <a:xfrm>
            <a:off x="2046419" y="5605921"/>
            <a:ext cx="64889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12.69 ÷ 3 = 4.23</a:t>
            </a:r>
          </a:p>
          <a:p>
            <a:r>
              <a:rPr lang="en-GB" sz="16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is 4.23 kg of sand in each bucket.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8547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54E286B-FA1E-4EB1-9065-BFD2F01A5A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2131750"/>
            <a:ext cx="6443758" cy="38417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the short division method to find the answer to 6.25 ÷ 5.</a:t>
            </a:r>
          </a:p>
        </p:txBody>
      </p:sp>
    </p:spTree>
    <p:extLst>
      <p:ext uri="{BB962C8B-B14F-4D97-AF65-F5344CB8AC3E}">
        <p14:creationId xmlns:p14="http://schemas.microsoft.com/office/powerpoint/2010/main" val="1815589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54E286B-FA1E-4EB1-9065-BFD2F01A5A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2131750"/>
            <a:ext cx="6443758" cy="38417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the short division method to find the answer to 6.25 ÷ 5.</a:t>
            </a:r>
          </a:p>
        </p:txBody>
      </p:sp>
    </p:spTree>
    <p:extLst>
      <p:ext uri="{BB962C8B-B14F-4D97-AF65-F5344CB8AC3E}">
        <p14:creationId xmlns:p14="http://schemas.microsoft.com/office/powerpoint/2010/main" val="1533242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54E286B-FA1E-4EB1-9065-BFD2F01A5A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2131750"/>
            <a:ext cx="6443758" cy="38417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Calculate 6.86 ÷ 7 using this method.</a:t>
            </a:r>
          </a:p>
        </p:txBody>
      </p:sp>
    </p:spTree>
    <p:extLst>
      <p:ext uri="{BB962C8B-B14F-4D97-AF65-F5344CB8AC3E}">
        <p14:creationId xmlns:p14="http://schemas.microsoft.com/office/powerpoint/2010/main" val="24433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54E286B-FA1E-4EB1-9065-BFD2F01A5A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2131750"/>
            <a:ext cx="6443758" cy="38417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Calculate 6.86 ÷ 7 using this method.</a:t>
            </a:r>
          </a:p>
        </p:txBody>
      </p:sp>
    </p:spTree>
    <p:extLst>
      <p:ext uri="{BB962C8B-B14F-4D97-AF65-F5344CB8AC3E}">
        <p14:creationId xmlns:p14="http://schemas.microsoft.com/office/powerpoint/2010/main" val="27821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4: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Tom buys four notebooks for £3.04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The notebooks all cost the same amount. How much does one notebook cost?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the short division method to find the answer.</a:t>
            </a:r>
          </a:p>
        </p:txBody>
      </p:sp>
    </p:spTree>
    <p:extLst>
      <p:ext uri="{BB962C8B-B14F-4D97-AF65-F5344CB8AC3E}">
        <p14:creationId xmlns:p14="http://schemas.microsoft.com/office/powerpoint/2010/main" val="73859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54E286B-FA1E-4EB1-9065-BFD2F01A5A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2562056"/>
            <a:ext cx="6443758" cy="38417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4: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1" y="1808585"/>
            <a:ext cx="64889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Tom buys four notebooks for £3.04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The notebooks all cost the same amount. How much does one notebook cost?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the short division method to find the answer.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E06979A-4B88-4BD2-9A4C-718930DDCD18}"/>
              </a:ext>
            </a:extLst>
          </p:cNvPr>
          <p:cNvSpPr txBox="1"/>
          <p:nvPr/>
        </p:nvSpPr>
        <p:spPr>
          <a:xfrm>
            <a:off x="1804372" y="5000803"/>
            <a:ext cx="64889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3.04 ÷ 4 = 0.76</a:t>
            </a:r>
          </a:p>
          <a:p>
            <a:r>
              <a:rPr lang="en-GB" sz="16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Each notebook costs 76p (or £0.76)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127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77799" y="1755577"/>
            <a:ext cx="8966201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four lots of 0.21 in 0.84.   </a:t>
            </a: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b)	96.36 ÷ 3 = 32.23    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c)    0.55 ÷ 5 = 0.5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86.24 ÷ 2 = 43.12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e)   If £5.65 is shared equally between 5 people, they will each have £1.13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117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77799" y="1755577"/>
            <a:ext cx="8966201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four lots of 0.21 in 0.84.   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b)	96.36 ÷ 3 = 32.23    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c)    0.55 ÷ 5 = 0.5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86.24 ÷ 2 = 43.12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TRUE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e)   If £5.65 is shared equally between 5 people, they will each have £1.13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928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DEB82B2-AA71-4837-B985-15A96461F0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8192"/>
            <a:ext cx="9144000" cy="6461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439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18007</TotalTime>
  <Words>809</Words>
  <Application>Microsoft Office PowerPoint</Application>
  <PresentationFormat>On-screen Show (4:3)</PresentationFormat>
  <Paragraphs>184</Paragraphs>
  <Slides>27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8" baseType="lpstr">
      <vt:lpstr>MS PGothic</vt:lpstr>
      <vt:lpstr>Arial</vt:lpstr>
      <vt:lpstr>Bryant Bold</vt:lpstr>
      <vt:lpstr>Bryant Regular</vt:lpstr>
      <vt:lpstr>Calibri</vt:lpstr>
      <vt:lpstr>Calibri Light</vt:lpstr>
      <vt:lpstr>Open Sans</vt:lpstr>
      <vt:lpstr>Source Sans Pro</vt:lpstr>
      <vt:lpstr>Tahoma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Sparky Teaching</dc:creator>
  <cp:lastModifiedBy>Nicholas Hubbard</cp:lastModifiedBy>
  <cp:revision>428</cp:revision>
  <dcterms:created xsi:type="dcterms:W3CDTF">2018-09-08T23:27:11Z</dcterms:created>
  <dcterms:modified xsi:type="dcterms:W3CDTF">2021-01-12T15:56:39Z</dcterms:modified>
</cp:coreProperties>
</file>