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94" r:id="rId3"/>
    <p:sldId id="312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4" r:id="rId15"/>
    <p:sldId id="323" r:id="rId16"/>
    <p:sldId id="325" r:id="rId17"/>
    <p:sldId id="326" r:id="rId18"/>
    <p:sldId id="327" r:id="rId19"/>
    <p:sldId id="309" r:id="rId20"/>
    <p:sldId id="328" r:id="rId21"/>
    <p:sldId id="308" r:id="rId22"/>
    <p:sldId id="267" r:id="rId23"/>
  </p:sldIdLst>
  <p:sldSz cx="9144000" cy="6858000" type="screen4x3"/>
  <p:notesSz cx="6858000" cy="9144000"/>
  <p:embeddedFontLst>
    <p:embeddedFont>
      <p:font typeface="Twinkl SemiBold" charset="0"/>
      <p:bold r:id="rId26"/>
    </p:embeddedFont>
    <p:embeddedFont>
      <p:font typeface="Twinkl" panose="020B0604020202020204" charset="0"/>
      <p:regular r:id="rId27"/>
      <p:bold r:id="rId28"/>
    </p:embeddedFont>
    <p:embeddedFont>
      <p:font typeface="Tuffy-TTF" panose="020B0603060100000000" charset="0"/>
      <p:regular r:id="rId29"/>
      <p:bold r:id="rId30"/>
      <p:italic r:id="rId31"/>
      <p:boldItalic r:id="rId32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DCF9"/>
    <a:srgbClr val="C28B5D"/>
    <a:srgbClr val="8BC74B"/>
    <a:srgbClr val="D82233"/>
    <a:srgbClr val="DE1E5A"/>
    <a:srgbClr val="AEE9EC"/>
    <a:srgbClr val="D83A5E"/>
    <a:srgbClr val="2DB6BC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1164" y="3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tiff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tiff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tiff"/><Relationship Id="rId4" Type="http://schemas.openxmlformats.org/officeDocument/2006/relationships/image" Target="../media/image27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tiff"/><Relationship Id="rId5" Type="http://schemas.openxmlformats.org/officeDocument/2006/relationships/image" Target="../media/image26.tiff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iff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tiff"/><Relationship Id="rId5" Type="http://schemas.openxmlformats.org/officeDocument/2006/relationships/image" Target="../media/image26.tiff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tiff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7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10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4" name="Sunday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Sunday</a:t>
            </a:r>
          </a:p>
        </p:txBody>
      </p:sp>
      <p:sp>
        <p:nvSpPr>
          <p:cNvPr id="15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6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0" name="ay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2042" y="2971252"/>
            <a:ext cx="145424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ay</a:t>
            </a:r>
            <a:endParaRPr lang="en-GB" altLang="en-US" sz="13800" b="1" dirty="0"/>
          </a:p>
        </p:txBody>
      </p:sp>
      <p:sp>
        <p:nvSpPr>
          <p:cNvPr id="45" name="oy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9890" y="2971252"/>
            <a:ext cx="141096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oy</a:t>
            </a:r>
            <a:endParaRPr lang="en-GB" altLang="en-US" sz="13800" b="1" dirty="0"/>
          </a:p>
        </p:txBody>
      </p:sp>
      <p:sp>
        <p:nvSpPr>
          <p:cNvPr id="46" name="i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5233" y="3066881"/>
            <a:ext cx="107112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ie</a:t>
            </a:r>
            <a:endParaRPr lang="en-GB" altLang="en-US" sz="13800" b="1" dirty="0"/>
          </a:p>
        </p:txBody>
      </p:sp>
      <p:sp>
        <p:nvSpPr>
          <p:cNvPr id="22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180" y="865099"/>
            <a:ext cx="6262587" cy="723989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23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January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4869" y="3362205"/>
            <a:ext cx="2213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January</a:t>
            </a:r>
          </a:p>
        </p:txBody>
      </p:sp>
      <p:sp>
        <p:nvSpPr>
          <p:cNvPr id="28" name="February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047" y="3362205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February</a:t>
            </a:r>
          </a:p>
        </p:txBody>
      </p:sp>
      <p:sp>
        <p:nvSpPr>
          <p:cNvPr id="32" name="April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0958" y="3362205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April</a:t>
            </a:r>
          </a:p>
        </p:txBody>
      </p:sp>
      <p:sp>
        <p:nvSpPr>
          <p:cNvPr id="33" name="July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047" y="3362205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July</a:t>
            </a:r>
          </a:p>
        </p:txBody>
      </p:sp>
      <p:sp>
        <p:nvSpPr>
          <p:cNvPr id="34" name="August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5503" y="3362205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August</a:t>
            </a:r>
          </a:p>
        </p:txBody>
      </p:sp>
      <p:sp>
        <p:nvSpPr>
          <p:cNvPr id="35" name="prince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8970" y="3340584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prince</a:t>
            </a:r>
          </a:p>
        </p:txBody>
      </p:sp>
      <p:sp>
        <p:nvSpPr>
          <p:cNvPr id="36" name="princess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047" y="3318963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princess</a:t>
            </a:r>
          </a:p>
        </p:txBody>
      </p:sp>
      <p:sp>
        <p:nvSpPr>
          <p:cNvPr id="37" name="autumn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6792" y="3297342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autumn</a:t>
            </a:r>
          </a:p>
        </p:txBody>
      </p:sp>
      <p:sp>
        <p:nvSpPr>
          <p:cNvPr id="38" name="school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265" y="3368780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school</a:t>
            </a:r>
          </a:p>
        </p:txBody>
      </p:sp>
      <p:sp>
        <p:nvSpPr>
          <p:cNvPr id="39" name="know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51" y="3363601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know</a:t>
            </a:r>
          </a:p>
        </p:txBody>
      </p:sp>
      <p:sp>
        <p:nvSpPr>
          <p:cNvPr id="40" name="baby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0522" y="3413831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baby</a:t>
            </a:r>
          </a:p>
        </p:txBody>
      </p:sp>
      <p:sp>
        <p:nvSpPr>
          <p:cNvPr id="41" name="mother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4376" y="3371185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mother</a:t>
            </a:r>
          </a:p>
        </p:txBody>
      </p:sp>
      <p:sp>
        <p:nvSpPr>
          <p:cNvPr id="42" name="another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0125" y="3382257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another</a:t>
            </a:r>
          </a:p>
        </p:txBody>
      </p:sp>
      <p:sp>
        <p:nvSpPr>
          <p:cNvPr id="43" name="walk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7251" y="3373959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walk</a:t>
            </a:r>
          </a:p>
        </p:txBody>
      </p:sp>
      <p:sp>
        <p:nvSpPr>
          <p:cNvPr id="44" name="talk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1352" y="3333254"/>
            <a:ext cx="24026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talk</a:t>
            </a:r>
          </a:p>
        </p:txBody>
      </p:sp>
      <p:sp>
        <p:nvSpPr>
          <p:cNvPr id="47" name="ea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315" y="2992873"/>
            <a:ext cx="136287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ea</a:t>
            </a:r>
            <a:endParaRPr lang="en-GB" altLang="en-US" sz="13800" b="1" dirty="0"/>
          </a:p>
        </p:txBody>
      </p:sp>
      <p:sp>
        <p:nvSpPr>
          <p:cNvPr id="48" name="a_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5892" y="2963922"/>
            <a:ext cx="202811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a_e</a:t>
            </a:r>
            <a:endParaRPr lang="en-GB" altLang="en-US" sz="13800" b="1" dirty="0"/>
          </a:p>
        </p:txBody>
      </p:sp>
      <p:sp>
        <p:nvSpPr>
          <p:cNvPr id="49" name="e_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4106" y="2952049"/>
            <a:ext cx="192071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e_e</a:t>
            </a:r>
            <a:endParaRPr lang="en-GB" altLang="en-US" sz="13800" b="1" dirty="0"/>
          </a:p>
        </p:txBody>
      </p:sp>
      <p:sp>
        <p:nvSpPr>
          <p:cNvPr id="50" name="i_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0013" y="3023527"/>
            <a:ext cx="173637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i_e</a:t>
            </a:r>
            <a:endParaRPr lang="en-GB" altLang="en-US" sz="13800" b="1" dirty="0"/>
          </a:p>
        </p:txBody>
      </p:sp>
      <p:sp>
        <p:nvSpPr>
          <p:cNvPr id="51" name="o_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9887" y="2965387"/>
            <a:ext cx="198483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o_e</a:t>
            </a:r>
            <a:endParaRPr lang="en-GB" altLang="en-US" sz="13800" b="1" dirty="0"/>
          </a:p>
        </p:txBody>
      </p:sp>
      <p:sp>
        <p:nvSpPr>
          <p:cNvPr id="52" name="u_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4238" y="3049938"/>
            <a:ext cx="203613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u_e</a:t>
            </a:r>
            <a:endParaRPr lang="en-GB" altLang="en-US" sz="13800" b="1" dirty="0"/>
          </a:p>
        </p:txBody>
      </p:sp>
      <p:sp>
        <p:nvSpPr>
          <p:cNvPr id="53" name="ou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3272" y="3020709"/>
            <a:ext cx="1435008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ou</a:t>
            </a:r>
            <a:endParaRPr lang="en-GB" altLang="en-US" sz="13800" b="1" dirty="0"/>
          </a:p>
        </p:txBody>
      </p:sp>
      <p:sp>
        <p:nvSpPr>
          <p:cNvPr id="54" name="ch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6404" y="3045122"/>
            <a:ext cx="136447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ch</a:t>
            </a:r>
            <a:endParaRPr lang="en-GB" altLang="en-US" sz="13800" b="1" dirty="0"/>
          </a:p>
        </p:txBody>
      </p:sp>
      <p:sp>
        <p:nvSpPr>
          <p:cNvPr id="55" name="ir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7685" y="3064351"/>
            <a:ext cx="102784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ir</a:t>
            </a:r>
            <a:endParaRPr lang="en-GB" altLang="en-US" sz="13800" b="1" dirty="0"/>
          </a:p>
        </p:txBody>
      </p:sp>
      <p:sp>
        <p:nvSpPr>
          <p:cNvPr id="56" name="u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5907" y="2999448"/>
            <a:ext cx="1370888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ue</a:t>
            </a:r>
            <a:endParaRPr lang="en-GB" altLang="en-US" sz="13800" b="1" dirty="0"/>
          </a:p>
        </p:txBody>
      </p:sp>
      <p:sp>
        <p:nvSpPr>
          <p:cNvPr id="57" name="ew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3905" y="2958624"/>
            <a:ext cx="163378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ew</a:t>
            </a:r>
            <a:endParaRPr lang="en-GB" altLang="en-US" sz="13800" b="1" dirty="0"/>
          </a:p>
        </p:txBody>
      </p:sp>
      <p:sp>
        <p:nvSpPr>
          <p:cNvPr id="58" name="au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6281" y="2976644"/>
            <a:ext cx="147829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au</a:t>
            </a:r>
            <a:endParaRPr lang="en-GB" altLang="en-US" sz="13800" b="1" dirty="0"/>
          </a:p>
        </p:txBody>
      </p:sp>
      <p:sp>
        <p:nvSpPr>
          <p:cNvPr id="59" name="aw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4619" y="3034325"/>
            <a:ext cx="174118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aw</a:t>
            </a:r>
            <a:endParaRPr lang="en-GB" altLang="en-US" sz="13800" b="1" dirty="0"/>
          </a:p>
        </p:txBody>
      </p:sp>
      <p:sp>
        <p:nvSpPr>
          <p:cNvPr id="60" name="oe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3874" y="3049938"/>
            <a:ext cx="131959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oe</a:t>
            </a:r>
            <a:endParaRPr lang="en-GB" altLang="en-US" sz="13800" b="1" dirty="0"/>
          </a:p>
        </p:txBody>
      </p:sp>
      <p:sp>
        <p:nvSpPr>
          <p:cNvPr id="61" name="ow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0728" y="3018413"/>
            <a:ext cx="169790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ow</a:t>
            </a:r>
            <a:endParaRPr lang="en-GB" altLang="en-US" sz="13800" b="1" dirty="0"/>
          </a:p>
        </p:txBody>
      </p:sp>
      <p:sp>
        <p:nvSpPr>
          <p:cNvPr id="62" name="wh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5239" y="3005691"/>
            <a:ext cx="175560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wh</a:t>
            </a:r>
            <a:endParaRPr lang="en-GB" altLang="en-US" sz="13800" b="1" dirty="0"/>
          </a:p>
        </p:txBody>
      </p:sp>
      <p:sp>
        <p:nvSpPr>
          <p:cNvPr id="63" name="wh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7379" y="3039724"/>
            <a:ext cx="146867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 err="1"/>
              <a:t>ph</a:t>
            </a:r>
            <a:endParaRPr lang="en-GB" altLang="en-US" sz="13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4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50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7500"/>
                            </p:stCondLst>
                            <p:childTnLst>
                              <p:par>
                                <p:cTn id="10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1500"/>
                            </p:stCondLst>
                            <p:childTnLst>
                              <p:par>
                                <p:cTn id="1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2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500"/>
                            </p:stCondLst>
                            <p:childTnLst>
                              <p:par>
                                <p:cTn id="1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0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500"/>
                            </p:stCondLst>
                            <p:childTnLst>
                              <p:par>
                                <p:cTn id="1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500"/>
                            </p:stCondLst>
                            <p:childTnLst>
                              <p:par>
                                <p:cTn id="1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8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9500"/>
                            </p:stCondLst>
                            <p:childTnLst>
                              <p:par>
                                <p:cTn id="1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3500"/>
                            </p:stCondLst>
                            <p:childTnLst>
                              <p:par>
                                <p:cTn id="2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40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5500"/>
                            </p:stCondLst>
                            <p:childTnLst>
                              <p:par>
                                <p:cTn id="2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6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29500"/>
                            </p:stCondLst>
                            <p:childTnLst>
                              <p:par>
                                <p:cTn id="2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31500"/>
                            </p:stCondLst>
                            <p:childTnLst>
                              <p:par>
                                <p:cTn id="2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33500"/>
                            </p:stCondLst>
                            <p:childTnLst>
                              <p:par>
                                <p:cTn id="2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3400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1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35500"/>
                            </p:stCondLst>
                            <p:childTnLst>
                              <p:par>
                                <p:cTn id="2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36000"/>
                            </p:stCondLst>
                            <p:childTnLst>
                              <p:par>
                                <p:cTn id="2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7500"/>
                            </p:stCondLst>
                            <p:childTnLst>
                              <p:par>
                                <p:cTn id="2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380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39500"/>
                            </p:stCondLst>
                            <p:childTnLst>
                              <p:par>
                                <p:cTn id="2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400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20" grpId="0"/>
      <p:bldP spid="20" grpId="1"/>
      <p:bldP spid="45" grpId="0"/>
      <p:bldP spid="45" grpId="1"/>
      <p:bldP spid="46" grpId="0"/>
      <p:bldP spid="46" grpId="1"/>
      <p:bldP spid="27" grpId="0"/>
      <p:bldP spid="27" grpId="1"/>
      <p:bldP spid="28" grpId="0"/>
      <p:bldP spid="28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1" grpId="1"/>
      <p:bldP spid="52" grpId="0"/>
      <p:bldP spid="52" grpId="1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1" grpId="1"/>
      <p:bldP spid="62" grpId="0"/>
      <p:bldP spid="62" grpId="1"/>
      <p:bldP spid="63" grpId="0"/>
      <p:bldP spid="6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3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809000" y="935761"/>
            <a:ext cx="7516474" cy="126910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kern="0" dirty="0">
                <a:solidFill>
                  <a:schemeClr val="tx1"/>
                </a:solidFill>
                <a:latin typeface="Twinkl" pitchFamily="50" charset="0"/>
              </a:rPr>
              <a:t>Today, we are learning to read words containing</a:t>
            </a:r>
            <a:br>
              <a:rPr lang="en-GB" sz="2000" kern="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000" b="1" kern="0" dirty="0">
                <a:solidFill>
                  <a:schemeClr val="tx1"/>
                </a:solidFill>
                <a:latin typeface="Twinkl" pitchFamily="50" charset="0"/>
              </a:rPr>
              <a:t>y </a:t>
            </a:r>
            <a:r>
              <a:rPr lang="en-GB" sz="2000" kern="0" dirty="0">
                <a:solidFill>
                  <a:schemeClr val="tx1"/>
                </a:solidFill>
                <a:latin typeface="Twinkl" pitchFamily="50" charset="0"/>
              </a:rPr>
              <a:t>saying /</a:t>
            </a:r>
            <a:r>
              <a:rPr lang="en-GB" sz="2000" kern="0" dirty="0" err="1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kern="0" dirty="0">
                <a:solidFill>
                  <a:schemeClr val="tx1"/>
                </a:solidFill>
                <a:latin typeface="Twinkl" pitchFamily="50" charset="0"/>
              </a:rPr>
              <a:t>/.</a:t>
            </a:r>
            <a:endParaRPr lang="en-GB" sz="2000" b="1" kern="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1"/>
          <a:stretch/>
        </p:blipFill>
        <p:spPr>
          <a:xfrm>
            <a:off x="487111" y="2511721"/>
            <a:ext cx="3751604" cy="27268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518"/>
          <a:stretch/>
        </p:blipFill>
        <p:spPr>
          <a:xfrm>
            <a:off x="4869679" y="3238114"/>
            <a:ext cx="3778665" cy="280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32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9" y="435836"/>
            <a:ext cx="8220912" cy="5956418"/>
          </a:xfrm>
          <a:prstGeom prst="roundRect">
            <a:avLst>
              <a:gd name="adj" fmla="val 181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59"/>
          <a:stretch/>
        </p:blipFill>
        <p:spPr>
          <a:xfrm>
            <a:off x="3375589" y="3299686"/>
            <a:ext cx="3003390" cy="136614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518"/>
          <a:stretch/>
        </p:blipFill>
        <p:spPr>
          <a:xfrm>
            <a:off x="6793462" y="3219466"/>
            <a:ext cx="1893070" cy="140342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157192"/>
            <a:ext cx="7920880" cy="108012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It was the last day of the summer holidays and Kit and Sam were playing in the garden. They were lying in the grass, looking for insects.</a:t>
            </a:r>
          </a:p>
        </p:txBody>
      </p:sp>
      <p:grpSp>
        <p:nvGrpSpPr>
          <p:cNvPr id="10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79317"/>
            <a:ext cx="4464496" cy="1008112"/>
            <a:chOff x="683568" y="5157192"/>
            <a:chExt cx="4464496" cy="1008112"/>
          </a:xfrm>
        </p:grpSpPr>
        <p:sp>
          <p:nvSpPr>
            <p:cNvPr id="11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sp>
        <p:nvSpPr>
          <p:cNvPr id="13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897647" y="1785206"/>
            <a:ext cx="6868402" cy="1008112"/>
          </a:xfrm>
          <a:prstGeom prst="wedgeRoundRectCallout">
            <a:avLst>
              <a:gd name="adj1" fmla="val -44785"/>
              <a:gd name="adj2" fmla="val -98941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that your children are more confident readers, you could encourage them to read the story along with you! When you see the question mark icon, click for a comprehension question.</a:t>
            </a:r>
          </a:p>
        </p:txBody>
      </p:sp>
      <p:sp>
        <p:nvSpPr>
          <p:cNvPr id="14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7540422" y="1692640"/>
            <a:ext cx="284162" cy="2841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94747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9" y="435836"/>
            <a:ext cx="8220912" cy="5956418"/>
          </a:xfrm>
          <a:prstGeom prst="roundRect">
            <a:avLst>
              <a:gd name="adj" fmla="val 1818"/>
            </a:avLst>
          </a:prstGeom>
          <a:ln w="28575">
            <a:solidFill>
              <a:schemeClr val="bg1"/>
            </a:solidFill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59"/>
          <a:stretch/>
        </p:blipFill>
        <p:spPr>
          <a:xfrm>
            <a:off x="3375589" y="3299686"/>
            <a:ext cx="3003390" cy="13661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518"/>
          <a:stretch/>
        </p:blipFill>
        <p:spPr>
          <a:xfrm>
            <a:off x="6793462" y="3219466"/>
            <a:ext cx="1893070" cy="140342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11560" y="5157192"/>
            <a:ext cx="7920880" cy="108012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“Look at the line of ants,” said Sam. “They are carrying bits of leaves.”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“Yes,” said Kit. “Look, a beetle and a ladybird – they are so tiny!”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6733">
            <a:off x="5760692" y="4668799"/>
            <a:ext cx="952812" cy="4109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3381" flipH="1">
            <a:off x="7046476" y="4821712"/>
            <a:ext cx="210826" cy="1585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058" y="4166466"/>
            <a:ext cx="144080" cy="11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68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9" y="435836"/>
            <a:ext cx="8220912" cy="5956418"/>
          </a:xfrm>
          <a:prstGeom prst="roundRect">
            <a:avLst>
              <a:gd name="adj" fmla="val 1818"/>
            </a:avLst>
          </a:prstGeom>
          <a:ln w="28575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59"/>
          <a:stretch/>
        </p:blipFill>
        <p:spPr>
          <a:xfrm>
            <a:off x="3375589" y="3299686"/>
            <a:ext cx="3003390" cy="136614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518"/>
          <a:stretch/>
        </p:blipFill>
        <p:spPr>
          <a:xfrm>
            <a:off x="6793462" y="3219466"/>
            <a:ext cx="1893070" cy="14034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6733">
            <a:off x="5760692" y="4668799"/>
            <a:ext cx="952812" cy="4109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3381" flipH="1">
            <a:off x="7046476" y="4821712"/>
            <a:ext cx="210826" cy="15859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058" y="4166466"/>
            <a:ext cx="144080" cy="11320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11560" y="5417466"/>
            <a:ext cx="7920880" cy="819845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sat and watched a butterfly flap lazily from flower to flower. “There really are a lot of insects in our garden,” said Sam.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53676" flipV="1">
            <a:off x="-547530" y="3060245"/>
            <a:ext cx="404956" cy="27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3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4757 -0.04097 L 0.08854 -0.05231 L 0.12465 -0.05717 L 0.16875 -0.05231 L 0.20295 -0.04097 L 0.24218 -0.02222 L 0.29913 -0.00602 L 0.3401 0.00625 L 0.38663 0.00764 L 0.42691 -0.00856 L 0.45694 -0.03727 L 0.4868 -0.06088 L 0.52291 -0.07847 L 0.57656 -0.08703 L 0.62395 -0.07847 L 0.66128 -0.06227 L 0.6993 -0.03842 L 0.73645 -0.00486 L 0.77968 0.01759 L 0.8283 0.0213 L 0.86857 0.0125 L 0.90885 -0.01111 L 0.95746 -0.04977 L 0.99253 -0.06713 L 1.04201 -0.07592 L 1.10902 -0.06852 L 1.17291 -0.03611 L 1.20711 0.03264 L 1.24948 0.03264 " pathEditMode="relative" rAng="0" ptsTypes="AAAAAAAAAAAAAAAAAAAAAAAAAAAAAA">
                                      <p:cBhvr>
                                        <p:cTn id="6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465" y="-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611560" y="1084748"/>
            <a:ext cx="7920880" cy="819845"/>
          </a:xfrm>
          <a:prstGeom prst="roundRect">
            <a:avLst>
              <a:gd name="adj" fmla="val 5441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In lots of short words, the </a:t>
            </a:r>
            <a:r>
              <a:rPr lang="en-GB" sz="3200" b="1" dirty="0">
                <a:solidFill>
                  <a:schemeClr val="tx1"/>
                </a:solidFill>
                <a:latin typeface="Twinkl" pitchFamily="50" charset="0"/>
              </a:rPr>
              <a:t>y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makes the /</a:t>
            </a:r>
            <a:r>
              <a:rPr lang="en-GB" sz="3200" dirty="0" err="1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/ sound.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1560" y="2574081"/>
            <a:ext cx="7920880" cy="2767039"/>
          </a:xfrm>
          <a:prstGeom prst="roundRect">
            <a:avLst>
              <a:gd name="adj" fmla="val 5441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Twinkl" pitchFamily="50" charset="0"/>
              </a:rPr>
              <a:t>b</a:t>
            </a:r>
            <a:r>
              <a:rPr lang="en-GB" sz="5400" b="1" dirty="0">
                <a:solidFill>
                  <a:schemeClr val="accent6"/>
                </a:solidFill>
                <a:latin typeface="Twinkl" pitchFamily="50" charset="0"/>
              </a:rPr>
              <a:t>y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Twinkl" pitchFamily="50" charset="0"/>
              </a:rPr>
              <a:t>m</a:t>
            </a:r>
            <a:r>
              <a:rPr lang="en-GB" sz="5400" b="1" dirty="0">
                <a:solidFill>
                  <a:schemeClr val="accent6"/>
                </a:solidFill>
                <a:latin typeface="Twinkl" pitchFamily="50" charset="0"/>
              </a:rPr>
              <a:t>y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Twinkl" pitchFamily="50" charset="0"/>
              </a:rPr>
              <a:t>tr</a:t>
            </a:r>
            <a:r>
              <a:rPr lang="en-GB" sz="5400" b="1" dirty="0">
                <a:solidFill>
                  <a:schemeClr val="accent6"/>
                </a:solidFill>
                <a:latin typeface="Twinkl" pitchFamily="50" charset="0"/>
              </a:rPr>
              <a:t>y</a:t>
            </a:r>
          </a:p>
          <a:p>
            <a:pPr algn="ctr"/>
            <a:endParaRPr lang="en-GB" sz="5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892085"/>
            <a:ext cx="7651432" cy="1765657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are watching insects. Can you read the words containing </a:t>
            </a:r>
            <a:r>
              <a:rPr lang="en-GB" sz="2000" b="1" dirty="0">
                <a:solidFill>
                  <a:schemeClr val="tx1"/>
                </a:solidFill>
                <a:latin typeface="Twinkl" pitchFamily="50" charset="0"/>
              </a:rPr>
              <a:t>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saying /</a:t>
            </a:r>
            <a:r>
              <a:rPr lang="en-GB" sz="2000" dirty="0" err="1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/? Click on the insects to reveal a word to read.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53676" flipV="1">
            <a:off x="854898" y="3466809"/>
            <a:ext cx="3220546" cy="21652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013" flipH="1">
            <a:off x="4992881" y="3474815"/>
            <a:ext cx="3147055" cy="236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51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2927" y="427290"/>
            <a:ext cx="8246692" cy="5990602"/>
          </a:xfrm>
          <a:prstGeom prst="roundRect">
            <a:avLst>
              <a:gd name="adj" fmla="val 2544"/>
            </a:avLst>
          </a:prstGeom>
          <a:solidFill>
            <a:srgbClr val="8BC7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521132" y="959844"/>
            <a:ext cx="1204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by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00189" y="3067355"/>
            <a:ext cx="13536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my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36825" y="4591258"/>
            <a:ext cx="1416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try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10080" y="4640953"/>
            <a:ext cx="181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why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70159" y="1254847"/>
            <a:ext cx="181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dry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26480" y="3250753"/>
            <a:ext cx="181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fry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11362" y="4584858"/>
            <a:ext cx="181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sky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24509" y="961215"/>
            <a:ext cx="181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spy</a:t>
            </a:r>
          </a:p>
        </p:txBody>
      </p:sp>
      <p:pic>
        <p:nvPicPr>
          <p:cNvPr id="12" name="butterfly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53676" flipV="1">
            <a:off x="1003582" y="4540764"/>
            <a:ext cx="1808694" cy="1216043"/>
          </a:xfrm>
          <a:prstGeom prst="rect">
            <a:avLst/>
          </a:prstGeom>
        </p:spPr>
      </p:pic>
      <p:pic>
        <p:nvPicPr>
          <p:cNvPr id="13" name="beetle 2#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013" flipH="1">
            <a:off x="3768403" y="4604588"/>
            <a:ext cx="1827380" cy="1374613"/>
          </a:xfrm>
          <a:prstGeom prst="rect">
            <a:avLst/>
          </a:prstGeom>
        </p:spPr>
      </p:pic>
      <p:pic>
        <p:nvPicPr>
          <p:cNvPr id="3" name="be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393" y="2967518"/>
            <a:ext cx="1731682" cy="1662882"/>
          </a:xfrm>
          <a:prstGeom prst="rect">
            <a:avLst/>
          </a:prstGeom>
        </p:spPr>
      </p:pic>
      <p:pic>
        <p:nvPicPr>
          <p:cNvPr id="7" name="ladybird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2815">
            <a:off x="6323504" y="4612913"/>
            <a:ext cx="1857276" cy="1459334"/>
          </a:xfrm>
          <a:prstGeom prst="rect">
            <a:avLst/>
          </a:prstGeom>
        </p:spPr>
      </p:pic>
      <p:pic>
        <p:nvPicPr>
          <p:cNvPr id="14" name="fl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51430" y="2585209"/>
            <a:ext cx="2117830" cy="1979957"/>
          </a:xfrm>
          <a:prstGeom prst="rect">
            <a:avLst/>
          </a:prstGeom>
        </p:spPr>
      </p:pic>
      <p:pic>
        <p:nvPicPr>
          <p:cNvPr id="15" name="beetl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8601">
            <a:off x="937832" y="950990"/>
            <a:ext cx="1964036" cy="1480404"/>
          </a:xfrm>
          <a:prstGeom prst="rect">
            <a:avLst/>
          </a:prstGeom>
        </p:spPr>
      </p:pic>
      <p:pic>
        <p:nvPicPr>
          <p:cNvPr id="16" name="butterfly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92443" flipV="1">
            <a:off x="6187485" y="1139333"/>
            <a:ext cx="1958236" cy="1316585"/>
          </a:xfrm>
          <a:prstGeom prst="rect">
            <a:avLst/>
          </a:prstGeom>
        </p:spPr>
      </p:pic>
      <p:pic>
        <p:nvPicPr>
          <p:cNvPr id="24" name="ladybird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2815">
            <a:off x="3736651" y="989270"/>
            <a:ext cx="1857276" cy="145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95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Ants and Leaves</a:t>
            </a:r>
          </a:p>
        </p:txBody>
      </p:sp>
      <p:sp>
        <p:nvSpPr>
          <p:cNvPr id="12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ants are collecting leaves. As the ants walk past, click on the leaf with the matching word.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890" y="2528044"/>
            <a:ext cx="3128161" cy="3575518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14" name="Oval 1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674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14" name="Oval 1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4565" y="990273"/>
            <a:ext cx="1657904" cy="1231942"/>
            <a:chOff x="5444565" y="990273"/>
            <a:chExt cx="1657904" cy="1231942"/>
          </a:xfrm>
        </p:grpSpPr>
        <p:pic>
          <p:nvPicPr>
            <p:cNvPr id="3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923394">
              <a:off x="5657546" y="777292"/>
              <a:ext cx="1231942" cy="1657904"/>
            </a:xfrm>
            <a:prstGeom prst="rect">
              <a:avLst/>
            </a:prstGeom>
          </p:spPr>
        </p:pic>
        <p:sp>
          <p:nvSpPr>
            <p:cNvPr id="9" name="TextBox 8">
              <a:hlinkClick r:id="rId2" action="ppaction://hlinksldjump"/>
            </p:cNvPr>
            <p:cNvSpPr txBox="1"/>
            <p:nvPr/>
          </p:nvSpPr>
          <p:spPr>
            <a:xfrm>
              <a:off x="5671039" y="1005682"/>
              <a:ext cx="12049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fly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255965" y="724179"/>
            <a:ext cx="1439889" cy="1657904"/>
            <a:chOff x="2255965" y="724179"/>
            <a:chExt cx="1439889" cy="165790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21744">
              <a:off x="2255965" y="724179"/>
              <a:ext cx="1231942" cy="165790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2269458" y="953644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sky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735397" y="937158"/>
            <a:ext cx="1657904" cy="1231942"/>
            <a:chOff x="3735397" y="937158"/>
            <a:chExt cx="1657904" cy="12319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83617">
              <a:off x="3948378" y="724177"/>
              <a:ext cx="1231942" cy="1657904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3851151" y="1045297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dry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06967" y="942689"/>
            <a:ext cx="1657904" cy="1231942"/>
            <a:chOff x="606967" y="942689"/>
            <a:chExt cx="1657904" cy="123194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267499">
              <a:off x="819948" y="729708"/>
              <a:ext cx="1231942" cy="1657904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722721" y="1050828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shy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938639" y="981692"/>
            <a:ext cx="1802331" cy="1231942"/>
            <a:chOff x="6938639" y="981692"/>
            <a:chExt cx="1802331" cy="123194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296047" y="768711"/>
              <a:ext cx="1231942" cy="1657904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6938639" y="1045297"/>
              <a:ext cx="16754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why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657344" y="3482040"/>
            <a:ext cx="3469991" cy="1973068"/>
            <a:chOff x="2469336" y="3439311"/>
            <a:chExt cx="3469991" cy="1973068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grpSp>
          <p:nvGrpSpPr>
            <p:cNvPr id="31" name="Group 30"/>
            <p:cNvGrpSpPr/>
            <p:nvPr/>
          </p:nvGrpSpPr>
          <p:grpSpPr>
            <a:xfrm>
              <a:off x="3103534" y="3439311"/>
              <a:ext cx="1495231" cy="1534107"/>
              <a:chOff x="402127" y="3358498"/>
              <a:chExt cx="1709161" cy="1753600"/>
            </a:xfrm>
          </p:grpSpPr>
          <p:sp>
            <p:nvSpPr>
              <p:cNvPr id="32" name="Oval 31"/>
              <p:cNvSpPr/>
              <p:nvPr/>
            </p:nvSpPr>
            <p:spPr>
              <a:xfrm>
                <a:off x="402129" y="3358498"/>
                <a:ext cx="1709159" cy="17536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3" name="fly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02127" y="3407145"/>
                <a:ext cx="1709159" cy="1656305"/>
              </a:xfrm>
              <a:prstGeom prst="ellipse">
                <a:avLst/>
              </a:prstGeom>
              <a:ln w="38100">
                <a:solidFill>
                  <a:schemeClr val="accent6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22027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2657344" y="3482040"/>
            <a:ext cx="3469991" cy="1973068"/>
            <a:chOff x="2469336" y="3439311"/>
            <a:chExt cx="3469991" cy="197306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>
              <a:off x="3103534" y="3439311"/>
              <a:ext cx="1495231" cy="1534107"/>
              <a:chOff x="402127" y="3358498"/>
              <a:chExt cx="1709161" cy="1753600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402129" y="3358498"/>
                <a:ext cx="1709159" cy="17536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1" name="fly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02127" y="3407145"/>
                <a:ext cx="1709159" cy="1656305"/>
              </a:xfrm>
              <a:prstGeom prst="ellipse">
                <a:avLst/>
              </a:prstGeom>
              <a:ln w="38100">
                <a:solidFill>
                  <a:schemeClr val="accent6"/>
                </a:solidFill>
              </a:ln>
            </p:spPr>
          </p:pic>
        </p:grpSp>
      </p:grpSp>
      <p:grpSp>
        <p:nvGrpSpPr>
          <p:cNvPr id="13" name="Group 1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14" name="Oval 1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255965" y="724179"/>
            <a:ext cx="1439889" cy="1657904"/>
            <a:chOff x="2255965" y="724179"/>
            <a:chExt cx="1439889" cy="1657904"/>
          </a:xfrm>
        </p:grpSpPr>
        <p:pic>
          <p:nvPicPr>
            <p:cNvPr id="11" name="Picture 1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21744">
              <a:off x="2255965" y="724179"/>
              <a:ext cx="1231942" cy="1657904"/>
            </a:xfrm>
            <a:prstGeom prst="rect">
              <a:avLst/>
            </a:prstGeom>
          </p:spPr>
        </p:pic>
        <p:sp>
          <p:nvSpPr>
            <p:cNvPr id="10" name="TextBox 9">
              <a:hlinkClick r:id="rId4" action="ppaction://hlinksldjump"/>
            </p:cNvPr>
            <p:cNvSpPr txBox="1"/>
            <p:nvPr/>
          </p:nvSpPr>
          <p:spPr>
            <a:xfrm>
              <a:off x="2269458" y="953644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sky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735397" y="937158"/>
            <a:ext cx="1657904" cy="1231942"/>
            <a:chOff x="3735397" y="937158"/>
            <a:chExt cx="1657904" cy="12319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83617">
              <a:off x="3948378" y="724177"/>
              <a:ext cx="1231942" cy="1657904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3851151" y="1045297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dry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06967" y="942689"/>
            <a:ext cx="1657904" cy="1231942"/>
            <a:chOff x="606967" y="942689"/>
            <a:chExt cx="1657904" cy="123194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267499">
              <a:off x="819948" y="729708"/>
              <a:ext cx="1231942" cy="1657904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722721" y="1050828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shy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938639" y="981692"/>
            <a:ext cx="1802331" cy="1231942"/>
            <a:chOff x="6938639" y="981692"/>
            <a:chExt cx="1802331" cy="123194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296047" y="768711"/>
              <a:ext cx="1231942" cy="1657904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6938639" y="1045297"/>
              <a:ext cx="16754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why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57344" y="3482039"/>
            <a:ext cx="3469991" cy="1973069"/>
            <a:chOff x="2469336" y="3439310"/>
            <a:chExt cx="3469991" cy="197306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3103534" y="3439310"/>
              <a:ext cx="1495231" cy="1534108"/>
              <a:chOff x="402127" y="3358497"/>
              <a:chExt cx="1709161" cy="1753601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402129" y="3358498"/>
                <a:ext cx="1709159" cy="17536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4" name="fly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02127" y="3358497"/>
                <a:ext cx="1709159" cy="1753601"/>
              </a:xfrm>
              <a:prstGeom prst="ellipse">
                <a:avLst/>
              </a:prstGeom>
              <a:ln w="38100">
                <a:solidFill>
                  <a:schemeClr val="accent6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22751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2668484" y="3482039"/>
            <a:ext cx="3469991" cy="1973069"/>
            <a:chOff x="2469336" y="3439310"/>
            <a:chExt cx="3469991" cy="1973069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grpSp>
          <p:nvGrpSpPr>
            <p:cNvPr id="26" name="Group 25"/>
            <p:cNvGrpSpPr/>
            <p:nvPr/>
          </p:nvGrpSpPr>
          <p:grpSpPr>
            <a:xfrm>
              <a:off x="3103534" y="3439310"/>
              <a:ext cx="1495231" cy="1534108"/>
              <a:chOff x="402127" y="3358497"/>
              <a:chExt cx="1709161" cy="1753601"/>
            </a:xfrm>
          </p:grpSpPr>
          <p:sp>
            <p:nvSpPr>
              <p:cNvPr id="29" name="Oval 28"/>
              <p:cNvSpPr/>
              <p:nvPr/>
            </p:nvSpPr>
            <p:spPr>
              <a:xfrm>
                <a:off x="402129" y="3358498"/>
                <a:ext cx="1709159" cy="17536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0" name="fly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02127" y="3358497"/>
                <a:ext cx="1709159" cy="1753601"/>
              </a:xfrm>
              <a:prstGeom prst="ellipse">
                <a:avLst/>
              </a:prstGeom>
              <a:ln w="38100">
                <a:solidFill>
                  <a:schemeClr val="accent6"/>
                </a:solidFill>
              </a:ln>
            </p:spPr>
          </p:pic>
        </p:grpSp>
      </p:grpSp>
      <p:grpSp>
        <p:nvGrpSpPr>
          <p:cNvPr id="13" name="Group 1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14" name="Oval 1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735396" y="937157"/>
            <a:ext cx="1657904" cy="1231942"/>
            <a:chOff x="3735396" y="937157"/>
            <a:chExt cx="1657904" cy="1231942"/>
          </a:xfrm>
        </p:grpSpPr>
        <p:pic>
          <p:nvPicPr>
            <p:cNvPr id="16" name="Picture 15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83617">
              <a:off x="3948377" y="724176"/>
              <a:ext cx="1231942" cy="1657904"/>
            </a:xfrm>
            <a:prstGeom prst="rect">
              <a:avLst/>
            </a:prstGeom>
          </p:spPr>
        </p:pic>
        <p:sp>
          <p:nvSpPr>
            <p:cNvPr id="17" name="TextBox 16">
              <a:hlinkClick r:id="rId4" action="ppaction://hlinksldjump"/>
            </p:cNvPr>
            <p:cNvSpPr txBox="1"/>
            <p:nvPr/>
          </p:nvSpPr>
          <p:spPr>
            <a:xfrm>
              <a:off x="3851151" y="1045297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dry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06967" y="942689"/>
            <a:ext cx="1657904" cy="1231942"/>
            <a:chOff x="606967" y="942689"/>
            <a:chExt cx="1657904" cy="123194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267499">
              <a:off x="819948" y="729708"/>
              <a:ext cx="1231942" cy="1657904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722721" y="1050828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shy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938639" y="981692"/>
            <a:ext cx="1802331" cy="1231942"/>
            <a:chOff x="6938639" y="981692"/>
            <a:chExt cx="1802331" cy="123194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296047" y="768711"/>
              <a:ext cx="1231942" cy="1657904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6938639" y="1045297"/>
              <a:ext cx="16754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why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68483" y="3482039"/>
            <a:ext cx="3469991" cy="1973069"/>
            <a:chOff x="2469336" y="3439310"/>
            <a:chExt cx="3469991" cy="197306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3103536" y="3439310"/>
              <a:ext cx="1495229" cy="1534108"/>
              <a:chOff x="402129" y="3358497"/>
              <a:chExt cx="1709159" cy="1753601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402129" y="3358498"/>
                <a:ext cx="1709159" cy="17536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4" name="fly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50578" r="-52914"/>
              <a:stretch/>
            </p:blipFill>
            <p:spPr>
              <a:xfrm flipH="1">
                <a:off x="410281" y="3358497"/>
                <a:ext cx="1689946" cy="1753601"/>
              </a:xfrm>
              <a:prstGeom prst="ellipse">
                <a:avLst/>
              </a:prstGeom>
              <a:ln w="38100">
                <a:solidFill>
                  <a:schemeClr val="accent6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23083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657343" y="3482040"/>
            <a:ext cx="3469991" cy="1973069"/>
            <a:chOff x="2469336" y="3439310"/>
            <a:chExt cx="3469991" cy="1973069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grpSp>
          <p:nvGrpSpPr>
            <p:cNvPr id="19" name="Group 18"/>
            <p:cNvGrpSpPr/>
            <p:nvPr/>
          </p:nvGrpSpPr>
          <p:grpSpPr>
            <a:xfrm>
              <a:off x="3103536" y="3439310"/>
              <a:ext cx="1495229" cy="1534108"/>
              <a:chOff x="402129" y="3358497"/>
              <a:chExt cx="1709159" cy="1753601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402129" y="3358498"/>
                <a:ext cx="1709159" cy="17536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3" name="fly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50578" r="-52914"/>
              <a:stretch/>
            </p:blipFill>
            <p:spPr>
              <a:xfrm flipH="1">
                <a:off x="410281" y="3358497"/>
                <a:ext cx="1689946" cy="1753601"/>
              </a:xfrm>
              <a:prstGeom prst="ellipse">
                <a:avLst/>
              </a:prstGeom>
              <a:ln w="38100">
                <a:solidFill>
                  <a:schemeClr val="accent6"/>
                </a:solidFill>
              </a:ln>
            </p:spPr>
          </p:pic>
        </p:grpSp>
      </p:grpSp>
      <p:grpSp>
        <p:nvGrpSpPr>
          <p:cNvPr id="13" name="Group 1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14" name="Oval 1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938639" y="981692"/>
            <a:ext cx="1802331" cy="1231942"/>
            <a:chOff x="6938639" y="981692"/>
            <a:chExt cx="1802331" cy="1231942"/>
          </a:xfrm>
        </p:grpSpPr>
        <p:pic>
          <p:nvPicPr>
            <p:cNvPr id="20" name="Picture 19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296047" y="768711"/>
              <a:ext cx="1231942" cy="1657904"/>
            </a:xfrm>
            <a:prstGeom prst="rect">
              <a:avLst/>
            </a:prstGeom>
          </p:spPr>
        </p:pic>
        <p:sp>
          <p:nvSpPr>
            <p:cNvPr id="21" name="TextBox 20">
              <a:hlinkClick r:id="rId4" action="ppaction://hlinksldjump"/>
            </p:cNvPr>
            <p:cNvSpPr txBox="1"/>
            <p:nvPr/>
          </p:nvSpPr>
          <p:spPr>
            <a:xfrm>
              <a:off x="6938639" y="1045297"/>
              <a:ext cx="16754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why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57344" y="3482040"/>
            <a:ext cx="3469991" cy="1973068"/>
            <a:chOff x="2469336" y="3439311"/>
            <a:chExt cx="3469991" cy="197306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sp>
          <p:nvSpPr>
            <p:cNvPr id="5" name="Oval 4"/>
            <p:cNvSpPr/>
            <p:nvPr/>
          </p:nvSpPr>
          <p:spPr>
            <a:xfrm>
              <a:off x="3103536" y="3439311"/>
              <a:ext cx="1495229" cy="1534107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800" dirty="0">
                  <a:solidFill>
                    <a:schemeClr val="tx1"/>
                  </a:solidFill>
                </a:rPr>
                <a:t>?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06967" y="942689"/>
            <a:ext cx="1657904" cy="1231942"/>
            <a:chOff x="606967" y="942689"/>
            <a:chExt cx="1657904" cy="123194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267499">
              <a:off x="819948" y="729708"/>
              <a:ext cx="1231942" cy="1657904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722721" y="1050828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shy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0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2657344" y="3482040"/>
            <a:ext cx="3469991" cy="1973068"/>
            <a:chOff x="2469336" y="3439311"/>
            <a:chExt cx="3469991" cy="1973068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3103536" y="3439311"/>
              <a:ext cx="1495229" cy="1534107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800" dirty="0">
                  <a:solidFill>
                    <a:schemeClr val="tx1"/>
                  </a:solidFill>
                </a:rPr>
                <a:t>?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57344" y="3482039"/>
            <a:ext cx="3469991" cy="1973069"/>
            <a:chOff x="2469336" y="3439310"/>
            <a:chExt cx="3469991" cy="197306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336" y="3829598"/>
              <a:ext cx="3469991" cy="1582781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3103536" y="3439310"/>
              <a:ext cx="1495229" cy="1534108"/>
              <a:chOff x="402129" y="3358497"/>
              <a:chExt cx="1709159" cy="1753601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402129" y="3358498"/>
                <a:ext cx="1709159" cy="17536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4" name="fly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13" t="-296" r="-3119" b="47190"/>
              <a:stretch/>
            </p:blipFill>
            <p:spPr>
              <a:xfrm flipH="1">
                <a:off x="423583" y="3358497"/>
                <a:ext cx="1663341" cy="1753601"/>
              </a:xfrm>
              <a:prstGeom prst="ellipse">
                <a:avLst/>
              </a:prstGeom>
              <a:ln w="38100">
                <a:solidFill>
                  <a:schemeClr val="accent6"/>
                </a:solidFill>
              </a:ln>
            </p:spPr>
          </p:pic>
        </p:grpSp>
      </p:grpSp>
      <p:grpSp>
        <p:nvGrpSpPr>
          <p:cNvPr id="13" name="Group 1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6"/>
          </a:solidFill>
        </p:grpSpPr>
        <p:sp>
          <p:nvSpPr>
            <p:cNvPr id="14" name="Oval 1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06967" y="942689"/>
            <a:ext cx="1657904" cy="1231942"/>
            <a:chOff x="606967" y="942689"/>
            <a:chExt cx="1657904" cy="123194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267499">
              <a:off x="819948" y="729708"/>
              <a:ext cx="1231942" cy="1657904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722721" y="1050828"/>
              <a:ext cx="1426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shy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381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9" y="435836"/>
            <a:ext cx="8220912" cy="5956418"/>
          </a:xfrm>
          <a:prstGeom prst="roundRect">
            <a:avLst>
              <a:gd name="adj" fmla="val 1818"/>
            </a:avLst>
          </a:prstGeom>
          <a:ln w="28575">
            <a:solidFill>
              <a:schemeClr val="bg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0618">
            <a:off x="6022314" y="3899267"/>
            <a:ext cx="952812" cy="41093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187298"/>
            <a:ext cx="7920880" cy="105001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followed the trail of ants as they carried their leaves to a gap in the fence. “Hey Sam, there is a tiny door in the fence!” said Kit.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20" name="Oval 1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54" y="1615155"/>
            <a:ext cx="1412623" cy="2733228"/>
          </a:xfrm>
          <a:prstGeom prst="rect">
            <a:avLst/>
          </a:prstGeom>
        </p:spPr>
      </p:pic>
      <p:pic>
        <p:nvPicPr>
          <p:cNvPr id="23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80" y="1615155"/>
            <a:ext cx="884692" cy="2751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696" y="3332860"/>
            <a:ext cx="137596" cy="187083"/>
          </a:xfrm>
          <a:prstGeom prst="rect">
            <a:avLst/>
          </a:prstGeom>
        </p:spPr>
      </p:pic>
      <p:grpSp>
        <p:nvGrpSpPr>
          <p:cNvPr id="14" name="Question Button">
            <a:extLst>
              <a:ext uri="{FF2B5EF4-FFF2-40B4-BE49-F238E27FC236}">
                <a16:creationId xmlns:a16="http://schemas.microsoft.com/office/drawing/2014/main" id="{E2A64CC5-FA84-41AD-93DC-02C343F59795}"/>
              </a:ext>
            </a:extLst>
          </p:cNvPr>
          <p:cNvGrpSpPr/>
          <p:nvPr/>
        </p:nvGrpSpPr>
        <p:grpSpPr>
          <a:xfrm>
            <a:off x="713501" y="428287"/>
            <a:ext cx="992572" cy="999757"/>
            <a:chOff x="6804248" y="5183475"/>
            <a:chExt cx="992572" cy="999757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AFD5C1D-0F72-4E8F-8C45-3E42288A96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5" t="-1312" r="-2155" b="67812"/>
            <a:stretch/>
          </p:blipFill>
          <p:spPr>
            <a:xfrm>
              <a:off x="6804248" y="5517232"/>
              <a:ext cx="666000" cy="666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38F"/>
              </a:solidFill>
            </a:ln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08F4E97-BB24-4EF2-8F9B-98609454C75F}"/>
                </a:ext>
              </a:extLst>
            </p:cNvPr>
            <p:cNvSpPr txBox="1"/>
            <p:nvPr/>
          </p:nvSpPr>
          <p:spPr>
            <a:xfrm rot="21025919">
              <a:off x="7277276" y="5183475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0938F"/>
                  </a:solidFill>
                </a:rPr>
                <a:t>?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05822F7-B1BF-493A-AC20-21B1E3402DAA}"/>
                </a:ext>
              </a:extLst>
            </p:cNvPr>
            <p:cNvSpPr txBox="1"/>
            <p:nvPr/>
          </p:nvSpPr>
          <p:spPr>
            <a:xfrm rot="815995">
              <a:off x="7436780" y="5327491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0938F"/>
                  </a:solidFill>
                </a:rPr>
                <a:t>?</a:t>
              </a:r>
            </a:p>
          </p:txBody>
        </p:sp>
      </p:grpSp>
      <p:sp>
        <p:nvSpPr>
          <p:cNvPr id="26" name="Kit's teaching bubble">
            <a:extLst>
              <a:ext uri="{FF2B5EF4-FFF2-40B4-BE49-F238E27FC236}">
                <a16:creationId xmlns:a16="http://schemas.microsoft.com/office/drawing/2014/main" id="{16101DE7-DFF1-4A4B-A964-B40B6A34D29E}"/>
              </a:ext>
            </a:extLst>
          </p:cNvPr>
          <p:cNvSpPr/>
          <p:nvPr/>
        </p:nvSpPr>
        <p:spPr>
          <a:xfrm>
            <a:off x="926450" y="1542609"/>
            <a:ext cx="3965012" cy="792088"/>
          </a:xfrm>
          <a:prstGeom prst="wedgeRoundRectCallout">
            <a:avLst>
              <a:gd name="adj1" fmla="val -45151"/>
              <a:gd name="adj2" fmla="val -8601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  <a:sym typeface="Wingdings" panose="05000000000000000000" pitchFamily="2" charset="2"/>
              </a:rPr>
              <a:t>What do you think is behind the tiny door?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7" name="Close bubble">
            <a:extLst>
              <a:ext uri="{FF2B5EF4-FFF2-40B4-BE49-F238E27FC236}">
                <a16:creationId xmlns:a16="http://schemas.microsoft.com/office/drawing/2014/main" id="{49E053F3-7445-4DA3-9C20-3ED32B633F3B}"/>
              </a:ext>
            </a:extLst>
          </p:cNvPr>
          <p:cNvSpPr/>
          <p:nvPr/>
        </p:nvSpPr>
        <p:spPr>
          <a:xfrm>
            <a:off x="4737843" y="1450043"/>
            <a:ext cx="284162" cy="2841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97031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9" y="435836"/>
            <a:ext cx="8220912" cy="5964964"/>
          </a:xfrm>
          <a:prstGeom prst="roundRect">
            <a:avLst>
              <a:gd name="adj" fmla="val 1818"/>
            </a:avLst>
          </a:prstGeom>
          <a:ln w="28575">
            <a:solidFill>
              <a:schemeClr val="bg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0618">
            <a:off x="2788458" y="4640065"/>
            <a:ext cx="2054384" cy="886028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20" name="Oval 1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1"/>
          <a:stretch/>
        </p:blipFill>
        <p:spPr>
          <a:xfrm>
            <a:off x="504203" y="2634844"/>
            <a:ext cx="3179034" cy="2310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518"/>
          <a:stretch/>
        </p:blipFill>
        <p:spPr>
          <a:xfrm>
            <a:off x="4886771" y="2945059"/>
            <a:ext cx="3778665" cy="2801299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187298"/>
            <a:ext cx="7920880" cy="105001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“You’re right!” said Sam. “I’ve never seen that before. I wonder where it leads?” They bent down.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“There is a sign on the front,” said Kit. “Let’s read it.”</a:t>
            </a:r>
          </a:p>
        </p:txBody>
      </p:sp>
    </p:spTree>
    <p:extLst>
      <p:ext uri="{BB962C8B-B14F-4D97-AF65-F5344CB8AC3E}">
        <p14:creationId xmlns:p14="http://schemas.microsoft.com/office/powerpoint/2010/main" val="196346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90"/>
          <a:stretch/>
        </p:blipFill>
        <p:spPr>
          <a:xfrm>
            <a:off x="946200" y="2764994"/>
            <a:ext cx="1758054" cy="3627260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20" name="Oval 1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Text Detectives!</a:t>
            </a:r>
          </a:p>
        </p:txBody>
      </p:sp>
      <p:sp>
        <p:nvSpPr>
          <p:cNvPr id="11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There is a sign on the little secret door. Can you read it and spot any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y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saying /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/ words?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93"/>
          <a:stretch/>
        </p:blipFill>
        <p:spPr>
          <a:xfrm>
            <a:off x="3033757" y="2773541"/>
            <a:ext cx="1760155" cy="36187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2460">
            <a:off x="5503397" y="2691746"/>
            <a:ext cx="1845026" cy="35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9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4664"/>
            <a:ext cx="6858348" cy="56684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90612" y="2372952"/>
            <a:ext cx="55446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solidFill>
                  <a:srgbClr val="C28B5D"/>
                </a:solidFill>
                <a:latin typeface="Twinkl" pitchFamily="50" charset="0"/>
              </a:rPr>
              <a:t>Why</a:t>
            </a:r>
            <a:r>
              <a:rPr lang="en-GB" sz="2500" b="1" dirty="0">
                <a:latin typeface="Twinkl" pitchFamily="50" charset="0"/>
              </a:rPr>
              <a:t> not come inside the door</a:t>
            </a:r>
          </a:p>
          <a:p>
            <a:pPr algn="ctr"/>
            <a:r>
              <a:rPr lang="en-GB" sz="2500" b="1" dirty="0">
                <a:latin typeface="Twinkl" pitchFamily="50" charset="0"/>
              </a:rPr>
              <a:t>And see what you can </a:t>
            </a:r>
            <a:r>
              <a:rPr lang="en-GB" sz="2500" b="1" dirty="0">
                <a:solidFill>
                  <a:srgbClr val="C28B5D"/>
                </a:solidFill>
                <a:latin typeface="Twinkl" pitchFamily="50" charset="0"/>
              </a:rPr>
              <a:t>spy</a:t>
            </a:r>
            <a:r>
              <a:rPr lang="en-GB" sz="2500" b="1" dirty="0">
                <a:latin typeface="Twinkl" pitchFamily="50" charset="0"/>
              </a:rPr>
              <a:t>?</a:t>
            </a:r>
          </a:p>
          <a:p>
            <a:pPr algn="ctr"/>
            <a:r>
              <a:rPr lang="en-US" sz="2500" b="1" dirty="0">
                <a:latin typeface="Twinkl" pitchFamily="50" charset="0"/>
              </a:rPr>
              <a:t>Some of us are on the ground</a:t>
            </a:r>
          </a:p>
          <a:p>
            <a:pPr algn="ctr"/>
            <a:r>
              <a:rPr lang="en-US" sz="2500" b="1" dirty="0">
                <a:latin typeface="Twinkl" pitchFamily="50" charset="0"/>
              </a:rPr>
              <a:t>And some are in the </a:t>
            </a:r>
            <a:r>
              <a:rPr lang="en-US" sz="2500" b="1" dirty="0">
                <a:solidFill>
                  <a:srgbClr val="C28B5D"/>
                </a:solidFill>
                <a:latin typeface="Twinkl" pitchFamily="50" charset="0"/>
              </a:rPr>
              <a:t>sky</a:t>
            </a:r>
            <a:r>
              <a:rPr lang="en-US" sz="2500" b="1" dirty="0">
                <a:latin typeface="Twinkl" pitchFamily="50" charset="0"/>
              </a:rPr>
              <a:t>.</a:t>
            </a:r>
          </a:p>
          <a:p>
            <a:pPr algn="ctr"/>
            <a:r>
              <a:rPr lang="en-US" sz="2500" b="1" dirty="0">
                <a:latin typeface="Twinkl" pitchFamily="50" charset="0"/>
              </a:rPr>
              <a:t>Some of us are big and brave</a:t>
            </a:r>
          </a:p>
          <a:p>
            <a:pPr algn="ctr"/>
            <a:r>
              <a:rPr lang="en-US" sz="2500" b="1" dirty="0">
                <a:latin typeface="Twinkl" pitchFamily="50" charset="0"/>
              </a:rPr>
              <a:t>And others are quite </a:t>
            </a:r>
            <a:r>
              <a:rPr lang="en-US" sz="2500" b="1" dirty="0">
                <a:solidFill>
                  <a:srgbClr val="C28B5D"/>
                </a:solidFill>
                <a:latin typeface="Twinkl" pitchFamily="50" charset="0"/>
              </a:rPr>
              <a:t>shy</a:t>
            </a:r>
            <a:r>
              <a:rPr lang="en-US" sz="2500" b="1" dirty="0">
                <a:latin typeface="Twinkl" pitchFamily="50" charset="0"/>
              </a:rPr>
              <a:t>,</a:t>
            </a:r>
          </a:p>
          <a:p>
            <a:pPr algn="ctr"/>
            <a:r>
              <a:rPr lang="en-US" sz="2500" b="1" dirty="0">
                <a:latin typeface="Twinkl" pitchFamily="50" charset="0"/>
              </a:rPr>
              <a:t>But </a:t>
            </a:r>
            <a:r>
              <a:rPr lang="en-US" sz="2500" b="1" dirty="0">
                <a:solidFill>
                  <a:srgbClr val="C28B5D"/>
                </a:solidFill>
                <a:latin typeface="Twinkl" pitchFamily="50" charset="0"/>
              </a:rPr>
              <a:t>try</a:t>
            </a:r>
            <a:r>
              <a:rPr lang="en-US" sz="2500" b="1" dirty="0">
                <a:latin typeface="Twinkl" pitchFamily="50" charset="0"/>
              </a:rPr>
              <a:t> to spot us where you can,</a:t>
            </a:r>
          </a:p>
          <a:p>
            <a:pPr algn="ctr"/>
            <a:r>
              <a:rPr lang="en-US" sz="2500" b="1" dirty="0">
                <a:latin typeface="Twinkl" pitchFamily="50" charset="0"/>
              </a:rPr>
              <a:t>Perhaps you’ll learn to </a:t>
            </a:r>
            <a:r>
              <a:rPr lang="en-US" sz="2500" b="1" dirty="0">
                <a:solidFill>
                  <a:srgbClr val="C28B5D"/>
                </a:solidFill>
                <a:latin typeface="Twinkl" pitchFamily="50" charset="0"/>
              </a:rPr>
              <a:t>fly</a:t>
            </a:r>
            <a:r>
              <a:rPr lang="en-US" sz="2500" b="1" dirty="0">
                <a:latin typeface="Twinkl" pitchFamily="50" charset="0"/>
              </a:rPr>
              <a:t>!</a:t>
            </a:r>
            <a:endParaRPr lang="en-GB" sz="2500" b="1" dirty="0">
              <a:latin typeface="Twinkl" pitchFamily="50" charset="0"/>
            </a:endParaRPr>
          </a:p>
        </p:txBody>
      </p:sp>
      <p:grpSp>
        <p:nvGrpSpPr>
          <p:cNvPr id="9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6876256" y="5534675"/>
            <a:ext cx="1499293" cy="666848"/>
            <a:chOff x="6914614" y="5534675"/>
            <a:chExt cx="1499293" cy="666848"/>
          </a:xfrm>
        </p:grpSpPr>
        <p:sp>
          <p:nvSpPr>
            <p:cNvPr id="10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sp>
        <p:nvSpPr>
          <p:cNvPr id="3" name="Rectangle 2"/>
          <p:cNvSpPr/>
          <p:nvPr/>
        </p:nvSpPr>
        <p:spPr>
          <a:xfrm>
            <a:off x="2460087" y="2363043"/>
            <a:ext cx="85472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latin typeface="Twinkl" pitchFamily="50" charset="0"/>
              </a:rPr>
              <a:t>Why</a:t>
            </a:r>
            <a:endParaRPr lang="en-GB" sz="2500" dirty="0"/>
          </a:p>
        </p:txBody>
      </p:sp>
      <p:sp>
        <p:nvSpPr>
          <p:cNvPr id="13" name="Rectangle 12"/>
          <p:cNvSpPr/>
          <p:nvPr/>
        </p:nvSpPr>
        <p:spPr>
          <a:xfrm>
            <a:off x="5851343" y="2753270"/>
            <a:ext cx="68320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latin typeface="Twinkl" pitchFamily="50" charset="0"/>
              </a:rPr>
              <a:t>spy</a:t>
            </a:r>
            <a:endParaRPr lang="en-GB" sz="2500" dirty="0"/>
          </a:p>
        </p:txBody>
      </p:sp>
      <p:sp>
        <p:nvSpPr>
          <p:cNvPr id="14" name="Rectangle 13"/>
          <p:cNvSpPr/>
          <p:nvPr/>
        </p:nvSpPr>
        <p:spPr>
          <a:xfrm>
            <a:off x="5746044" y="3523677"/>
            <a:ext cx="67678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latin typeface="Twinkl" pitchFamily="50" charset="0"/>
              </a:rPr>
              <a:t>sky</a:t>
            </a:r>
            <a:endParaRPr lang="en-GB" sz="2500" dirty="0"/>
          </a:p>
        </p:txBody>
      </p:sp>
      <p:sp>
        <p:nvSpPr>
          <p:cNvPr id="15" name="Rectangle 14"/>
          <p:cNvSpPr/>
          <p:nvPr/>
        </p:nvSpPr>
        <p:spPr>
          <a:xfrm>
            <a:off x="5797320" y="4259900"/>
            <a:ext cx="69121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latin typeface="Twinkl" pitchFamily="50" charset="0"/>
              </a:rPr>
              <a:t>shy</a:t>
            </a:r>
            <a:endParaRPr lang="en-GB" sz="2500" dirty="0"/>
          </a:p>
        </p:txBody>
      </p:sp>
      <p:sp>
        <p:nvSpPr>
          <p:cNvPr id="16" name="Rectangle 15"/>
          <p:cNvSpPr/>
          <p:nvPr/>
        </p:nvSpPr>
        <p:spPr>
          <a:xfrm>
            <a:off x="2773172" y="4647043"/>
            <a:ext cx="62709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latin typeface="Twinkl" pitchFamily="50" charset="0"/>
              </a:rPr>
              <a:t>try</a:t>
            </a:r>
            <a:endParaRPr lang="en-GB" sz="2500" dirty="0"/>
          </a:p>
        </p:txBody>
      </p:sp>
      <p:sp>
        <p:nvSpPr>
          <p:cNvPr id="17" name="Rectangle 16"/>
          <p:cNvSpPr/>
          <p:nvPr/>
        </p:nvSpPr>
        <p:spPr>
          <a:xfrm>
            <a:off x="6001474" y="5018761"/>
            <a:ext cx="57579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latin typeface="Twinkl" pitchFamily="50" charset="0"/>
              </a:rPr>
              <a:t>fly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223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223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223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223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223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223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9" y="435836"/>
            <a:ext cx="8220912" cy="5964964"/>
          </a:xfrm>
          <a:prstGeom prst="roundRect">
            <a:avLst>
              <a:gd name="adj" fmla="val 181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5" name="Group 14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6"/>
          </a:solidFill>
        </p:grpSpPr>
        <p:sp>
          <p:nvSpPr>
            <p:cNvPr id="20" name="Oval 1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912" y="1290415"/>
            <a:ext cx="1873212" cy="45335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05" y="1222048"/>
            <a:ext cx="1931524" cy="488392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854011"/>
            <a:ext cx="7920880" cy="1383301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want to go in!” said Sam, excitedly.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“But we’re too big to fit through the door,” said Kit, thinking hard. “Unless we use…”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“The magic map!” finished Sam.</a:t>
            </a:r>
          </a:p>
        </p:txBody>
      </p:sp>
    </p:spTree>
    <p:extLst>
      <p:ext uri="{BB962C8B-B14F-4D97-AF65-F5344CB8AC3E}">
        <p14:creationId xmlns:p14="http://schemas.microsoft.com/office/powerpoint/2010/main" val="266315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56" y="2635081"/>
            <a:ext cx="1127459" cy="3257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457389"/>
            <a:ext cx="1150814" cy="35414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915971" y="1213845"/>
            <a:ext cx="532859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n w="57150">
                  <a:noFill/>
                </a:ln>
                <a:latin typeface="Twinkl SemiBold" pitchFamily="2" charset="0"/>
              </a:rPr>
              <a:t>y</a:t>
            </a:r>
          </a:p>
          <a:p>
            <a:pPr algn="ctr"/>
            <a:r>
              <a:rPr lang="en-GB" sz="4800" dirty="0">
                <a:ln w="57150">
                  <a:noFill/>
                </a:ln>
                <a:latin typeface="Twinkl SemiBold" pitchFamily="2" charset="0"/>
              </a:rPr>
              <a:t>saying /</a:t>
            </a:r>
            <a:r>
              <a:rPr lang="en-GB" sz="4800" dirty="0" err="1">
                <a:ln w="57150">
                  <a:noFill/>
                </a:ln>
                <a:latin typeface="Twinkl SemiBold" pitchFamily="2" charset="0"/>
              </a:rPr>
              <a:t>igh</a:t>
            </a:r>
            <a:r>
              <a:rPr lang="en-GB" sz="4800" dirty="0">
                <a:ln w="57150">
                  <a:noFill/>
                </a:ln>
                <a:latin typeface="Twinkl SemiBold" pitchFamily="2" charset="0"/>
              </a:rPr>
              <a:t>/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53054"/>
            <a:ext cx="1197315" cy="21458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60924" y="5172313"/>
            <a:ext cx="3238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</TotalTime>
  <Words>552</Words>
  <Application>Microsoft Office PowerPoint</Application>
  <PresentationFormat>On-screen Show (4:3)</PresentationFormat>
  <Paragraphs>127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Wingdings</vt:lpstr>
      <vt:lpstr>Twinkl SemiBold</vt:lpstr>
      <vt:lpstr>Twinkl</vt:lpstr>
      <vt:lpstr>Arial</vt:lpstr>
      <vt:lpstr>Tuffy-TTF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Sarah Gerry</cp:lastModifiedBy>
  <cp:revision>27</cp:revision>
  <dcterms:created xsi:type="dcterms:W3CDTF">2018-08-21T10:45:36Z</dcterms:created>
  <dcterms:modified xsi:type="dcterms:W3CDTF">2021-03-01T21:14:18Z</dcterms:modified>
</cp:coreProperties>
</file>