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2" r:id="rId5"/>
    <p:sldId id="258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11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332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435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799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121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69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464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928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02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23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44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5AB86-5AD6-448E-A504-C53B3BEAD1CA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204DF-0380-4530-B2FD-901E5A1A24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202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to-investigate-word-endings-ant-ent-ance-ence-70up4c?activity=video&amp;step=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Spelling focus</a:t>
            </a:r>
            <a:r>
              <a:rPr lang="en-GB" dirty="0" smtClean="0"/>
              <a:t>:…?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718156" y="244394"/>
            <a:ext cx="7012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Friday 28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January 2021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0782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8390" y="2049806"/>
            <a:ext cx="255422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hindrance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endParaRPr lang="en-US" sz="40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nuisance </a:t>
            </a:r>
            <a:endParaRPr lang="en-US" sz="40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convenience </a:t>
            </a:r>
            <a:endParaRPr lang="en-US" sz="40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obedient </a:t>
            </a:r>
            <a:endParaRPr lang="en-US" sz="40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independent </a:t>
            </a:r>
            <a:endParaRPr lang="en-US" sz="40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Open Sans"/>
              </a:rPr>
              <a:t>independence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endParaRPr lang="en-US" sz="36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2400" b="0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endParaRPr lang="en-US" sz="36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US" sz="1200" b="0" i="0" dirty="0" smtClean="0">
                <a:solidFill>
                  <a:srgbClr val="000000"/>
                </a:solidFill>
                <a:effectLst/>
                <a:latin typeface="Open Sans"/>
              </a:rPr>
              <a:t> 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33321" y="1890057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 smtClean="0"/>
              <a:t>observant </a:t>
            </a:r>
          </a:p>
          <a:p>
            <a:r>
              <a:rPr lang="en-GB" sz="3200" dirty="0" smtClean="0"/>
              <a:t>observance </a:t>
            </a:r>
          </a:p>
          <a:p>
            <a:r>
              <a:rPr lang="en-GB" sz="3200" dirty="0" smtClean="0"/>
              <a:t>observation </a:t>
            </a:r>
          </a:p>
          <a:p>
            <a:r>
              <a:rPr lang="en-GB" sz="3200" dirty="0" smtClean="0"/>
              <a:t>expectant </a:t>
            </a:r>
          </a:p>
          <a:p>
            <a:r>
              <a:rPr lang="en-GB" sz="3200" dirty="0" smtClean="0"/>
              <a:t>expectation </a:t>
            </a:r>
          </a:p>
          <a:p>
            <a:r>
              <a:rPr lang="en-GB" sz="3200" dirty="0" smtClean="0"/>
              <a:t>hesitant </a:t>
            </a:r>
          </a:p>
          <a:p>
            <a:r>
              <a:rPr lang="en-GB" sz="3200" dirty="0" smtClean="0"/>
              <a:t>hesitancy </a:t>
            </a:r>
          </a:p>
          <a:p>
            <a:r>
              <a:rPr lang="en-GB" sz="3200" dirty="0" smtClean="0"/>
              <a:t>hesitation 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3964" y="90097"/>
            <a:ext cx="116200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Open sort: sort these words out into any groups that you’d like. What patterns can you spot? Are there any similarities/ differences in the sounds or the spellings of the words? Are they any word classes you could sort them into? </a:t>
            </a:r>
            <a:endParaRPr lang="en-GB" sz="2800" dirty="0"/>
          </a:p>
        </p:txBody>
      </p:sp>
      <p:sp>
        <p:nvSpPr>
          <p:cNvPr id="3" name="Rectangle 2"/>
          <p:cNvSpPr/>
          <p:nvPr/>
        </p:nvSpPr>
        <p:spPr>
          <a:xfrm>
            <a:off x="2956006" y="1951612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decency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frequent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frequency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confident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confidence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confidential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apparent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conscience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pPr fontAlgn="base"/>
            <a:r>
              <a:rPr lang="en-US" sz="2800" dirty="0">
                <a:solidFill>
                  <a:srgbClr val="000000"/>
                </a:solidFill>
                <a:latin typeface="Open Sans"/>
              </a:rPr>
              <a:t>existence </a:t>
            </a:r>
            <a:endParaRPr lang="en-US" sz="4000" dirty="0">
              <a:solidFill>
                <a:srgbClr val="000000"/>
              </a:solidFill>
              <a:latin typeface="Segoe UI" panose="020B050204020402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229599" y="1890057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/>
              <a:t>tolerant </a:t>
            </a:r>
          </a:p>
          <a:p>
            <a:r>
              <a:rPr lang="en-GB" sz="3200" dirty="0"/>
              <a:t>tolerance </a:t>
            </a:r>
          </a:p>
          <a:p>
            <a:r>
              <a:rPr lang="en-GB" sz="3200" dirty="0"/>
              <a:t>tolerance </a:t>
            </a:r>
          </a:p>
          <a:p>
            <a:r>
              <a:rPr lang="en-GB" sz="3200" dirty="0"/>
              <a:t>substance </a:t>
            </a:r>
          </a:p>
          <a:p>
            <a:r>
              <a:rPr lang="en-GB" sz="3200" dirty="0"/>
              <a:t>substantial </a:t>
            </a:r>
          </a:p>
          <a:p>
            <a:r>
              <a:rPr lang="en-GB" sz="3200" dirty="0"/>
              <a:t>innocent </a:t>
            </a:r>
          </a:p>
          <a:p>
            <a:r>
              <a:rPr lang="en-GB" sz="3200" dirty="0"/>
              <a:t>innocence </a:t>
            </a:r>
          </a:p>
          <a:p>
            <a:r>
              <a:rPr lang="en-GB" sz="3200" dirty="0"/>
              <a:t>decent</a:t>
            </a:r>
            <a:r>
              <a:rPr lang="en-GB" dirty="0"/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608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3044" y="2392284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Spelling focus: ant, </a:t>
            </a:r>
            <a:r>
              <a:rPr lang="en-GB" dirty="0" err="1" smtClean="0"/>
              <a:t>ance</a:t>
            </a:r>
            <a:r>
              <a:rPr lang="en-GB" dirty="0" smtClean="0"/>
              <a:t>, </a:t>
            </a:r>
            <a:r>
              <a:rPr lang="en-GB" dirty="0" err="1" smtClean="0"/>
              <a:t>ancy</a:t>
            </a:r>
            <a:r>
              <a:rPr lang="en-GB" dirty="0" smtClean="0"/>
              <a:t>, </a:t>
            </a:r>
            <a:r>
              <a:rPr lang="en-GB" dirty="0" err="1" smtClean="0"/>
              <a:t>ent</a:t>
            </a:r>
            <a:r>
              <a:rPr lang="en-GB" dirty="0" smtClean="0"/>
              <a:t>, </a:t>
            </a:r>
            <a:r>
              <a:rPr lang="en-GB" dirty="0" err="1" smtClean="0"/>
              <a:t>ence</a:t>
            </a:r>
            <a:r>
              <a:rPr lang="en-GB" dirty="0" smtClean="0"/>
              <a:t>, </a:t>
            </a:r>
            <a:r>
              <a:rPr lang="en-GB" dirty="0" err="1" smtClean="0"/>
              <a:t>ency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Hopefully you spotted some of these!</a:t>
            </a:r>
            <a:endParaRPr lang="en-GB" sz="4900" dirty="0"/>
          </a:p>
        </p:txBody>
      </p:sp>
      <p:sp>
        <p:nvSpPr>
          <p:cNvPr id="4" name="TextBox 3"/>
          <p:cNvSpPr txBox="1"/>
          <p:nvPr/>
        </p:nvSpPr>
        <p:spPr>
          <a:xfrm>
            <a:off x="7718156" y="244394"/>
            <a:ext cx="70129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Friday 28</a:t>
            </a:r>
            <a:r>
              <a:rPr lang="en-GB" sz="3200" baseline="30000" dirty="0" smtClean="0"/>
              <a:t>th</a:t>
            </a:r>
            <a:r>
              <a:rPr lang="en-GB" sz="3200" dirty="0" smtClean="0"/>
              <a:t> January 2021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75583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Follow the link to learn about our new spelling rules: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classroom.thenational.academy/lessons/to-investigate-word-endings-ant-ent-ance-ence-70up4c?activity=video&amp;step=1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4900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Now have a go at sorting these spellings into nouns and adjectives (see next slides for help with nouns and adjectives):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703343"/>
              </p:ext>
            </p:extLst>
          </p:nvPr>
        </p:nvGraphicFramePr>
        <p:xfrm>
          <a:off x="1799526" y="2207503"/>
          <a:ext cx="8128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80227010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963526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Abstract Noun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Adjective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149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Observation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Observant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3115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Frequency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Frequent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9945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Tolerance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Tolerant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0092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9421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2746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5885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20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8005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Nouns: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t"/>
            <a:r>
              <a:rPr lang="en-GB" b="1" dirty="0" smtClean="0"/>
              <a:t>Common </a:t>
            </a:r>
            <a:r>
              <a:rPr lang="en-GB" b="1" dirty="0"/>
              <a:t>nouns</a:t>
            </a:r>
          </a:p>
          <a:p>
            <a:pPr fontAlgn="t"/>
            <a:r>
              <a:rPr lang="en-GB" dirty="0"/>
              <a:t>Common nouns refer to an object, person or place. Examples include, table, teacher, school.</a:t>
            </a:r>
          </a:p>
          <a:p>
            <a:pPr fontAlgn="t"/>
            <a:r>
              <a:rPr lang="en-GB" dirty="0"/>
              <a:t>Common nouns can be divided into concrete or abstract nouns:</a:t>
            </a:r>
          </a:p>
          <a:p>
            <a:pPr fontAlgn="t"/>
            <a:r>
              <a:rPr lang="en-GB" b="1" dirty="0"/>
              <a:t>Concrete nouns</a:t>
            </a:r>
            <a:r>
              <a:rPr lang="en-GB" dirty="0"/>
              <a:t> are </a:t>
            </a:r>
            <a:r>
              <a:rPr lang="en-GB" b="1" dirty="0"/>
              <a:t>physical things</a:t>
            </a:r>
            <a:r>
              <a:rPr lang="en-GB" dirty="0"/>
              <a:t> that you can see, touch, taste, hear or smell. In other words, they can be experienced through the five senses. Things like sweets, television, cardboard, sunshine, candle, piano.</a:t>
            </a:r>
          </a:p>
          <a:p>
            <a:pPr fontAlgn="t"/>
            <a:r>
              <a:rPr lang="en-GB" b="1" dirty="0"/>
              <a:t>Abstract nouns</a:t>
            </a:r>
            <a:r>
              <a:rPr lang="en-GB" dirty="0"/>
              <a:t> are things that don't have a physical form, but are still </a:t>
            </a:r>
            <a:r>
              <a:rPr lang="en-GB" b="1" dirty="0"/>
              <a:t>things</a:t>
            </a:r>
            <a:r>
              <a:rPr lang="en-GB" dirty="0"/>
              <a:t>. Abstract nouns might be concepts, ideas, or emotions: knowledge, intelligence, friendship, kindness, betrayal.</a:t>
            </a:r>
          </a:p>
          <a:p>
            <a:pPr fontAlgn="t"/>
            <a:r>
              <a:rPr lang="en-GB" b="1" dirty="0"/>
              <a:t>Proper nouns</a:t>
            </a:r>
          </a:p>
          <a:p>
            <a:pPr fontAlgn="t"/>
            <a:r>
              <a:rPr lang="en-GB" dirty="0"/>
              <a:t>Proper nouns name a </a:t>
            </a:r>
            <a:r>
              <a:rPr lang="en-GB" b="1" dirty="0"/>
              <a:t>specific</a:t>
            </a:r>
            <a:r>
              <a:rPr lang="en-GB" dirty="0"/>
              <a:t> object, person or place. They require a capital letter, because they give us the </a:t>
            </a:r>
            <a:r>
              <a:rPr lang="en-GB" b="1" dirty="0"/>
              <a:t>actual</a:t>
            </a:r>
            <a:r>
              <a:rPr lang="en-GB" dirty="0"/>
              <a:t> name of something or someone. Examples include: London, September, Wednesday, Joshua, Sarah.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4258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Adjectives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Adjectives </a:t>
            </a:r>
            <a:r>
              <a:rPr lang="en-GB" b="1" dirty="0"/>
              <a:t>describe</a:t>
            </a:r>
            <a:r>
              <a:rPr lang="en-GB" dirty="0"/>
              <a:t> nouns to tell you more about something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Describing words!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71333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4196</TotalTime>
  <Words>161</Words>
  <Application>Microsoft Office PowerPoint</Application>
  <PresentationFormat>Widescreen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Segoe UI</vt:lpstr>
      <vt:lpstr>Office Theme</vt:lpstr>
      <vt:lpstr>Spelling focus:…?</vt:lpstr>
      <vt:lpstr>PowerPoint Presentation</vt:lpstr>
      <vt:lpstr>Spelling focus: ant, ance, ancy, ent, ence, ency  Hopefully you spotted some of these!</vt:lpstr>
      <vt:lpstr>Follow the link to learn about our new spelling rules: </vt:lpstr>
      <vt:lpstr>Now have a go at sorting these spellings into nouns and adjectives (see next slides for help with nouns and adjectives):</vt:lpstr>
      <vt:lpstr>Nouns:</vt:lpstr>
      <vt:lpstr>Adjectives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focus: ?</dc:title>
  <dc:creator>Hall Hall</dc:creator>
  <cp:lastModifiedBy>KBurnett</cp:lastModifiedBy>
  <cp:revision>4</cp:revision>
  <dcterms:created xsi:type="dcterms:W3CDTF">2021-01-28T08:54:04Z</dcterms:created>
  <dcterms:modified xsi:type="dcterms:W3CDTF">2021-01-31T16:16:38Z</dcterms:modified>
</cp:coreProperties>
</file>