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58"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tx2">
                  <a:lumMod val="75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1/11/2021</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1/11/2021</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bbc.co.uk/bitesize/topics/zf2f9j6/articles/z2tgr82"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u="sng" dirty="0" smtClean="0"/>
              <a:t>LO: </a:t>
            </a:r>
            <a:r>
              <a:rPr lang="en-GB" u="sng" dirty="0"/>
              <a:t>To create a bitmap using simple binary code</a:t>
            </a:r>
            <a:r>
              <a:rPr lang="en-GB" dirty="0"/>
              <a:t> </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123655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Success criteria</a:t>
            </a:r>
            <a:endParaRPr lang="en-GB" dirty="0"/>
          </a:p>
        </p:txBody>
      </p:sp>
      <p:sp>
        <p:nvSpPr>
          <p:cNvPr id="3" name="Content Placeholder 2"/>
          <p:cNvSpPr>
            <a:spLocks noGrp="1"/>
          </p:cNvSpPr>
          <p:nvPr>
            <p:ph idx="1"/>
          </p:nvPr>
        </p:nvSpPr>
        <p:spPr/>
        <p:txBody>
          <a:bodyPr/>
          <a:lstStyle/>
          <a:p>
            <a:pPr fontAlgn="base"/>
            <a:r>
              <a:rPr lang="en-GB" dirty="0"/>
              <a:t>I can use simple binary code to create a graphic  </a:t>
            </a:r>
          </a:p>
          <a:p>
            <a:pPr fontAlgn="base"/>
            <a:r>
              <a:rPr lang="en-GB" dirty="0"/>
              <a:t>I can follow simple binary code to produce a graphic </a:t>
            </a:r>
          </a:p>
          <a:p>
            <a:endParaRPr lang="en-GB" dirty="0"/>
          </a:p>
        </p:txBody>
      </p:sp>
    </p:spTree>
    <p:extLst>
      <p:ext uri="{BB962C8B-B14F-4D97-AF65-F5344CB8AC3E}">
        <p14:creationId xmlns:p14="http://schemas.microsoft.com/office/powerpoint/2010/main" val="33621876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First of all we need to remind ourselves what a pixel is!</a:t>
            </a:r>
          </a:p>
          <a:p>
            <a:r>
              <a:rPr lang="en-GB" dirty="0"/>
              <a:t>A 'pixel' (short for ‘picture element') is a tiny square of colour. Lots of these pixels together can </a:t>
            </a:r>
            <a:r>
              <a:rPr lang="en-GB" dirty="0" smtClean="0"/>
              <a:t>form </a:t>
            </a:r>
            <a:r>
              <a:rPr lang="en-GB" dirty="0"/>
              <a:t>a digital image</a:t>
            </a:r>
            <a:r>
              <a:rPr lang="en-GB" dirty="0" smtClean="0"/>
              <a:t>.</a:t>
            </a:r>
          </a:p>
          <a:p>
            <a:r>
              <a:rPr lang="en-GB" dirty="0" smtClean="0"/>
              <a:t>Each pixel has a specific number, and this number tells the computer what colour the pixel should be.</a:t>
            </a:r>
          </a:p>
        </p:txBody>
      </p:sp>
      <p:pic>
        <p:nvPicPr>
          <p:cNvPr id="4" name="Picture 3"/>
          <p:cNvPicPr>
            <a:picLocks noChangeAspect="1"/>
          </p:cNvPicPr>
          <p:nvPr/>
        </p:nvPicPr>
        <p:blipFill>
          <a:blip r:embed="rId2"/>
          <a:stretch>
            <a:fillRect/>
          </a:stretch>
        </p:blipFill>
        <p:spPr>
          <a:xfrm>
            <a:off x="8203046" y="4707948"/>
            <a:ext cx="3102264" cy="1785033"/>
          </a:xfrm>
          <a:prstGeom prst="rect">
            <a:avLst/>
          </a:prstGeom>
        </p:spPr>
      </p:pic>
      <p:sp>
        <p:nvSpPr>
          <p:cNvPr id="5" name="TextBox 4"/>
          <p:cNvSpPr txBox="1"/>
          <p:nvPr/>
        </p:nvSpPr>
        <p:spPr>
          <a:xfrm>
            <a:off x="1141413" y="4996873"/>
            <a:ext cx="6626370" cy="1446550"/>
          </a:xfrm>
          <a:prstGeom prst="rect">
            <a:avLst/>
          </a:prstGeom>
          <a:noFill/>
        </p:spPr>
        <p:txBody>
          <a:bodyPr wrap="square" rtlCol="0">
            <a:spAutoFit/>
          </a:bodyPr>
          <a:lstStyle/>
          <a:p>
            <a:r>
              <a:rPr lang="en-GB" sz="2200" dirty="0" smtClean="0"/>
              <a:t>This fish is made up of loads of squares (pixels) to create an image, when storing the picture a computer will record what number each pixel was. This is where we bring back our knowledge of Binary Code from last lesson!</a:t>
            </a:r>
            <a:endParaRPr lang="en-GB" sz="2200" dirty="0"/>
          </a:p>
        </p:txBody>
      </p:sp>
    </p:spTree>
    <p:extLst>
      <p:ext uri="{BB962C8B-B14F-4D97-AF65-F5344CB8AC3E}">
        <p14:creationId xmlns:p14="http://schemas.microsoft.com/office/powerpoint/2010/main" val="32040579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 bitmap?</a:t>
            </a:r>
            <a:endParaRPr lang="en-GB" dirty="0"/>
          </a:p>
        </p:txBody>
      </p:sp>
      <p:sp>
        <p:nvSpPr>
          <p:cNvPr id="3" name="Content Placeholder 2"/>
          <p:cNvSpPr>
            <a:spLocks noGrp="1"/>
          </p:cNvSpPr>
          <p:nvPr>
            <p:ph idx="1"/>
          </p:nvPr>
        </p:nvSpPr>
        <p:spPr>
          <a:xfrm>
            <a:off x="1141412" y="2249487"/>
            <a:ext cx="9905999" cy="4372986"/>
          </a:xfrm>
        </p:spPr>
        <p:txBody>
          <a:bodyPr>
            <a:normAutofit lnSpcReduction="10000"/>
          </a:bodyPr>
          <a:lstStyle/>
          <a:p>
            <a:r>
              <a:rPr lang="en-GB" dirty="0" smtClean="0"/>
              <a:t>A bitmap is a way of storing images using pixels.</a:t>
            </a:r>
          </a:p>
          <a:p>
            <a:r>
              <a:rPr lang="en-GB" dirty="0" smtClean="0"/>
              <a:t>It’s called a bitmap because it is a ‘map’ of where the ‘bits’ of information are stored.</a:t>
            </a:r>
          </a:p>
          <a:p>
            <a:r>
              <a:rPr lang="en-GB" dirty="0" smtClean="0"/>
              <a:t>The information is stored as a sequence of numbers (Binary Code) </a:t>
            </a:r>
          </a:p>
          <a:p>
            <a:r>
              <a:rPr lang="en-GB" dirty="0" smtClean="0"/>
              <a:t>For our task later you are going to use our binary code to create your own bitmap where the pixels will receive information telling you whether the pixel should be black (0) or white (1).</a:t>
            </a:r>
          </a:p>
          <a:p>
            <a:r>
              <a:rPr lang="en-GB" dirty="0" smtClean="0"/>
              <a:t>Follow the link below to watch a video on creating your very own bitmap.</a:t>
            </a:r>
          </a:p>
          <a:p>
            <a:r>
              <a:rPr lang="en-GB" dirty="0">
                <a:hlinkClick r:id="rId2"/>
              </a:rPr>
              <a:t>https://</a:t>
            </a:r>
            <a:r>
              <a:rPr lang="en-GB" dirty="0" smtClean="0">
                <a:hlinkClick r:id="rId2"/>
              </a:rPr>
              <a:t>www.bbc.co.uk/bitesize/topics/zf2f9j6/articles/z2tgr82</a:t>
            </a:r>
            <a:r>
              <a:rPr lang="en-GB" dirty="0" smtClean="0"/>
              <a:t> </a:t>
            </a:r>
            <a:endParaRPr lang="en-GB" dirty="0"/>
          </a:p>
        </p:txBody>
      </p:sp>
    </p:spTree>
    <p:extLst>
      <p:ext uri="{BB962C8B-B14F-4D97-AF65-F5344CB8AC3E}">
        <p14:creationId xmlns:p14="http://schemas.microsoft.com/office/powerpoint/2010/main" val="30663041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Independent task</a:t>
            </a:r>
            <a:endParaRPr lang="en-GB" dirty="0"/>
          </a:p>
        </p:txBody>
      </p:sp>
      <p:sp>
        <p:nvSpPr>
          <p:cNvPr id="3" name="Content Placeholder 2"/>
          <p:cNvSpPr>
            <a:spLocks noGrp="1"/>
          </p:cNvSpPr>
          <p:nvPr>
            <p:ph idx="1"/>
          </p:nvPr>
        </p:nvSpPr>
        <p:spPr/>
        <p:txBody>
          <a:bodyPr/>
          <a:lstStyle/>
          <a:p>
            <a:r>
              <a:rPr lang="en-GB" dirty="0" smtClean="0"/>
              <a:t>Can you create a bitmap grid that when made, creates a picture. Then can you write out a set of instructions explaining to a classmate how to create your bitmap.</a:t>
            </a:r>
          </a:p>
          <a:p>
            <a:r>
              <a:rPr lang="en-GB" dirty="0" smtClean="0"/>
              <a:t>An example here shows the bitmap</a:t>
            </a:r>
            <a:br>
              <a:rPr lang="en-GB" dirty="0" smtClean="0"/>
            </a:br>
            <a:r>
              <a:rPr lang="en-GB" dirty="0" smtClean="0"/>
              <a:t>and the picture it has created.</a:t>
            </a:r>
          </a:p>
          <a:p>
            <a:r>
              <a:rPr lang="en-GB" dirty="0" smtClean="0"/>
              <a:t>Remember, the more pixels (squares)</a:t>
            </a:r>
            <a:br>
              <a:rPr lang="en-GB" dirty="0" smtClean="0"/>
            </a:br>
            <a:r>
              <a:rPr lang="en-GB" dirty="0" smtClean="0"/>
              <a:t>you use the more detail you can add.</a:t>
            </a:r>
            <a:endParaRPr lang="en-GB" dirty="0"/>
          </a:p>
        </p:txBody>
      </p:sp>
      <p:pic>
        <p:nvPicPr>
          <p:cNvPr id="4" name="Picture 3"/>
          <p:cNvPicPr>
            <a:picLocks noChangeAspect="1"/>
          </p:cNvPicPr>
          <p:nvPr/>
        </p:nvPicPr>
        <p:blipFill>
          <a:blip r:embed="rId2"/>
          <a:stretch>
            <a:fillRect/>
          </a:stretch>
        </p:blipFill>
        <p:spPr>
          <a:xfrm>
            <a:off x="6012264" y="3137621"/>
            <a:ext cx="5188414" cy="3651106"/>
          </a:xfrm>
          <a:prstGeom prst="rect">
            <a:avLst/>
          </a:prstGeom>
        </p:spPr>
      </p:pic>
    </p:spTree>
    <p:extLst>
      <p:ext uri="{BB962C8B-B14F-4D97-AF65-F5344CB8AC3E}">
        <p14:creationId xmlns:p14="http://schemas.microsoft.com/office/powerpoint/2010/main" val="33817446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Challenge</a:t>
            </a:r>
            <a:endParaRPr lang="en-GB" dirty="0"/>
          </a:p>
        </p:txBody>
      </p:sp>
      <p:sp>
        <p:nvSpPr>
          <p:cNvPr id="3" name="Content Placeholder 2"/>
          <p:cNvSpPr>
            <a:spLocks noGrp="1"/>
          </p:cNvSpPr>
          <p:nvPr>
            <p:ph idx="1"/>
          </p:nvPr>
        </p:nvSpPr>
        <p:spPr>
          <a:xfrm>
            <a:off x="1141412" y="2249486"/>
            <a:ext cx="9905999" cy="4003531"/>
          </a:xfrm>
        </p:spPr>
        <p:txBody>
          <a:bodyPr>
            <a:normAutofit/>
          </a:bodyPr>
          <a:lstStyle/>
          <a:p>
            <a:r>
              <a:rPr lang="en-GB" dirty="0" smtClean="0"/>
              <a:t>Try increasing the amount of numbers you use, for example:</a:t>
            </a:r>
          </a:p>
          <a:p>
            <a:pPr lvl="1"/>
            <a:r>
              <a:rPr lang="en-GB" dirty="0" smtClean="0"/>
              <a:t>00 = black</a:t>
            </a:r>
          </a:p>
          <a:p>
            <a:pPr lvl="1"/>
            <a:r>
              <a:rPr lang="en-GB" dirty="0" smtClean="0"/>
              <a:t>01 = white</a:t>
            </a:r>
          </a:p>
          <a:p>
            <a:pPr lvl="1"/>
            <a:r>
              <a:rPr lang="en-GB" dirty="0" smtClean="0"/>
              <a:t>11 = red</a:t>
            </a:r>
          </a:p>
          <a:p>
            <a:pPr lvl="1"/>
            <a:r>
              <a:rPr lang="en-GB" dirty="0" smtClean="0"/>
              <a:t>10 = grey</a:t>
            </a:r>
          </a:p>
          <a:p>
            <a:r>
              <a:rPr lang="en-GB" dirty="0" smtClean="0"/>
              <a:t>You could choose to create a bitmap for the </a:t>
            </a:r>
            <a:r>
              <a:rPr lang="en-GB" dirty="0" err="1" smtClean="0"/>
              <a:t>pokeball</a:t>
            </a:r>
            <a:r>
              <a:rPr lang="en-GB" dirty="0" smtClean="0"/>
              <a:t> or you could choose to create a new picture yourself.</a:t>
            </a:r>
          </a:p>
          <a:p>
            <a:r>
              <a:rPr lang="en-GB" dirty="0" smtClean="0"/>
              <a:t>Remember our bitmap must follow the binary code of only using ‘0’ or ‘1’</a:t>
            </a:r>
          </a:p>
        </p:txBody>
      </p:sp>
      <p:pic>
        <p:nvPicPr>
          <p:cNvPr id="4" name="Picture 3"/>
          <p:cNvPicPr>
            <a:picLocks noChangeAspect="1"/>
          </p:cNvPicPr>
          <p:nvPr/>
        </p:nvPicPr>
        <p:blipFill>
          <a:blip r:embed="rId2"/>
          <a:stretch>
            <a:fillRect/>
          </a:stretch>
        </p:blipFill>
        <p:spPr>
          <a:xfrm>
            <a:off x="8826645" y="1276061"/>
            <a:ext cx="2420202" cy="2492375"/>
          </a:xfrm>
          <a:prstGeom prst="rect">
            <a:avLst/>
          </a:prstGeom>
        </p:spPr>
      </p:pic>
    </p:spTree>
    <p:extLst>
      <p:ext uri="{BB962C8B-B14F-4D97-AF65-F5344CB8AC3E}">
        <p14:creationId xmlns:p14="http://schemas.microsoft.com/office/powerpoint/2010/main" val="31749658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696553647"/>
              </p:ext>
            </p:extLst>
          </p:nvPr>
        </p:nvGraphicFramePr>
        <p:xfrm>
          <a:off x="3611418" y="710430"/>
          <a:ext cx="8128005" cy="5562600"/>
        </p:xfrm>
        <a:graphic>
          <a:graphicData uri="http://schemas.openxmlformats.org/drawingml/2006/table">
            <a:tbl>
              <a:tblPr firstRow="1" bandRow="1">
                <a:tableStyleId>{D7AC3CCA-C797-4891-BE02-D94E43425B78}</a:tableStyleId>
              </a:tblPr>
              <a:tblGrid>
                <a:gridCol w="541867">
                  <a:extLst>
                    <a:ext uri="{9D8B030D-6E8A-4147-A177-3AD203B41FA5}">
                      <a16:colId xmlns:a16="http://schemas.microsoft.com/office/drawing/2014/main" val="2614168078"/>
                    </a:ext>
                  </a:extLst>
                </a:gridCol>
                <a:gridCol w="541867">
                  <a:extLst>
                    <a:ext uri="{9D8B030D-6E8A-4147-A177-3AD203B41FA5}">
                      <a16:colId xmlns:a16="http://schemas.microsoft.com/office/drawing/2014/main" val="2183355047"/>
                    </a:ext>
                  </a:extLst>
                </a:gridCol>
                <a:gridCol w="541867">
                  <a:extLst>
                    <a:ext uri="{9D8B030D-6E8A-4147-A177-3AD203B41FA5}">
                      <a16:colId xmlns:a16="http://schemas.microsoft.com/office/drawing/2014/main" val="3428976928"/>
                    </a:ext>
                  </a:extLst>
                </a:gridCol>
                <a:gridCol w="541867">
                  <a:extLst>
                    <a:ext uri="{9D8B030D-6E8A-4147-A177-3AD203B41FA5}">
                      <a16:colId xmlns:a16="http://schemas.microsoft.com/office/drawing/2014/main" val="2528584323"/>
                    </a:ext>
                  </a:extLst>
                </a:gridCol>
                <a:gridCol w="541867">
                  <a:extLst>
                    <a:ext uri="{9D8B030D-6E8A-4147-A177-3AD203B41FA5}">
                      <a16:colId xmlns:a16="http://schemas.microsoft.com/office/drawing/2014/main" val="876236251"/>
                    </a:ext>
                  </a:extLst>
                </a:gridCol>
                <a:gridCol w="541867">
                  <a:extLst>
                    <a:ext uri="{9D8B030D-6E8A-4147-A177-3AD203B41FA5}">
                      <a16:colId xmlns:a16="http://schemas.microsoft.com/office/drawing/2014/main" val="2839094193"/>
                    </a:ext>
                  </a:extLst>
                </a:gridCol>
                <a:gridCol w="541867">
                  <a:extLst>
                    <a:ext uri="{9D8B030D-6E8A-4147-A177-3AD203B41FA5}">
                      <a16:colId xmlns:a16="http://schemas.microsoft.com/office/drawing/2014/main" val="3182351410"/>
                    </a:ext>
                  </a:extLst>
                </a:gridCol>
                <a:gridCol w="541867">
                  <a:extLst>
                    <a:ext uri="{9D8B030D-6E8A-4147-A177-3AD203B41FA5}">
                      <a16:colId xmlns:a16="http://schemas.microsoft.com/office/drawing/2014/main" val="4096851407"/>
                    </a:ext>
                  </a:extLst>
                </a:gridCol>
                <a:gridCol w="541867">
                  <a:extLst>
                    <a:ext uri="{9D8B030D-6E8A-4147-A177-3AD203B41FA5}">
                      <a16:colId xmlns:a16="http://schemas.microsoft.com/office/drawing/2014/main" val="3882892814"/>
                    </a:ext>
                  </a:extLst>
                </a:gridCol>
                <a:gridCol w="541867">
                  <a:extLst>
                    <a:ext uri="{9D8B030D-6E8A-4147-A177-3AD203B41FA5}">
                      <a16:colId xmlns:a16="http://schemas.microsoft.com/office/drawing/2014/main" val="1515835273"/>
                    </a:ext>
                  </a:extLst>
                </a:gridCol>
                <a:gridCol w="541867">
                  <a:extLst>
                    <a:ext uri="{9D8B030D-6E8A-4147-A177-3AD203B41FA5}">
                      <a16:colId xmlns:a16="http://schemas.microsoft.com/office/drawing/2014/main" val="616613684"/>
                    </a:ext>
                  </a:extLst>
                </a:gridCol>
                <a:gridCol w="541867">
                  <a:extLst>
                    <a:ext uri="{9D8B030D-6E8A-4147-A177-3AD203B41FA5}">
                      <a16:colId xmlns:a16="http://schemas.microsoft.com/office/drawing/2014/main" val="863677279"/>
                    </a:ext>
                  </a:extLst>
                </a:gridCol>
                <a:gridCol w="541867">
                  <a:extLst>
                    <a:ext uri="{9D8B030D-6E8A-4147-A177-3AD203B41FA5}">
                      <a16:colId xmlns:a16="http://schemas.microsoft.com/office/drawing/2014/main" val="4269237471"/>
                    </a:ext>
                  </a:extLst>
                </a:gridCol>
                <a:gridCol w="541867">
                  <a:extLst>
                    <a:ext uri="{9D8B030D-6E8A-4147-A177-3AD203B41FA5}">
                      <a16:colId xmlns:a16="http://schemas.microsoft.com/office/drawing/2014/main" val="695043451"/>
                    </a:ext>
                  </a:extLst>
                </a:gridCol>
                <a:gridCol w="541867">
                  <a:extLst>
                    <a:ext uri="{9D8B030D-6E8A-4147-A177-3AD203B41FA5}">
                      <a16:colId xmlns:a16="http://schemas.microsoft.com/office/drawing/2014/main" val="2843421863"/>
                    </a:ext>
                  </a:extLst>
                </a:gridCol>
              </a:tblGrid>
              <a:tr h="370840">
                <a:tc>
                  <a:txBody>
                    <a:bodyPr/>
                    <a:lstStyle/>
                    <a:p>
                      <a:endParaRPr lang="en-GB" dirty="0"/>
                    </a:p>
                  </a:txBody>
                  <a:tcPr>
                    <a:solidFill>
                      <a:schemeClr val="tx1"/>
                    </a:solidFill>
                  </a:tcPr>
                </a:tc>
                <a:tc>
                  <a:txBody>
                    <a:bodyPr/>
                    <a:lstStyle/>
                    <a:p>
                      <a:endParaRPr lang="en-GB" dirty="0"/>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extLst>
                  <a:ext uri="{0D108BD9-81ED-4DB2-BD59-A6C34878D82A}">
                    <a16:rowId xmlns:a16="http://schemas.microsoft.com/office/drawing/2014/main" val="4177533195"/>
                  </a:ext>
                </a:extLst>
              </a:tr>
              <a:tr h="370840">
                <a:tc>
                  <a:txBody>
                    <a:bodyPr/>
                    <a:lstStyle/>
                    <a:p>
                      <a:endParaRPr lang="en-GB" dirty="0"/>
                    </a:p>
                  </a:txBody>
                  <a:tcPr>
                    <a:solidFill>
                      <a:schemeClr val="tx1"/>
                    </a:solidFill>
                  </a:tcPr>
                </a:tc>
                <a:tc>
                  <a:txBody>
                    <a:bodyPr/>
                    <a:lstStyle/>
                    <a:p>
                      <a:endParaRPr lang="en-GB" dirty="0"/>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extLst>
                  <a:ext uri="{0D108BD9-81ED-4DB2-BD59-A6C34878D82A}">
                    <a16:rowId xmlns:a16="http://schemas.microsoft.com/office/drawing/2014/main" val="3404037711"/>
                  </a:ext>
                </a:extLst>
              </a:tr>
              <a:tr h="370840">
                <a:tc>
                  <a:txBody>
                    <a:bodyPr/>
                    <a:lstStyle/>
                    <a:p>
                      <a:endParaRPr lang="en-GB"/>
                    </a:p>
                  </a:txBody>
                  <a:tcPr>
                    <a:solidFill>
                      <a:schemeClr val="tx1"/>
                    </a:solidFill>
                  </a:tcPr>
                </a:tc>
                <a:tc>
                  <a:txBody>
                    <a:bodyPr/>
                    <a:lstStyle/>
                    <a:p>
                      <a:endParaRPr lang="en-GB" dirty="0"/>
                    </a:p>
                  </a:txBody>
                  <a:tcPr>
                    <a:solidFill>
                      <a:schemeClr val="tx1"/>
                    </a:solidFill>
                  </a:tcPr>
                </a:tc>
                <a:tc>
                  <a:txBody>
                    <a:bodyPr/>
                    <a:lstStyle/>
                    <a:p>
                      <a:endParaRPr lang="en-GB" dirty="0"/>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extLst>
                  <a:ext uri="{0D108BD9-81ED-4DB2-BD59-A6C34878D82A}">
                    <a16:rowId xmlns:a16="http://schemas.microsoft.com/office/drawing/2014/main" val="3244017056"/>
                  </a:ext>
                </a:extLst>
              </a:tr>
              <a:tr h="370840">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dirty="0"/>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extLst>
                  <a:ext uri="{0D108BD9-81ED-4DB2-BD59-A6C34878D82A}">
                    <a16:rowId xmlns:a16="http://schemas.microsoft.com/office/drawing/2014/main" val="428559554"/>
                  </a:ext>
                </a:extLst>
              </a:tr>
              <a:tr h="370840">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dirty="0"/>
                    </a:p>
                  </a:txBody>
                  <a:tcPr>
                    <a:solidFill>
                      <a:schemeClr val="tx1"/>
                    </a:solidFill>
                  </a:tcPr>
                </a:tc>
                <a:tc>
                  <a:txBody>
                    <a:bodyPr/>
                    <a:lstStyle/>
                    <a:p>
                      <a:endParaRPr lang="en-GB" dirty="0"/>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extLst>
                  <a:ext uri="{0D108BD9-81ED-4DB2-BD59-A6C34878D82A}">
                    <a16:rowId xmlns:a16="http://schemas.microsoft.com/office/drawing/2014/main" val="1179041720"/>
                  </a:ext>
                </a:extLst>
              </a:tr>
              <a:tr h="370840">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extLst>
                  <a:ext uri="{0D108BD9-81ED-4DB2-BD59-A6C34878D82A}">
                    <a16:rowId xmlns:a16="http://schemas.microsoft.com/office/drawing/2014/main" val="748725385"/>
                  </a:ext>
                </a:extLst>
              </a:tr>
              <a:tr h="370840">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dirty="0"/>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extLst>
                  <a:ext uri="{0D108BD9-81ED-4DB2-BD59-A6C34878D82A}">
                    <a16:rowId xmlns:a16="http://schemas.microsoft.com/office/drawing/2014/main" val="2725410655"/>
                  </a:ext>
                </a:extLst>
              </a:tr>
              <a:tr h="370840">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dirty="0"/>
                    </a:p>
                  </a:txBody>
                  <a:tcPr>
                    <a:solidFill>
                      <a:schemeClr val="tx1"/>
                    </a:solidFill>
                  </a:tcPr>
                </a:tc>
                <a:tc>
                  <a:txBody>
                    <a:bodyPr/>
                    <a:lstStyle/>
                    <a:p>
                      <a:endParaRPr lang="en-GB" dirty="0"/>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extLst>
                  <a:ext uri="{0D108BD9-81ED-4DB2-BD59-A6C34878D82A}">
                    <a16:rowId xmlns:a16="http://schemas.microsoft.com/office/drawing/2014/main" val="4066239613"/>
                  </a:ext>
                </a:extLst>
              </a:tr>
              <a:tr h="370840">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dirty="0"/>
                    </a:p>
                  </a:txBody>
                  <a:tcPr>
                    <a:solidFill>
                      <a:schemeClr val="tx1"/>
                    </a:solidFill>
                  </a:tcPr>
                </a:tc>
                <a:tc>
                  <a:txBody>
                    <a:bodyPr/>
                    <a:lstStyle/>
                    <a:p>
                      <a:endParaRPr lang="en-GB" dirty="0"/>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extLst>
                  <a:ext uri="{0D108BD9-81ED-4DB2-BD59-A6C34878D82A}">
                    <a16:rowId xmlns:a16="http://schemas.microsoft.com/office/drawing/2014/main" val="3729577223"/>
                  </a:ext>
                </a:extLst>
              </a:tr>
              <a:tr h="370840">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dirty="0"/>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extLst>
                  <a:ext uri="{0D108BD9-81ED-4DB2-BD59-A6C34878D82A}">
                    <a16:rowId xmlns:a16="http://schemas.microsoft.com/office/drawing/2014/main" val="2903282873"/>
                  </a:ext>
                </a:extLst>
              </a:tr>
              <a:tr h="370840">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dirty="0"/>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extLst>
                  <a:ext uri="{0D108BD9-81ED-4DB2-BD59-A6C34878D82A}">
                    <a16:rowId xmlns:a16="http://schemas.microsoft.com/office/drawing/2014/main" val="2349674323"/>
                  </a:ext>
                </a:extLst>
              </a:tr>
              <a:tr h="370840">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dirty="0"/>
                    </a:p>
                  </a:txBody>
                  <a:tcPr>
                    <a:solidFill>
                      <a:schemeClr val="tx1"/>
                    </a:solidFill>
                  </a:tcPr>
                </a:tc>
                <a:tc>
                  <a:txBody>
                    <a:bodyPr/>
                    <a:lstStyle/>
                    <a:p>
                      <a:endParaRPr lang="en-GB" dirty="0"/>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extLst>
                  <a:ext uri="{0D108BD9-81ED-4DB2-BD59-A6C34878D82A}">
                    <a16:rowId xmlns:a16="http://schemas.microsoft.com/office/drawing/2014/main" val="2756788368"/>
                  </a:ext>
                </a:extLst>
              </a:tr>
              <a:tr h="370840">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dirty="0"/>
                    </a:p>
                  </a:txBody>
                  <a:tcPr>
                    <a:solidFill>
                      <a:schemeClr val="tx1"/>
                    </a:solidFill>
                  </a:tcPr>
                </a:tc>
                <a:tc>
                  <a:txBody>
                    <a:bodyPr/>
                    <a:lstStyle/>
                    <a:p>
                      <a:endParaRPr lang="en-GB" dirty="0"/>
                    </a:p>
                  </a:txBody>
                  <a:tcPr>
                    <a:solidFill>
                      <a:schemeClr val="tx1"/>
                    </a:solidFill>
                  </a:tcPr>
                </a:tc>
                <a:tc>
                  <a:txBody>
                    <a:bodyPr/>
                    <a:lstStyle/>
                    <a:p>
                      <a:endParaRPr lang="en-GB"/>
                    </a:p>
                  </a:txBody>
                  <a:tcPr>
                    <a:solidFill>
                      <a:schemeClr val="tx1"/>
                    </a:solidFill>
                  </a:tcPr>
                </a:tc>
                <a:extLst>
                  <a:ext uri="{0D108BD9-81ED-4DB2-BD59-A6C34878D82A}">
                    <a16:rowId xmlns:a16="http://schemas.microsoft.com/office/drawing/2014/main" val="1430440536"/>
                  </a:ext>
                </a:extLst>
              </a:tr>
              <a:tr h="370840">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dirty="0"/>
                    </a:p>
                  </a:txBody>
                  <a:tcPr>
                    <a:solidFill>
                      <a:schemeClr val="tx1"/>
                    </a:solidFill>
                  </a:tcPr>
                </a:tc>
                <a:tc>
                  <a:txBody>
                    <a:bodyPr/>
                    <a:lstStyle/>
                    <a:p>
                      <a:endParaRPr lang="en-GB"/>
                    </a:p>
                  </a:txBody>
                  <a:tcPr>
                    <a:solidFill>
                      <a:schemeClr val="tx1"/>
                    </a:solidFill>
                  </a:tcPr>
                </a:tc>
                <a:extLst>
                  <a:ext uri="{0D108BD9-81ED-4DB2-BD59-A6C34878D82A}">
                    <a16:rowId xmlns:a16="http://schemas.microsoft.com/office/drawing/2014/main" val="1601536723"/>
                  </a:ext>
                </a:extLst>
              </a:tr>
              <a:tr h="370840">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a:p>
                  </a:txBody>
                  <a:tcPr>
                    <a:solidFill>
                      <a:schemeClr val="tx1"/>
                    </a:solidFill>
                  </a:tcPr>
                </a:tc>
                <a:tc>
                  <a:txBody>
                    <a:bodyPr/>
                    <a:lstStyle/>
                    <a:p>
                      <a:endParaRPr lang="en-GB" dirty="0"/>
                    </a:p>
                  </a:txBody>
                  <a:tcPr>
                    <a:solidFill>
                      <a:schemeClr val="tx1"/>
                    </a:solidFill>
                  </a:tcPr>
                </a:tc>
                <a:extLst>
                  <a:ext uri="{0D108BD9-81ED-4DB2-BD59-A6C34878D82A}">
                    <a16:rowId xmlns:a16="http://schemas.microsoft.com/office/drawing/2014/main" val="2137238461"/>
                  </a:ext>
                </a:extLst>
              </a:tr>
            </a:tbl>
          </a:graphicData>
        </a:graphic>
      </p:graphicFrame>
      <p:sp>
        <p:nvSpPr>
          <p:cNvPr id="5" name="TextBox 4"/>
          <p:cNvSpPr txBox="1"/>
          <p:nvPr/>
        </p:nvSpPr>
        <p:spPr>
          <a:xfrm>
            <a:off x="397164" y="350982"/>
            <a:ext cx="2780145" cy="7294305"/>
          </a:xfrm>
          <a:prstGeom prst="rect">
            <a:avLst/>
          </a:prstGeom>
          <a:noFill/>
        </p:spPr>
        <p:txBody>
          <a:bodyPr wrap="square" rtlCol="0">
            <a:spAutoFit/>
          </a:bodyPr>
          <a:lstStyle/>
          <a:p>
            <a:r>
              <a:rPr lang="en-GB" dirty="0" smtClean="0">
                <a:solidFill>
                  <a:schemeClr val="bg1"/>
                </a:solidFill>
              </a:rPr>
              <a:t>You can use this grid as a bitmap</a:t>
            </a:r>
          </a:p>
          <a:p>
            <a:pPr marL="285750" indent="-285750">
              <a:buFont typeface="Arial" panose="020B0604020202020204" pitchFamily="34" charset="0"/>
              <a:buChar char="•"/>
            </a:pPr>
            <a:r>
              <a:rPr lang="en-GB" dirty="0" smtClean="0">
                <a:solidFill>
                  <a:schemeClr val="bg1"/>
                </a:solidFill>
              </a:rPr>
              <a:t>Leave the presentation so you can edit this page</a:t>
            </a:r>
          </a:p>
          <a:p>
            <a:pPr marL="285750" indent="-285750">
              <a:buFont typeface="Arial" panose="020B0604020202020204" pitchFamily="34" charset="0"/>
              <a:buChar char="•"/>
            </a:pPr>
            <a:r>
              <a:rPr lang="en-GB" dirty="0" smtClean="0">
                <a:solidFill>
                  <a:schemeClr val="bg1"/>
                </a:solidFill>
              </a:rPr>
              <a:t>Click on the square you want to change the colour of</a:t>
            </a:r>
          </a:p>
          <a:p>
            <a:pPr marL="285750" indent="-285750">
              <a:buFont typeface="Arial" panose="020B0604020202020204" pitchFamily="34" charset="0"/>
              <a:buChar char="•"/>
            </a:pPr>
            <a:r>
              <a:rPr lang="en-GB" dirty="0" smtClean="0">
                <a:solidFill>
                  <a:schemeClr val="bg1"/>
                </a:solidFill>
              </a:rPr>
              <a:t>At the very top centre of the page it will say ‘table tools’ click on ‘design’ just under it</a:t>
            </a:r>
          </a:p>
          <a:p>
            <a:pPr marL="285750" indent="-285750">
              <a:buFont typeface="Arial" panose="020B0604020202020204" pitchFamily="34" charset="0"/>
              <a:buChar char="•"/>
            </a:pPr>
            <a:r>
              <a:rPr lang="en-GB" dirty="0" smtClean="0">
                <a:solidFill>
                  <a:schemeClr val="bg1"/>
                </a:solidFill>
              </a:rPr>
              <a:t>Then click the button that says shading (it should have a little bucket next to it)</a:t>
            </a:r>
          </a:p>
          <a:p>
            <a:pPr marL="285750" indent="-285750">
              <a:buFont typeface="Arial" panose="020B0604020202020204" pitchFamily="34" charset="0"/>
              <a:buChar char="•"/>
            </a:pPr>
            <a:r>
              <a:rPr lang="en-GB" dirty="0" smtClean="0">
                <a:solidFill>
                  <a:schemeClr val="bg1"/>
                </a:solidFill>
              </a:rPr>
              <a:t>Then select the colour you wish to use.</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smtClean="0">
              <a:solidFill>
                <a:schemeClr val="bg1"/>
              </a:solidFill>
            </a:endParaRPr>
          </a:p>
          <a:p>
            <a:r>
              <a:rPr lang="en-GB" dirty="0" smtClean="0">
                <a:solidFill>
                  <a:schemeClr val="bg1"/>
                </a:solidFill>
              </a:rPr>
              <a:t>If this doesn’t work then you will have to draw your own grid the old fashioned way with a ruler and pencil.</a:t>
            </a:r>
          </a:p>
          <a:p>
            <a:pPr marL="285750" indent="-285750">
              <a:buFont typeface="Arial" panose="020B0604020202020204" pitchFamily="34" charset="0"/>
              <a:buChar char="•"/>
            </a:pPr>
            <a:endParaRPr lang="en-GB" dirty="0" smtClean="0">
              <a:solidFill>
                <a:schemeClr val="bg1"/>
              </a:solidFill>
            </a:endParaRPr>
          </a:p>
          <a:p>
            <a:pPr marL="285750" indent="-285750">
              <a:buFont typeface="Arial" panose="020B0604020202020204" pitchFamily="34" charset="0"/>
              <a:buChar char="•"/>
            </a:pPr>
            <a:endParaRPr lang="en-GB" dirty="0" smtClean="0">
              <a:solidFill>
                <a:schemeClr val="bg1"/>
              </a:solidFill>
            </a:endParaRPr>
          </a:p>
          <a:p>
            <a:pPr marL="285750" indent="-285750">
              <a:buFont typeface="Arial" panose="020B0604020202020204" pitchFamily="34" charset="0"/>
              <a:buChar char="•"/>
            </a:pPr>
            <a:endParaRPr lang="en-GB" dirty="0">
              <a:solidFill>
                <a:schemeClr val="bg1"/>
              </a:solidFill>
            </a:endParaRPr>
          </a:p>
        </p:txBody>
      </p:sp>
    </p:spTree>
    <p:extLst>
      <p:ext uri="{BB962C8B-B14F-4D97-AF65-F5344CB8AC3E}">
        <p14:creationId xmlns:p14="http://schemas.microsoft.com/office/powerpoint/2010/main" val="33701063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8D1E14"/>
      </a:dk2>
      <a:lt2>
        <a:srgbClr val="FF744E"/>
      </a:lt2>
      <a:accent1>
        <a:srgbClr val="E9B758"/>
      </a:accent1>
      <a:accent2>
        <a:srgbClr val="FE8943"/>
      </a:accent2>
      <a:accent3>
        <a:srgbClr val="AEA27C"/>
      </a:accent3>
      <a:accent4>
        <a:srgbClr val="90B46E"/>
      </a:accent4>
      <a:accent5>
        <a:srgbClr val="71AEC1"/>
      </a:accent5>
      <a:accent6>
        <a:srgbClr val="C98DE7"/>
      </a:accent6>
      <a:hlink>
        <a:srgbClr val="FF7A22"/>
      </a:hlink>
      <a:folHlink>
        <a:srgbClr val="FDCD86"/>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88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2000"/>
                <a:satMod val="150000"/>
                <a:lumMod val="15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14971C58-AB76-4A2A-B231-5F8CA03CF491}"/>
    </a:ext>
  </a:extLst>
</a:theme>
</file>

<file path=docProps/app.xml><?xml version="1.0" encoding="utf-8"?>
<Properties xmlns="http://schemas.openxmlformats.org/officeDocument/2006/extended-properties" xmlns:vt="http://schemas.openxmlformats.org/officeDocument/2006/docPropsVTypes">
  <Template>TM04033919[[fn=Circuit]]</Template>
  <TotalTime>50</TotalTime>
  <Words>439</Words>
  <Application>Microsoft Office PowerPoint</Application>
  <PresentationFormat>Widescreen</PresentationFormat>
  <Paragraphs>37</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Trebuchet MS</vt:lpstr>
      <vt:lpstr>Tw Cen MT</vt:lpstr>
      <vt:lpstr>Circuit</vt:lpstr>
      <vt:lpstr>LO: To create a bitmap using simple binary code </vt:lpstr>
      <vt:lpstr>Success criteria</vt:lpstr>
      <vt:lpstr>PowerPoint Presentation</vt:lpstr>
      <vt:lpstr>What is a bitmap?</vt:lpstr>
      <vt:lpstr>Independent task</vt:lpstr>
      <vt:lpstr>Challenge</vt:lpstr>
      <vt:lpstr>PowerPoint Presentation</vt:lpstr>
    </vt:vector>
  </TitlesOfParts>
  <Company>First Federation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create a bitmap using simple binary code</dc:title>
  <dc:creator>Matt Skinner</dc:creator>
  <cp:lastModifiedBy>Matt Skinner</cp:lastModifiedBy>
  <cp:revision>7</cp:revision>
  <dcterms:created xsi:type="dcterms:W3CDTF">2021-01-11T16:33:43Z</dcterms:created>
  <dcterms:modified xsi:type="dcterms:W3CDTF">2021-01-11T17:27:48Z</dcterms:modified>
</cp:coreProperties>
</file>