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handoutMasterIdLst>
    <p:handoutMasterId r:id="rId40"/>
  </p:handoutMasterIdLst>
  <p:sldIdLst>
    <p:sldId id="865" r:id="rId2"/>
    <p:sldId id="882" r:id="rId3"/>
    <p:sldId id="633" r:id="rId4"/>
    <p:sldId id="883" r:id="rId5"/>
    <p:sldId id="866" r:id="rId6"/>
    <p:sldId id="884" r:id="rId7"/>
    <p:sldId id="885" r:id="rId8"/>
    <p:sldId id="886" r:id="rId9"/>
    <p:sldId id="887" r:id="rId10"/>
    <p:sldId id="888" r:id="rId11"/>
    <p:sldId id="853" r:id="rId12"/>
    <p:sldId id="889" r:id="rId13"/>
    <p:sldId id="894" r:id="rId14"/>
    <p:sldId id="895" r:id="rId15"/>
    <p:sldId id="896" r:id="rId16"/>
    <p:sldId id="897" r:id="rId17"/>
    <p:sldId id="898" r:id="rId18"/>
    <p:sldId id="899" r:id="rId19"/>
    <p:sldId id="900" r:id="rId20"/>
    <p:sldId id="901" r:id="rId21"/>
    <p:sldId id="902" r:id="rId22"/>
    <p:sldId id="903" r:id="rId23"/>
    <p:sldId id="854" r:id="rId24"/>
    <p:sldId id="890" r:id="rId25"/>
    <p:sldId id="855" r:id="rId26"/>
    <p:sldId id="891" r:id="rId27"/>
    <p:sldId id="879" r:id="rId28"/>
    <p:sldId id="892" r:id="rId29"/>
    <p:sldId id="904" r:id="rId30"/>
    <p:sldId id="905" r:id="rId31"/>
    <p:sldId id="906" r:id="rId32"/>
    <p:sldId id="907" r:id="rId33"/>
    <p:sldId id="908" r:id="rId34"/>
    <p:sldId id="909" r:id="rId35"/>
    <p:sldId id="910" r:id="rId36"/>
    <p:sldId id="881" r:id="rId37"/>
    <p:sldId id="893"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2E41"/>
    <a:srgbClr val="FADF47"/>
    <a:srgbClr val="13BD8A"/>
    <a:srgbClr val="388CDA"/>
    <a:srgbClr val="C73A43"/>
    <a:srgbClr val="EE7C3E"/>
    <a:srgbClr val="0CC1D9"/>
    <a:srgbClr val="ECEEF1"/>
    <a:srgbClr val="8A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765" autoAdjust="0"/>
    <p:restoredTop sz="94660"/>
  </p:normalViewPr>
  <p:slideViewPr>
    <p:cSldViewPr snapToGrid="0">
      <p:cViewPr varScale="1">
        <p:scale>
          <a:sx n="73" d="100"/>
          <a:sy n="73" d="100"/>
        </p:scale>
        <p:origin x="1044" y="54"/>
      </p:cViewPr>
      <p:guideLst/>
    </p:cSldViewPr>
  </p:slideViewPr>
  <p:notesTextViewPr>
    <p:cViewPr>
      <p:scale>
        <a:sx n="1" d="1"/>
        <a:sy n="1" d="1"/>
      </p:scale>
      <p:origin x="0" y="0"/>
    </p:cViewPr>
  </p:notesTextViewPr>
  <p:notesViewPr>
    <p:cSldViewPr snapToGrid="0">
      <p:cViewPr varScale="1">
        <p:scale>
          <a:sx n="54" d="100"/>
          <a:sy n="54" d="100"/>
        </p:scale>
        <p:origin x="29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167DF0-1BCC-40BF-B5BA-539A68C8BF8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1EE6077-A1BB-407B-ADDC-369F2F81DD1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C14CDF9-7ABE-4BCD-B4CC-B0166E15BB46}" type="datetimeFigureOut">
              <a:rPr lang="en-GB" smtClean="0"/>
              <a:t>03/02/2019</a:t>
            </a:fld>
            <a:endParaRPr lang="en-GB"/>
          </a:p>
        </p:txBody>
      </p:sp>
      <p:sp>
        <p:nvSpPr>
          <p:cNvPr id="4" name="Footer Placeholder 3">
            <a:extLst>
              <a:ext uri="{FF2B5EF4-FFF2-40B4-BE49-F238E27FC236}">
                <a16:creationId xmlns:a16="http://schemas.microsoft.com/office/drawing/2014/main" id="{C0362BBC-D0E8-4272-BD05-48F792BE60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463DD9D-0927-47B0-A012-C344A4A7E7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6C70215-6F31-48B9-A2F5-458AD1151102}" type="slidenum">
              <a:rPr lang="en-GB" smtClean="0"/>
              <a:t>‹#›</a:t>
            </a:fld>
            <a:endParaRPr lang="en-GB"/>
          </a:p>
        </p:txBody>
      </p:sp>
    </p:spTree>
    <p:extLst>
      <p:ext uri="{BB962C8B-B14F-4D97-AF65-F5344CB8AC3E}">
        <p14:creationId xmlns:p14="http://schemas.microsoft.com/office/powerpoint/2010/main" val="42767778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D29D1C-8C3E-4310-9EF0-019410E55AD5}" type="datetimeFigureOut">
              <a:rPr lang="en-GB" smtClean="0"/>
              <a:t>03/02/2019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6EE0C4-5D00-42C4-BE61-F78AE99EEBB0}" type="slidenum">
              <a:rPr lang="en-GB" smtClean="0"/>
              <a:t>‹#›</a:t>
            </a:fld>
            <a:endParaRPr lang="en-GB"/>
          </a:p>
        </p:txBody>
      </p:sp>
    </p:spTree>
    <p:extLst>
      <p:ext uri="{BB962C8B-B14F-4D97-AF65-F5344CB8AC3E}">
        <p14:creationId xmlns:p14="http://schemas.microsoft.com/office/powerpoint/2010/main" val="3878308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thirdspacelearning.com/ub-interventions-general/?utm_source=download&amp;utm_medium=resource&amp;utm_campaign=tsl_february_2019&amp;utm_content=01_02_2019_wr_ppt_year6_algebra_sp3"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2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95E977A0-D59B-4127-B988-0357B17748EC}"/>
              </a:ext>
            </a:extLst>
          </p:cNvPr>
          <p:cNvSpPr/>
          <p:nvPr userDrawn="1"/>
        </p:nvSpPr>
        <p:spPr>
          <a:xfrm>
            <a:off x="-35226" y="6408064"/>
            <a:ext cx="9179226" cy="500736"/>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latin typeface="Arial" panose="020B0604020202020204" pitchFamily="34" charset="0"/>
              <a:cs typeface="Arial" panose="020B0604020202020204" pitchFamily="34" charset="0"/>
            </a:endParaRPr>
          </a:p>
        </p:txBody>
      </p:sp>
      <p:pic>
        <p:nvPicPr>
          <p:cNvPr id="12" name="Picture 8" descr="A close up of a logo&#10;&#10;Description generated with very high confidence">
            <a:extLst>
              <a:ext uri="{FF2B5EF4-FFF2-40B4-BE49-F238E27FC236}">
                <a16:creationId xmlns:a16="http://schemas.microsoft.com/office/drawing/2014/main" id="{BB37979D-0168-493E-96C8-3F8ECF001158}"/>
              </a:ext>
            </a:extLst>
          </p:cNvPr>
          <p:cNvPicPr>
            <a:picLocks noChangeAspect="1"/>
          </p:cNvPicPr>
          <p:nvPr userDrawn="1"/>
        </p:nvPicPr>
        <p:blipFill>
          <a:blip r:embed="rId2"/>
          <a:stretch>
            <a:fillRect/>
          </a:stretch>
        </p:blipFill>
        <p:spPr>
          <a:xfrm>
            <a:off x="306388" y="6529811"/>
            <a:ext cx="2646941" cy="222263"/>
          </a:xfrm>
          <a:prstGeom prst="rect">
            <a:avLst/>
          </a:prstGeom>
        </p:spPr>
      </p:pic>
      <p:sp>
        <p:nvSpPr>
          <p:cNvPr id="13" name="TextBox 12">
            <a:extLst>
              <a:ext uri="{FF2B5EF4-FFF2-40B4-BE49-F238E27FC236}">
                <a16:creationId xmlns:a16="http://schemas.microsoft.com/office/drawing/2014/main" id="{CA6EDBD0-03A3-4AF0-ACAC-E7DC67E310CD}"/>
              </a:ext>
            </a:extLst>
          </p:cNvPr>
          <p:cNvSpPr txBox="1"/>
          <p:nvPr userDrawn="1"/>
        </p:nvSpPr>
        <p:spPr>
          <a:xfrm>
            <a:off x="382588" y="6336576"/>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100" dirty="0">
                <a:latin typeface="Arial" panose="020B0604020202020204" pitchFamily="34" charset="0"/>
                <a:ea typeface="Source Sans Pro" panose="020B0503030403020204" pitchFamily="34" charset="0"/>
                <a:cs typeface="Arial" panose="020B0604020202020204" pitchFamily="34" charset="0"/>
              </a:rPr>
              <a:t/>
            </a:r>
            <a:br>
              <a:rPr lang="en-US" sz="1100" dirty="0">
                <a:latin typeface="Arial" panose="020B0604020202020204" pitchFamily="34" charset="0"/>
                <a:ea typeface="Source Sans Pro" panose="020B0503030403020204" pitchFamily="34" charset="0"/>
                <a:cs typeface="Arial" panose="020B0604020202020204" pitchFamily="34" charset="0"/>
              </a:rPr>
            </a:br>
            <a:r>
              <a:rPr lang="en-US" sz="1100" dirty="0">
                <a:solidFill>
                  <a:srgbClr val="388CDA"/>
                </a:solidFill>
                <a:latin typeface="Arial" panose="020B0604020202020204" pitchFamily="34" charset="0"/>
                <a:ea typeface="Source Sans Pro" panose="020B0503030403020204" pitchFamily="34" charset="0"/>
                <a:cs typeface="Arial" panose="020B0604020202020204" pitchFamily="34" charset="0"/>
                <a:hlinkClick r:id="rId3"/>
              </a:rPr>
              <a:t>thirdspacelearning.com</a:t>
            </a:r>
            <a:r>
              <a:rPr lang="en-US" sz="1100" dirty="0">
                <a:latin typeface="Arial" panose="020B0604020202020204" pitchFamily="34" charset="0"/>
                <a:ea typeface="Source Sans Pro" panose="020B0503030403020204" pitchFamily="34" charset="0"/>
                <a:cs typeface="Arial" panose="020B0604020202020204" pitchFamily="34" charset="0"/>
              </a:rPr>
              <a:t> Specialist 1-to-1 </a:t>
            </a:r>
            <a:r>
              <a:rPr lang="en-US" sz="1100" dirty="0" err="1">
                <a:latin typeface="Arial" panose="020B0604020202020204" pitchFamily="34" charset="0"/>
                <a:ea typeface="Source Sans Pro" panose="020B0503030403020204" pitchFamily="34" charset="0"/>
                <a:cs typeface="Arial" panose="020B0604020202020204" pitchFamily="34" charset="0"/>
              </a:rPr>
              <a:t>maths</a:t>
            </a:r>
            <a:r>
              <a:rPr lang="en-US" sz="1100" dirty="0">
                <a:latin typeface="Arial" panose="020B0604020202020204" pitchFamily="34" charset="0"/>
                <a:ea typeface="Source Sans Pro" panose="020B0503030403020204" pitchFamily="34" charset="0"/>
                <a:cs typeface="Arial" panose="020B0604020202020204" pitchFamily="34" charset="0"/>
              </a:rPr>
              <a:t> interventions and curriculum resources</a:t>
            </a: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166597" y="768298"/>
            <a:ext cx="8936577" cy="40011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Arial" panose="020B0604020202020204" pitchFamily="34" charset="0"/>
                <a:cs typeface="Arial" panose="020B0604020202020204" pitchFamily="34" charset="0"/>
              </a:rPr>
              <a:t>To be able to use two-step functions</a:t>
            </a:r>
          </a:p>
        </p:txBody>
      </p:sp>
      <p:graphicFrame>
        <p:nvGraphicFramePr>
          <p:cNvPr id="16" name="Table 6">
            <a:extLst>
              <a:ext uri="{FF2B5EF4-FFF2-40B4-BE49-F238E27FC236}">
                <a16:creationId xmlns:a16="http://schemas.microsoft.com/office/drawing/2014/main" id="{B19FE6FD-21A8-4E57-B1FA-22F555C98C6B}"/>
              </a:ext>
            </a:extLst>
          </p:cNvPr>
          <p:cNvGraphicFramePr>
            <a:graphicFrameLocks noGrp="1"/>
          </p:cNvGraphicFramePr>
          <p:nvPr userDrawn="1">
            <p:extLst>
              <p:ext uri="{D42A27DB-BD31-4B8C-83A1-F6EECF244321}">
                <p14:modId xmlns:p14="http://schemas.microsoft.com/office/powerpoint/2010/main" val="3761511407"/>
              </p:ext>
            </p:extLst>
          </p:nvPr>
        </p:nvGraphicFramePr>
        <p:xfrm>
          <a:off x="6815667" y="1366896"/>
          <a:ext cx="2006600" cy="2621280"/>
        </p:xfrm>
        <a:graphic>
          <a:graphicData uri="http://schemas.openxmlformats.org/drawingml/2006/table">
            <a:tbl>
              <a:tblPr firstRow="1" bandRow="1">
                <a:tableStyleId>{5940675A-B579-460E-94D1-54222C63F5DA}</a:tableStyleId>
              </a:tblPr>
              <a:tblGrid>
                <a:gridCol w="2006600">
                  <a:extLst>
                    <a:ext uri="{9D8B030D-6E8A-4147-A177-3AD203B41FA5}">
                      <a16:colId xmlns:a16="http://schemas.microsoft.com/office/drawing/2014/main" val="2783366662"/>
                    </a:ext>
                  </a:extLst>
                </a:gridCol>
              </a:tblGrid>
              <a:tr h="1612213">
                <a:tc>
                  <a:txBody>
                    <a:bodyPr/>
                    <a:lstStyle/>
                    <a:p>
                      <a:pPr algn="l">
                        <a:buNone/>
                      </a:pPr>
                      <a:r>
                        <a:rPr lang="en-US" sz="1400" b="1" dirty="0">
                          <a:latin typeface="Arial" panose="020B0604020202020204" pitchFamily="34" charset="0"/>
                          <a:ea typeface="Open Sans" panose="020B0606030504020204" pitchFamily="34" charset="0"/>
                          <a:cs typeface="Arial" panose="020B0604020202020204" pitchFamily="34" charset="0"/>
                        </a:rPr>
                        <a:t>Success Criteria:</a:t>
                      </a:r>
                    </a:p>
                    <a:p>
                      <a:pPr algn="l">
                        <a:buNone/>
                      </a:pPr>
                      <a:endParaRPr lang="en-US" sz="800" b="1"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Mastery: </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identify two-step functions and use them. I can express these functions using algebra.</a:t>
                      </a:r>
                    </a:p>
                    <a:p>
                      <a:pPr lvl="0" algn="l">
                        <a:buNone/>
                      </a:pPr>
                      <a:endParaRPr lang="en-GB" sz="1200" b="0"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Greater Depth:</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apply what I know about expressing two-step rules when combining two-step functions into one-step expressions.</a:t>
                      </a:r>
                      <a:endParaRPr lang="en-US" sz="1600" b="0" dirty="0">
                        <a:latin typeface="Arial" panose="020B0604020202020204" pitchFamily="34" charset="0"/>
                        <a:ea typeface="Open Sans" panose="020B0606030504020204" pitchFamily="34" charset="0"/>
                        <a:cs typeface="Arial" panose="020B0604020202020204" pitchFamily="34" charset="0"/>
                      </a:endParaRPr>
                    </a:p>
                  </a:txBody>
                  <a:tcPr>
                    <a:solidFill>
                      <a:srgbClr val="ECEEF1"/>
                    </a:solidFill>
                  </a:tcPr>
                </a:tc>
                <a:extLst>
                  <a:ext uri="{0D108BD9-81ED-4DB2-BD59-A6C34878D82A}">
                    <a16:rowId xmlns:a16="http://schemas.microsoft.com/office/drawing/2014/main" val="3456085870"/>
                  </a:ext>
                </a:extLst>
              </a:tr>
            </a:tbl>
          </a:graphicData>
        </a:graphic>
      </p:graphicFrame>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03/02/2019</a:t>
            </a:fld>
            <a:endParaRPr lang="en-GB" sz="1200" dirty="0"/>
          </a:p>
        </p:txBody>
      </p:sp>
    </p:spTree>
    <p:extLst>
      <p:ext uri="{BB962C8B-B14F-4D97-AF65-F5344CB8AC3E}">
        <p14:creationId xmlns:p14="http://schemas.microsoft.com/office/powerpoint/2010/main" val="3916254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2</a:t>
            </a:r>
          </a:p>
          <a:p>
            <a:pPr algn="r"/>
            <a:r>
              <a:rPr lang="en-US" sz="1200" b="1" dirty="0">
                <a:solidFill>
                  <a:schemeClr val="bg1"/>
                </a:solidFill>
                <a:latin typeface="Arial" panose="020B0604020202020204" pitchFamily="34" charset="0"/>
                <a:ea typeface="Tahoma"/>
                <a:cs typeface="Arial" panose="020B0604020202020204" pitchFamily="34" charset="0"/>
              </a:rPr>
              <a:t>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A6EDBD0-03A3-4AF0-ACAC-E7DC67E310CD}"/>
              </a:ext>
            </a:extLst>
          </p:cNvPr>
          <p:cNvSpPr txBox="1"/>
          <p:nvPr userDrawn="1"/>
        </p:nvSpPr>
        <p:spPr>
          <a:xfrm>
            <a:off x="382588" y="6521242"/>
            <a:ext cx="8720586" cy="461665"/>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306387" y="768298"/>
            <a:ext cx="4092229" cy="557075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At Third Space Learning we provide personalised online lessons from specialist maths tutors to support the target groups in your school.</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These ready-to-go slides are designed to work alongside our interventions to supplement quality first teaching and raise attainment in maths for all pupils.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To find out more about how you could use our 1-to-1 interventions year-round to boost maths progress in your school then get in touch:</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020 3771 0095 hello@thirdspacelearning.com</a:t>
            </a:r>
          </a:p>
          <a:p>
            <a:endParaRPr lang="en-US" sz="1600" b="1" dirty="0">
              <a:solidFill>
                <a:schemeClr val="tx1"/>
              </a:solidFill>
              <a:latin typeface="Arial" panose="020B0604020202020204" pitchFamily="34" charset="0"/>
              <a:cs typeface="Arial" panose="020B0604020202020204" pitchFamily="34" charset="0"/>
            </a:endParaRPr>
          </a:p>
          <a:p>
            <a:r>
              <a:rPr lang="en-US" sz="1600" b="1" dirty="0">
                <a:solidFill>
                  <a:schemeClr val="tx1"/>
                </a:solidFill>
                <a:latin typeface="Arial" panose="020B0604020202020204" pitchFamily="34" charset="0"/>
                <a:cs typeface="Arial" panose="020B0604020202020204" pitchFamily="34" charset="0"/>
              </a:rPr>
              <a:t>Boosting </a:t>
            </a:r>
            <a:r>
              <a:rPr lang="en-US" sz="1600" b="1" dirty="0" err="1">
                <a:solidFill>
                  <a:schemeClr val="tx1"/>
                </a:solidFill>
                <a:latin typeface="Arial" panose="020B0604020202020204" pitchFamily="34" charset="0"/>
                <a:cs typeface="Arial" panose="020B0604020202020204" pitchFamily="34" charset="0"/>
              </a:rPr>
              <a:t>maths</a:t>
            </a:r>
            <a:r>
              <a:rPr lang="en-US" sz="1600" b="1" dirty="0">
                <a:solidFill>
                  <a:schemeClr val="tx1"/>
                </a:solidFill>
                <a:latin typeface="Arial" panose="020B0604020202020204" pitchFamily="34" charset="0"/>
                <a:cs typeface="Arial" panose="020B0604020202020204" pitchFamily="34" charset="0"/>
              </a:rPr>
              <a:t> progress through 1-to-1 conversations… </a:t>
            </a:r>
          </a:p>
          <a:p>
            <a:endParaRPr lang="en-US" sz="1800" b="1" dirty="0">
              <a:solidFill>
                <a:schemeClr val="tx1"/>
              </a:solidFill>
              <a:latin typeface="Arial" panose="020B0604020202020204" pitchFamily="34" charset="0"/>
              <a:cs typeface="Arial" panose="020B0604020202020204" pitchFamily="34" charset="0"/>
            </a:endParaRPr>
          </a:p>
          <a:p>
            <a:endParaRPr lang="en-US" sz="1800" b="1" dirty="0">
              <a:solidFill>
                <a:schemeClr val="tx1"/>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03/02/2019</a:t>
            </a:fld>
            <a:endParaRPr lang="en-GB" sz="1200" dirty="0"/>
          </a:p>
        </p:txBody>
      </p:sp>
      <p:pic>
        <p:nvPicPr>
          <p:cNvPr id="4" name="Picture 3">
            <a:extLst>
              <a:ext uri="{FF2B5EF4-FFF2-40B4-BE49-F238E27FC236}">
                <a16:creationId xmlns:a16="http://schemas.microsoft.com/office/drawing/2014/main" id="{9EE23DD0-83B0-4B69-80F5-CF1108C2347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23" r="15217" b="277"/>
          <a:stretch/>
        </p:blipFill>
        <p:spPr>
          <a:xfrm>
            <a:off x="4745385" y="509525"/>
            <a:ext cx="4398616" cy="6348475"/>
          </a:xfrm>
          <a:prstGeom prst="rect">
            <a:avLst/>
          </a:prstGeom>
        </p:spPr>
      </p:pic>
      <p:pic>
        <p:nvPicPr>
          <p:cNvPr id="10" name="Picture 8" descr="A close up of a logo&#10;&#10;Description generated with very high confidence">
            <a:extLst>
              <a:ext uri="{FF2B5EF4-FFF2-40B4-BE49-F238E27FC236}">
                <a16:creationId xmlns:a16="http://schemas.microsoft.com/office/drawing/2014/main" id="{F2139FB0-A222-4335-A10C-2ADEF832E6E9}"/>
              </a:ext>
            </a:extLst>
          </p:cNvPr>
          <p:cNvPicPr>
            <a:picLocks noChangeAspect="1"/>
          </p:cNvPicPr>
          <p:nvPr userDrawn="1"/>
        </p:nvPicPr>
        <p:blipFill>
          <a:blip r:embed="rId3"/>
          <a:stretch>
            <a:fillRect/>
          </a:stretch>
        </p:blipFill>
        <p:spPr>
          <a:xfrm>
            <a:off x="341761" y="6409707"/>
            <a:ext cx="2646941" cy="222263"/>
          </a:xfrm>
          <a:prstGeom prst="rect">
            <a:avLst/>
          </a:prstGeom>
        </p:spPr>
      </p:pic>
    </p:spTree>
    <p:extLst>
      <p:ext uri="{BB962C8B-B14F-4D97-AF65-F5344CB8AC3E}">
        <p14:creationId xmlns:p14="http://schemas.microsoft.com/office/powerpoint/2010/main" val="771276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4268976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54391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3163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BFA37B-D5E0-478A-B25A-3535C3D71C69}" type="datetimeFigureOut">
              <a:rPr lang="en-GB" smtClean="0"/>
              <a:t>03/02/2019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77370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BFA37B-D5E0-478A-B25A-3535C3D71C69}" type="datetimeFigureOut">
              <a:rPr lang="en-GB" smtClean="0"/>
              <a:t>03/02/2019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90001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5524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333648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10462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84907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5310092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704648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FA37B-D5E0-478A-B25A-3535C3D71C69}" type="datetimeFigureOut">
              <a:rPr lang="en-GB" smtClean="0"/>
              <a:t>03/02/2019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3E08C-9161-4901-AF10-B7EB434F8A17}" type="slidenum">
              <a:rPr lang="en-GB" smtClean="0"/>
              <a:t>‹#›</a:t>
            </a:fld>
            <a:endParaRPr lang="en-GB"/>
          </a:p>
        </p:txBody>
      </p:sp>
    </p:spTree>
    <p:extLst>
      <p:ext uri="{BB962C8B-B14F-4D97-AF65-F5344CB8AC3E}">
        <p14:creationId xmlns:p14="http://schemas.microsoft.com/office/powerpoint/2010/main" val="2678060510"/>
      </p:ext>
    </p:extLst>
  </p:cSld>
  <p:clrMap bg1="lt1" tx1="dk1" bg2="lt2" tx2="dk2" accent1="accent1" accent2="accent2" accent3="accent3" accent4="accent4" accent5="accent5" accent6="accent6" hlink="hlink" folHlink="folHlink"/>
  <p:sldLayoutIdLst>
    <p:sldLayoutId id="2147483661" r:id="rId1"/>
    <p:sldLayoutId id="2147483673"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54784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Jasmine has invented a one-step function machine.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She puts the number 20 into her function machine and the </a:t>
            </a:r>
          </a:p>
          <a:p>
            <a:r>
              <a:rPr lang="en-GB" dirty="0">
                <a:latin typeface="Arial" panose="020B0604020202020204" pitchFamily="34" charset="0"/>
                <a:cs typeface="Arial" panose="020B0604020202020204" pitchFamily="34" charset="0"/>
              </a:rPr>
              <a:t>output is an even two-digit number whose digits total 8.</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could the function and the output be?</a:t>
            </a:r>
          </a:p>
          <a:p>
            <a:r>
              <a:rPr lang="en-GB" dirty="0">
                <a:latin typeface="Arial" panose="020B0604020202020204" pitchFamily="34" charset="0"/>
                <a:cs typeface="Arial" panose="020B0604020202020204" pitchFamily="34" charset="0"/>
              </a:rPr>
              <a:t>Record your ideas in a table.</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4638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603242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Jasmine has invented a one-step function machine.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She puts the number 20 into her function machine and the </a:t>
            </a:r>
          </a:p>
          <a:p>
            <a:r>
              <a:rPr lang="en-GB" dirty="0">
                <a:latin typeface="Arial" panose="020B0604020202020204" pitchFamily="34" charset="0"/>
                <a:cs typeface="Arial" panose="020B0604020202020204" pitchFamily="34" charset="0"/>
              </a:rPr>
              <a:t>output is an even two-digit number whose digits total 8.</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could the function and the output be?</a:t>
            </a:r>
          </a:p>
          <a:p>
            <a:r>
              <a:rPr lang="en-GB" dirty="0">
                <a:latin typeface="Arial" panose="020B0604020202020204" pitchFamily="34" charset="0"/>
                <a:cs typeface="Arial" panose="020B0604020202020204" pitchFamily="34" charset="0"/>
              </a:rPr>
              <a:t>Record your ideas in a table.</a:t>
            </a:r>
          </a:p>
          <a:p>
            <a:endParaRPr lang="en-GB" b="1" dirty="0">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For example:</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graphicFrame>
        <p:nvGraphicFramePr>
          <p:cNvPr id="2" name="Table 1">
            <a:extLst>
              <a:ext uri="{FF2B5EF4-FFF2-40B4-BE49-F238E27FC236}">
                <a16:creationId xmlns:a16="http://schemas.microsoft.com/office/drawing/2014/main" id="{05CA396F-A8D9-49C8-8F64-96D12E8CCF4D}"/>
              </a:ext>
            </a:extLst>
          </p:cNvPr>
          <p:cNvGraphicFramePr>
            <a:graphicFrameLocks noGrp="1"/>
          </p:cNvGraphicFramePr>
          <p:nvPr>
            <p:extLst>
              <p:ext uri="{D42A27DB-BD31-4B8C-83A1-F6EECF244321}">
                <p14:modId xmlns:p14="http://schemas.microsoft.com/office/powerpoint/2010/main" val="3340605425"/>
              </p:ext>
            </p:extLst>
          </p:nvPr>
        </p:nvGraphicFramePr>
        <p:xfrm>
          <a:off x="282388" y="4430092"/>
          <a:ext cx="6096000" cy="1854200"/>
        </p:xfrm>
        <a:graphic>
          <a:graphicData uri="http://schemas.openxmlformats.org/drawingml/2006/table">
            <a:tbl>
              <a:tblPr firstRow="1" bandRow="1">
                <a:tableStyleId>{91EBBBCC-DAD2-459C-BE2E-F6DE35CF9A28}</a:tableStyleId>
              </a:tblPr>
              <a:tblGrid>
                <a:gridCol w="2032000">
                  <a:extLst>
                    <a:ext uri="{9D8B030D-6E8A-4147-A177-3AD203B41FA5}">
                      <a16:colId xmlns:a16="http://schemas.microsoft.com/office/drawing/2014/main" val="3713552004"/>
                    </a:ext>
                  </a:extLst>
                </a:gridCol>
                <a:gridCol w="2032000">
                  <a:extLst>
                    <a:ext uri="{9D8B030D-6E8A-4147-A177-3AD203B41FA5}">
                      <a16:colId xmlns:a16="http://schemas.microsoft.com/office/drawing/2014/main" val="2191331564"/>
                    </a:ext>
                  </a:extLst>
                </a:gridCol>
                <a:gridCol w="2032000">
                  <a:extLst>
                    <a:ext uri="{9D8B030D-6E8A-4147-A177-3AD203B41FA5}">
                      <a16:colId xmlns:a16="http://schemas.microsoft.com/office/drawing/2014/main" val="2811855807"/>
                    </a:ext>
                  </a:extLst>
                </a:gridCol>
              </a:tblGrid>
              <a:tr h="370840">
                <a:tc>
                  <a:txBody>
                    <a:bodyPr/>
                    <a:lstStyle/>
                    <a:p>
                      <a:pPr algn="ctr"/>
                      <a:r>
                        <a:rPr lang="en-GB" dirty="0">
                          <a:solidFill>
                            <a:schemeClr val="tx1"/>
                          </a:solidFill>
                          <a:latin typeface="Arial" panose="020B0604020202020204" pitchFamily="34" charset="0"/>
                          <a:cs typeface="Arial" panose="020B0604020202020204" pitchFamily="34" charset="0"/>
                        </a:rPr>
                        <a:t>Input</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Function</a:t>
                      </a:r>
                    </a:p>
                  </a:txBody>
                  <a:tcPr/>
                </a:tc>
                <a:tc>
                  <a:txBody>
                    <a:bodyPr/>
                    <a:lstStyle/>
                    <a:p>
                      <a:pPr algn="ctr"/>
                      <a:r>
                        <a:rPr lang="en-GB" dirty="0">
                          <a:solidFill>
                            <a:schemeClr val="tx1"/>
                          </a:solidFill>
                          <a:latin typeface="Arial" panose="020B0604020202020204" pitchFamily="34" charset="0"/>
                          <a:cs typeface="Arial" panose="020B0604020202020204" pitchFamily="34" charset="0"/>
                        </a:rPr>
                        <a:t>Output</a:t>
                      </a:r>
                    </a:p>
                  </a:txBody>
                  <a:tcPr/>
                </a:tc>
                <a:extLst>
                  <a:ext uri="{0D108BD9-81ED-4DB2-BD59-A6C34878D82A}">
                    <a16:rowId xmlns:a16="http://schemas.microsoft.com/office/drawing/2014/main" val="1069338263"/>
                  </a:ext>
                </a:extLst>
              </a:tr>
              <a:tr h="370840">
                <a:tc>
                  <a:txBody>
                    <a:bodyPr/>
                    <a:lstStyle/>
                    <a:p>
                      <a:pPr algn="ctr"/>
                      <a:r>
                        <a:rPr lang="en-GB" b="1" dirty="0">
                          <a:solidFill>
                            <a:srgbClr val="DA2E41"/>
                          </a:solidFill>
                          <a:latin typeface="Arial" panose="020B0604020202020204" pitchFamily="34" charset="0"/>
                          <a:cs typeface="Arial" panose="020B0604020202020204" pitchFamily="34" charset="0"/>
                        </a:rPr>
                        <a:t>20</a:t>
                      </a:r>
                    </a:p>
                  </a:txBody>
                  <a:tcPr/>
                </a:tc>
                <a:tc>
                  <a:txBody>
                    <a:bodyPr/>
                    <a:lstStyle/>
                    <a:p>
                      <a:pPr algn="ctr"/>
                      <a:r>
                        <a:rPr lang="en-GB" b="1" dirty="0">
                          <a:solidFill>
                            <a:srgbClr val="DA2E41"/>
                          </a:solidFill>
                          <a:latin typeface="Arial" panose="020B0604020202020204" pitchFamily="34" charset="0"/>
                          <a:cs typeface="Arial" panose="020B0604020202020204" pitchFamily="34" charset="0"/>
                        </a:rPr>
                        <a:t>+ 6</a:t>
                      </a:r>
                    </a:p>
                  </a:txBody>
                  <a:tcPr/>
                </a:tc>
                <a:tc>
                  <a:txBody>
                    <a:bodyPr/>
                    <a:lstStyle/>
                    <a:p>
                      <a:pPr algn="ctr"/>
                      <a:r>
                        <a:rPr lang="en-GB" b="1" dirty="0">
                          <a:solidFill>
                            <a:srgbClr val="DA2E41"/>
                          </a:solidFill>
                          <a:latin typeface="Arial" panose="020B0604020202020204" pitchFamily="34" charset="0"/>
                          <a:cs typeface="Arial" panose="020B0604020202020204" pitchFamily="34" charset="0"/>
                        </a:rPr>
                        <a:t>26</a:t>
                      </a:r>
                    </a:p>
                  </a:txBody>
                  <a:tcPr/>
                </a:tc>
                <a:extLst>
                  <a:ext uri="{0D108BD9-81ED-4DB2-BD59-A6C34878D82A}">
                    <a16:rowId xmlns:a16="http://schemas.microsoft.com/office/drawing/2014/main" val="1473820706"/>
                  </a:ext>
                </a:extLst>
              </a:tr>
              <a:tr h="370840">
                <a:tc>
                  <a:txBody>
                    <a:bodyPr/>
                    <a:lstStyle/>
                    <a:p>
                      <a:pPr algn="ctr"/>
                      <a:r>
                        <a:rPr lang="en-GB" b="1" dirty="0">
                          <a:solidFill>
                            <a:srgbClr val="DA2E41"/>
                          </a:solidFill>
                          <a:latin typeface="Arial" panose="020B0604020202020204" pitchFamily="34" charset="0"/>
                          <a:cs typeface="Arial" panose="020B0604020202020204" pitchFamily="34" charset="0"/>
                        </a:rPr>
                        <a:t>20</a:t>
                      </a:r>
                    </a:p>
                  </a:txBody>
                  <a:tcPr/>
                </a:tc>
                <a:tc>
                  <a:txBody>
                    <a:bodyPr/>
                    <a:lstStyle/>
                    <a:p>
                      <a:pPr algn="ctr"/>
                      <a:r>
                        <a:rPr lang="en-GB" b="1" dirty="0">
                          <a:solidFill>
                            <a:srgbClr val="DA2E41"/>
                          </a:solidFill>
                          <a:latin typeface="Arial" panose="020B0604020202020204" pitchFamily="34" charset="0"/>
                          <a:cs typeface="Arial" panose="020B0604020202020204" pitchFamily="34" charset="0"/>
                        </a:rPr>
                        <a:t>+ 24</a:t>
                      </a:r>
                    </a:p>
                  </a:txBody>
                  <a:tcPr/>
                </a:tc>
                <a:tc>
                  <a:txBody>
                    <a:bodyPr/>
                    <a:lstStyle/>
                    <a:p>
                      <a:pPr algn="ctr"/>
                      <a:r>
                        <a:rPr lang="en-GB" b="1" dirty="0">
                          <a:solidFill>
                            <a:srgbClr val="DA2E41"/>
                          </a:solidFill>
                          <a:latin typeface="Arial" panose="020B0604020202020204" pitchFamily="34" charset="0"/>
                          <a:cs typeface="Arial" panose="020B0604020202020204" pitchFamily="34" charset="0"/>
                        </a:rPr>
                        <a:t>44</a:t>
                      </a:r>
                    </a:p>
                  </a:txBody>
                  <a:tcPr/>
                </a:tc>
                <a:extLst>
                  <a:ext uri="{0D108BD9-81ED-4DB2-BD59-A6C34878D82A}">
                    <a16:rowId xmlns:a16="http://schemas.microsoft.com/office/drawing/2014/main" val="1211381478"/>
                  </a:ext>
                </a:extLst>
              </a:tr>
              <a:tr h="370840">
                <a:tc>
                  <a:txBody>
                    <a:bodyPr/>
                    <a:lstStyle/>
                    <a:p>
                      <a:pPr algn="ctr"/>
                      <a:r>
                        <a:rPr lang="en-GB" b="1" dirty="0">
                          <a:solidFill>
                            <a:srgbClr val="DA2E41"/>
                          </a:solidFill>
                          <a:latin typeface="Arial" panose="020B0604020202020204" pitchFamily="34" charset="0"/>
                          <a:cs typeface="Arial" panose="020B0604020202020204" pitchFamily="34" charset="0"/>
                        </a:rPr>
                        <a:t>20</a:t>
                      </a:r>
                    </a:p>
                  </a:txBody>
                  <a:tcPr/>
                </a:tc>
                <a:tc>
                  <a:txBody>
                    <a:bodyPr/>
                    <a:lstStyle/>
                    <a:p>
                      <a:pPr algn="ctr"/>
                      <a:r>
                        <a:rPr lang="en-GB" b="1" dirty="0">
                          <a:solidFill>
                            <a:srgbClr val="DA2E41"/>
                          </a:solidFill>
                          <a:latin typeface="Arial" panose="020B0604020202020204" pitchFamily="34" charset="0"/>
                          <a:cs typeface="Arial" panose="020B0604020202020204" pitchFamily="34" charset="0"/>
                        </a:rPr>
                        <a:t>+ 60</a:t>
                      </a:r>
                    </a:p>
                  </a:txBody>
                  <a:tcPr/>
                </a:tc>
                <a:tc>
                  <a:txBody>
                    <a:bodyPr/>
                    <a:lstStyle/>
                    <a:p>
                      <a:pPr algn="ctr"/>
                      <a:r>
                        <a:rPr lang="en-GB" b="1" dirty="0">
                          <a:solidFill>
                            <a:srgbClr val="DA2E41"/>
                          </a:solidFill>
                          <a:latin typeface="Arial" panose="020B0604020202020204" pitchFamily="34" charset="0"/>
                          <a:cs typeface="Arial" panose="020B0604020202020204" pitchFamily="34" charset="0"/>
                        </a:rPr>
                        <a:t>80</a:t>
                      </a:r>
                    </a:p>
                  </a:txBody>
                  <a:tcPr/>
                </a:tc>
                <a:extLst>
                  <a:ext uri="{0D108BD9-81ED-4DB2-BD59-A6C34878D82A}">
                    <a16:rowId xmlns:a16="http://schemas.microsoft.com/office/drawing/2014/main" val="3802228925"/>
                  </a:ext>
                </a:extLst>
              </a:tr>
              <a:tr h="370840">
                <a:tc>
                  <a:txBody>
                    <a:bodyPr/>
                    <a:lstStyle/>
                    <a:p>
                      <a:pPr algn="ctr"/>
                      <a:r>
                        <a:rPr lang="en-GB" b="1" dirty="0">
                          <a:solidFill>
                            <a:srgbClr val="DA2E41"/>
                          </a:solidFill>
                          <a:latin typeface="Arial" panose="020B0604020202020204" pitchFamily="34" charset="0"/>
                          <a:cs typeface="Arial" panose="020B0604020202020204" pitchFamily="34" charset="0"/>
                        </a:rPr>
                        <a:t>20</a:t>
                      </a:r>
                    </a:p>
                  </a:txBody>
                  <a:tcPr/>
                </a:tc>
                <a:tc>
                  <a:txBody>
                    <a:bodyPr/>
                    <a:lstStyle/>
                    <a:p>
                      <a:pPr algn="ctr"/>
                      <a:r>
                        <a:rPr lang="en-GB" b="1" dirty="0">
                          <a:solidFill>
                            <a:srgbClr val="DA2E41"/>
                          </a:solidFill>
                          <a:latin typeface="Arial" panose="020B0604020202020204" pitchFamily="34" charset="0"/>
                          <a:cs typeface="Arial" panose="020B0604020202020204" pitchFamily="34" charset="0"/>
                        </a:rPr>
                        <a:t>x 4</a:t>
                      </a:r>
                    </a:p>
                  </a:txBody>
                  <a:tcPr/>
                </a:tc>
                <a:tc>
                  <a:txBody>
                    <a:bodyPr/>
                    <a:lstStyle/>
                    <a:p>
                      <a:pPr algn="ctr"/>
                      <a:r>
                        <a:rPr lang="en-GB" b="1" dirty="0">
                          <a:solidFill>
                            <a:srgbClr val="DA2E41"/>
                          </a:solidFill>
                          <a:latin typeface="Arial" panose="020B0604020202020204" pitchFamily="34" charset="0"/>
                          <a:cs typeface="Arial" panose="020B0604020202020204" pitchFamily="34" charset="0"/>
                        </a:rPr>
                        <a:t>80</a:t>
                      </a:r>
                    </a:p>
                  </a:txBody>
                  <a:tcPr/>
                </a:tc>
                <a:extLst>
                  <a:ext uri="{0D108BD9-81ED-4DB2-BD59-A6C34878D82A}">
                    <a16:rowId xmlns:a16="http://schemas.microsoft.com/office/drawing/2014/main" val="3888749864"/>
                  </a:ext>
                </a:extLst>
              </a:tr>
            </a:tbl>
          </a:graphicData>
        </a:graphic>
      </p:graphicFrame>
      <p:sp>
        <p:nvSpPr>
          <p:cNvPr id="5" name="Rectangle 4">
            <a:extLst>
              <a:ext uri="{FF2B5EF4-FFF2-40B4-BE49-F238E27FC236}">
                <a16:creationId xmlns:a16="http://schemas.microsoft.com/office/drawing/2014/main" id="{EFC7DB0E-8890-422C-A94D-0381A108A620}"/>
              </a:ext>
            </a:extLst>
          </p:cNvPr>
          <p:cNvSpPr/>
          <p:nvPr/>
        </p:nvSpPr>
        <p:spPr>
          <a:xfrm>
            <a:off x="6629401" y="4117842"/>
            <a:ext cx="2232212" cy="2166450"/>
          </a:xfrm>
          <a:prstGeom prst="rect">
            <a:avLst/>
          </a:prstGeom>
          <a:solidFill>
            <a:srgbClr val="13BD8A"/>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u="sng" dirty="0">
                <a:latin typeface="Arial" panose="020B0604020202020204" pitchFamily="34" charset="0"/>
                <a:cs typeface="Arial" panose="020B0604020202020204" pitchFamily="34" charset="0"/>
              </a:rPr>
              <a:t>Extension:</a:t>
            </a:r>
          </a:p>
          <a:p>
            <a:r>
              <a:rPr lang="en-GB" sz="1400" dirty="0">
                <a:latin typeface="Arial" panose="020B0604020202020204" pitchFamily="34" charset="0"/>
                <a:cs typeface="Arial" panose="020B0604020202020204" pitchFamily="34" charset="0"/>
              </a:rPr>
              <a:t>Ryan says, “The only way to find out for sure what Jasmine’s function is </a:t>
            </a:r>
            <a:r>
              <a:rPr lang="en-GB" sz="1400" dirty="0" err="1">
                <a:latin typeface="Arial" panose="020B0604020202020204" pitchFamily="34" charset="0"/>
                <a:cs typeface="Arial" panose="020B0604020202020204" pitchFamily="34" charset="0"/>
              </a:rPr>
              <a:t>is</a:t>
            </a:r>
            <a:r>
              <a:rPr lang="en-GB" sz="1400" dirty="0">
                <a:latin typeface="Arial" panose="020B0604020202020204" pitchFamily="34" charset="0"/>
                <a:cs typeface="Arial" panose="020B0604020202020204" pitchFamily="34" charset="0"/>
              </a:rPr>
              <a:t> to ask her to give another input example.”</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Do you agree? Explain your answer.</a:t>
            </a:r>
          </a:p>
        </p:txBody>
      </p:sp>
    </p:spTree>
    <p:extLst>
      <p:ext uri="{BB962C8B-B14F-4D97-AF65-F5344CB8AC3E}">
        <p14:creationId xmlns:p14="http://schemas.microsoft.com/office/powerpoint/2010/main" val="1590471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same? What is different?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Function</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sp>
        <p:nvSpPr>
          <p:cNvPr id="12" name="TextBox 11">
            <a:extLst>
              <a:ext uri="{FF2B5EF4-FFF2-40B4-BE49-F238E27FC236}">
                <a16:creationId xmlns:a16="http://schemas.microsoft.com/office/drawing/2014/main" id="{B4591955-58DA-4761-A496-3088E1530050}"/>
              </a:ext>
            </a:extLst>
          </p:cNvPr>
          <p:cNvSpPr txBox="1"/>
          <p:nvPr/>
        </p:nvSpPr>
        <p:spPr>
          <a:xfrm>
            <a:off x="4398682" y="287992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3890678" y="310178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7" name="Rectangle: Rounded Corners 26">
            <a:extLst>
              <a:ext uri="{FF2B5EF4-FFF2-40B4-BE49-F238E27FC236}">
                <a16:creationId xmlns:a16="http://schemas.microsoft.com/office/drawing/2014/main" id="{D46214FC-811D-400C-A704-B954A5E2F06F}"/>
              </a:ext>
            </a:extLst>
          </p:cNvPr>
          <p:cNvSpPr/>
          <p:nvPr/>
        </p:nvSpPr>
        <p:spPr>
          <a:xfrm>
            <a:off x="1961761" y="3982615"/>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Function</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309579" y="440395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313003" y="4184603"/>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sp>
        <p:nvSpPr>
          <p:cNvPr id="32" name="Rectangle: Rounded Corners 31">
            <a:extLst>
              <a:ext uri="{FF2B5EF4-FFF2-40B4-BE49-F238E27FC236}">
                <a16:creationId xmlns:a16="http://schemas.microsoft.com/office/drawing/2014/main" id="{42657E49-0538-4C5C-9BA4-2AF783577BAF}"/>
              </a:ext>
            </a:extLst>
          </p:cNvPr>
          <p:cNvSpPr/>
          <p:nvPr/>
        </p:nvSpPr>
        <p:spPr>
          <a:xfrm>
            <a:off x="3890678" y="4003344"/>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Function</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238496" y="442468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5680633" y="4193853"/>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5" name="Straight Arrow Connector 34">
            <a:extLst>
              <a:ext uri="{FF2B5EF4-FFF2-40B4-BE49-F238E27FC236}">
                <a16:creationId xmlns:a16="http://schemas.microsoft.com/office/drawing/2014/main" id="{D6F06136-133D-4EF7-8F5E-2112AD964F93}"/>
              </a:ext>
            </a:extLst>
          </p:cNvPr>
          <p:cNvCxnSpPr>
            <a:cxnSpLocks/>
          </p:cNvCxnSpPr>
          <p:nvPr/>
        </p:nvCxnSpPr>
        <p:spPr>
          <a:xfrm>
            <a:off x="5172629" y="4415721"/>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9436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0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same? What is different?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These are both function machines where an input goes in, something happens to it (the function) and then an output comes out. The only difference is that the second function machine contains two functions. It is a two-step machine. So, two things happen to a number (for example, it is divided by 10 and then 10 is added), before it leaves the machine as an output.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608727" y="2689411"/>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Function</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956545" y="3110753"/>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959969" y="2891399"/>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sp>
        <p:nvSpPr>
          <p:cNvPr id="12" name="TextBox 11">
            <a:extLst>
              <a:ext uri="{FF2B5EF4-FFF2-40B4-BE49-F238E27FC236}">
                <a16:creationId xmlns:a16="http://schemas.microsoft.com/office/drawing/2014/main" id="{B4591955-58DA-4761-A496-3088E1530050}"/>
              </a:ext>
            </a:extLst>
          </p:cNvPr>
          <p:cNvSpPr txBox="1"/>
          <p:nvPr/>
        </p:nvSpPr>
        <p:spPr>
          <a:xfrm>
            <a:off x="4398682" y="2879920"/>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3890678" y="310178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7" name="Rectangle: Rounded Corners 26">
            <a:extLst>
              <a:ext uri="{FF2B5EF4-FFF2-40B4-BE49-F238E27FC236}">
                <a16:creationId xmlns:a16="http://schemas.microsoft.com/office/drawing/2014/main" id="{D46214FC-811D-400C-A704-B954A5E2F06F}"/>
              </a:ext>
            </a:extLst>
          </p:cNvPr>
          <p:cNvSpPr/>
          <p:nvPr/>
        </p:nvSpPr>
        <p:spPr>
          <a:xfrm>
            <a:off x="1961761" y="3982615"/>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Function</a:t>
            </a:r>
          </a:p>
        </p:txBody>
      </p:sp>
      <p:cxnSp>
        <p:nvCxnSpPr>
          <p:cNvPr id="28" name="Straight Arrow Connector 27">
            <a:extLst>
              <a:ext uri="{FF2B5EF4-FFF2-40B4-BE49-F238E27FC236}">
                <a16:creationId xmlns:a16="http://schemas.microsoft.com/office/drawing/2014/main" id="{385D3CD2-3C65-49FF-A1F3-11E74D612C70}"/>
              </a:ext>
            </a:extLst>
          </p:cNvPr>
          <p:cNvCxnSpPr>
            <a:cxnSpLocks/>
          </p:cNvCxnSpPr>
          <p:nvPr/>
        </p:nvCxnSpPr>
        <p:spPr>
          <a:xfrm>
            <a:off x="1309579" y="440395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2E93C16-3ED9-4E98-886F-3E32D17F2015}"/>
              </a:ext>
            </a:extLst>
          </p:cNvPr>
          <p:cNvSpPr txBox="1"/>
          <p:nvPr/>
        </p:nvSpPr>
        <p:spPr>
          <a:xfrm>
            <a:off x="313003" y="4184603"/>
            <a:ext cx="996576"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Input</a:t>
            </a:r>
          </a:p>
        </p:txBody>
      </p:sp>
      <p:sp>
        <p:nvSpPr>
          <p:cNvPr id="32" name="Rectangle: Rounded Corners 31">
            <a:extLst>
              <a:ext uri="{FF2B5EF4-FFF2-40B4-BE49-F238E27FC236}">
                <a16:creationId xmlns:a16="http://schemas.microsoft.com/office/drawing/2014/main" id="{42657E49-0538-4C5C-9BA4-2AF783577BAF}"/>
              </a:ext>
            </a:extLst>
          </p:cNvPr>
          <p:cNvSpPr/>
          <p:nvPr/>
        </p:nvSpPr>
        <p:spPr>
          <a:xfrm>
            <a:off x="3890678" y="4003344"/>
            <a:ext cx="114298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Function</a:t>
            </a:r>
          </a:p>
        </p:txBody>
      </p:sp>
      <p:cxnSp>
        <p:nvCxnSpPr>
          <p:cNvPr id="33" name="Straight Arrow Connector 32">
            <a:extLst>
              <a:ext uri="{FF2B5EF4-FFF2-40B4-BE49-F238E27FC236}">
                <a16:creationId xmlns:a16="http://schemas.microsoft.com/office/drawing/2014/main" id="{700A49B6-7CD8-4009-ADEF-C5A850C7347E}"/>
              </a:ext>
            </a:extLst>
          </p:cNvPr>
          <p:cNvCxnSpPr>
            <a:cxnSpLocks/>
          </p:cNvCxnSpPr>
          <p:nvPr/>
        </p:nvCxnSpPr>
        <p:spPr>
          <a:xfrm>
            <a:off x="3238496" y="442468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F9E74E8-15CC-4589-B4FE-2BD7C39DF52F}"/>
              </a:ext>
            </a:extLst>
          </p:cNvPr>
          <p:cNvSpPr txBox="1"/>
          <p:nvPr/>
        </p:nvSpPr>
        <p:spPr>
          <a:xfrm>
            <a:off x="5680633" y="4193853"/>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Output</a:t>
            </a:r>
          </a:p>
        </p:txBody>
      </p:sp>
      <p:cxnSp>
        <p:nvCxnSpPr>
          <p:cNvPr id="35" name="Straight Arrow Connector 34">
            <a:extLst>
              <a:ext uri="{FF2B5EF4-FFF2-40B4-BE49-F238E27FC236}">
                <a16:creationId xmlns:a16="http://schemas.microsoft.com/office/drawing/2014/main" id="{D6F06136-133D-4EF7-8F5E-2112AD964F93}"/>
              </a:ext>
            </a:extLst>
          </p:cNvPr>
          <p:cNvCxnSpPr>
            <a:cxnSpLocks/>
          </p:cNvCxnSpPr>
          <p:nvPr/>
        </p:nvCxnSpPr>
        <p:spPr>
          <a:xfrm>
            <a:off x="5172629" y="4415721"/>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8621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missing number?</a:t>
            </a:r>
          </a:p>
          <a:p>
            <a:r>
              <a:rPr lang="en-GB" dirty="0">
                <a:latin typeface="Arial" panose="020B0604020202020204" pitchFamily="34" charset="0"/>
                <a:cs typeface="Arial" panose="020B0604020202020204" pitchFamily="34" charset="0"/>
              </a:rPr>
              <a:t>Explain your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072334" y="2740568"/>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10</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420152"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423576" y="2942556"/>
            <a:ext cx="87107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70</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428069" y="2911947"/>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3125685"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049A9BF8-2A07-4085-B64D-BA10DA882DF5}"/>
              </a:ext>
            </a:extLst>
          </p:cNvPr>
          <p:cNvSpPr/>
          <p:nvPr/>
        </p:nvSpPr>
        <p:spPr>
          <a:xfrm>
            <a:off x="3751716" y="2789571"/>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8</a:t>
            </a:r>
          </a:p>
        </p:txBody>
      </p:sp>
      <p:cxnSp>
        <p:nvCxnSpPr>
          <p:cNvPr id="20" name="Straight Arrow Connector 19">
            <a:extLst>
              <a:ext uri="{FF2B5EF4-FFF2-40B4-BE49-F238E27FC236}">
                <a16:creationId xmlns:a16="http://schemas.microsoft.com/office/drawing/2014/main" id="{3BD4678C-61FE-4EB0-8C24-06E7872F3153}"/>
              </a:ext>
            </a:extLst>
          </p:cNvPr>
          <p:cNvCxnSpPr>
            <a:cxnSpLocks/>
          </p:cNvCxnSpPr>
          <p:nvPr/>
        </p:nvCxnSpPr>
        <p:spPr>
          <a:xfrm>
            <a:off x="4870070" y="314278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5176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missing number?</a:t>
            </a:r>
          </a:p>
          <a:p>
            <a:r>
              <a:rPr lang="en-GB" dirty="0">
                <a:latin typeface="Arial" panose="020B0604020202020204" pitchFamily="34" charset="0"/>
                <a:cs typeface="Arial" panose="020B0604020202020204" pitchFamily="34" charset="0"/>
              </a:rPr>
              <a:t>Explain your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072334" y="2740568"/>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10</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420152"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423576" y="2942556"/>
            <a:ext cx="87107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70</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428069" y="2911947"/>
            <a:ext cx="2286000"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56</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3125685"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049A9BF8-2A07-4085-B64D-BA10DA882DF5}"/>
              </a:ext>
            </a:extLst>
          </p:cNvPr>
          <p:cNvSpPr/>
          <p:nvPr/>
        </p:nvSpPr>
        <p:spPr>
          <a:xfrm>
            <a:off x="3751716" y="2789571"/>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8</a:t>
            </a:r>
          </a:p>
        </p:txBody>
      </p:sp>
      <p:cxnSp>
        <p:nvCxnSpPr>
          <p:cNvPr id="20" name="Straight Arrow Connector 19">
            <a:extLst>
              <a:ext uri="{FF2B5EF4-FFF2-40B4-BE49-F238E27FC236}">
                <a16:creationId xmlns:a16="http://schemas.microsoft.com/office/drawing/2014/main" id="{3BD4678C-61FE-4EB0-8C24-06E7872F3153}"/>
              </a:ext>
            </a:extLst>
          </p:cNvPr>
          <p:cNvCxnSpPr>
            <a:cxnSpLocks/>
          </p:cNvCxnSpPr>
          <p:nvPr/>
        </p:nvCxnSpPr>
        <p:spPr>
          <a:xfrm>
            <a:off x="4870070" y="314278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DE3FB007-B3D6-4A7F-A6BE-5D5A1FDB1631}"/>
              </a:ext>
            </a:extLst>
          </p:cNvPr>
          <p:cNvSpPr/>
          <p:nvPr/>
        </p:nvSpPr>
        <p:spPr>
          <a:xfrm>
            <a:off x="273424" y="3966394"/>
            <a:ext cx="8689746" cy="2308324"/>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The number that is input into the two-step function machine is 70.</a:t>
            </a:r>
          </a:p>
          <a:p>
            <a:r>
              <a:rPr lang="en-GB" b="1" dirty="0">
                <a:solidFill>
                  <a:srgbClr val="DA2E41"/>
                </a:solidFill>
                <a:latin typeface="Arial" panose="020B0604020202020204" pitchFamily="34" charset="0"/>
                <a:cs typeface="Arial" panose="020B0604020202020204" pitchFamily="34" charset="0"/>
              </a:rPr>
              <a:t>The first step is to divide this number by 10.</a:t>
            </a:r>
          </a:p>
          <a:p>
            <a:r>
              <a:rPr lang="en-GB" b="1" dirty="0">
                <a:solidFill>
                  <a:srgbClr val="DA2E41"/>
                </a:solidFill>
                <a:latin typeface="Arial" panose="020B0604020202020204" pitchFamily="34" charset="0"/>
                <a:cs typeface="Arial" panose="020B0604020202020204" pitchFamily="34" charset="0"/>
              </a:rPr>
              <a:t>70 ÷ 10 = 7</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 second step is to multiply the answer by 8.</a:t>
            </a:r>
          </a:p>
          <a:p>
            <a:r>
              <a:rPr lang="en-GB" b="1" dirty="0">
                <a:solidFill>
                  <a:srgbClr val="DA2E41"/>
                </a:solidFill>
                <a:latin typeface="Arial" panose="020B0604020202020204" pitchFamily="34" charset="0"/>
                <a:cs typeface="Arial" panose="020B0604020202020204" pitchFamily="34" charset="0"/>
              </a:rPr>
              <a:t>7 x 8 = 56</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So, the output is 56.</a:t>
            </a:r>
          </a:p>
        </p:txBody>
      </p:sp>
    </p:spTree>
    <p:extLst>
      <p:ext uri="{BB962C8B-B14F-4D97-AF65-F5344CB8AC3E}">
        <p14:creationId xmlns:p14="http://schemas.microsoft.com/office/powerpoint/2010/main" val="1536360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missing number?</a:t>
            </a:r>
          </a:p>
          <a:p>
            <a:r>
              <a:rPr lang="en-GB" dirty="0">
                <a:latin typeface="Arial" panose="020B0604020202020204" pitchFamily="34" charset="0"/>
                <a:cs typeface="Arial" panose="020B0604020202020204" pitchFamily="34" charset="0"/>
              </a:rPr>
              <a:t>Explain your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072334" y="2740568"/>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3</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420152"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423576" y="2942556"/>
            <a:ext cx="87107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428069" y="2911947"/>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4</a:t>
            </a:r>
            <a:r>
              <a:rPr lang="en-GB" sz="2400" b="1" dirty="0">
                <a:solidFill>
                  <a:srgbClr val="DA2E41"/>
                </a:solidFill>
                <a:latin typeface="Arial" panose="020B0604020202020204" pitchFamily="34" charset="0"/>
                <a:cs typeface="Arial" panose="020B0604020202020204" pitchFamily="34" charset="0"/>
              </a:rPr>
              <a:t>  </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3125685"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049A9BF8-2A07-4085-B64D-BA10DA882DF5}"/>
              </a:ext>
            </a:extLst>
          </p:cNvPr>
          <p:cNvSpPr/>
          <p:nvPr/>
        </p:nvSpPr>
        <p:spPr>
          <a:xfrm>
            <a:off x="3751716" y="2789571"/>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solidFill>
                <a:latin typeface="Arial" panose="020B0604020202020204" pitchFamily="34" charset="0"/>
                <a:cs typeface="Arial" panose="020B0604020202020204" pitchFamily="34" charset="0"/>
              </a:rPr>
              <a:t>–</a:t>
            </a:r>
            <a:r>
              <a:rPr lang="en-GB" sz="2800" b="1" dirty="0">
                <a:solidFill>
                  <a:srgbClr val="DA2E41"/>
                </a:solidFill>
                <a:latin typeface="Arial" panose="020B0604020202020204" pitchFamily="34" charset="0"/>
                <a:cs typeface="Arial" panose="020B0604020202020204" pitchFamily="34" charset="0"/>
              </a:rPr>
              <a:t> </a:t>
            </a:r>
            <a:r>
              <a:rPr lang="en-GB" sz="2600" b="1" dirty="0">
                <a:latin typeface="Arial" panose="020B0604020202020204" pitchFamily="34" charset="0"/>
                <a:cs typeface="Arial" panose="020B0604020202020204" pitchFamily="34" charset="0"/>
              </a:rPr>
              <a:t>10 </a:t>
            </a:r>
          </a:p>
        </p:txBody>
      </p:sp>
      <p:cxnSp>
        <p:nvCxnSpPr>
          <p:cNvPr id="20" name="Straight Arrow Connector 19">
            <a:extLst>
              <a:ext uri="{FF2B5EF4-FFF2-40B4-BE49-F238E27FC236}">
                <a16:creationId xmlns:a16="http://schemas.microsoft.com/office/drawing/2014/main" id="{3BD4678C-61FE-4EB0-8C24-06E7872F3153}"/>
              </a:ext>
            </a:extLst>
          </p:cNvPr>
          <p:cNvCxnSpPr>
            <a:cxnSpLocks/>
          </p:cNvCxnSpPr>
          <p:nvPr/>
        </p:nvCxnSpPr>
        <p:spPr>
          <a:xfrm>
            <a:off x="4870070" y="314278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657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missing number?</a:t>
            </a:r>
          </a:p>
          <a:p>
            <a:r>
              <a:rPr lang="en-GB" dirty="0">
                <a:latin typeface="Arial" panose="020B0604020202020204" pitchFamily="34" charset="0"/>
                <a:cs typeface="Arial" panose="020B0604020202020204" pitchFamily="34" charset="0"/>
              </a:rPr>
              <a:t>Explain your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072334" y="2740568"/>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3</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420152"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423576" y="2942556"/>
            <a:ext cx="87107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2</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428069" y="2911947"/>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4</a:t>
            </a:r>
            <a:r>
              <a:rPr lang="en-GB" sz="2400" b="1" dirty="0">
                <a:solidFill>
                  <a:srgbClr val="DA2E41"/>
                </a:solidFill>
                <a:latin typeface="Arial" panose="020B0604020202020204" pitchFamily="34" charset="0"/>
                <a:cs typeface="Arial" panose="020B0604020202020204" pitchFamily="34" charset="0"/>
              </a:rPr>
              <a:t>  </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3125685"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049A9BF8-2A07-4085-B64D-BA10DA882DF5}"/>
              </a:ext>
            </a:extLst>
          </p:cNvPr>
          <p:cNvSpPr/>
          <p:nvPr/>
        </p:nvSpPr>
        <p:spPr>
          <a:xfrm>
            <a:off x="3751716" y="2789571"/>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solidFill>
                <a:latin typeface="Arial" panose="020B0604020202020204" pitchFamily="34" charset="0"/>
                <a:cs typeface="Arial" panose="020B0604020202020204" pitchFamily="34" charset="0"/>
              </a:rPr>
              <a:t>–</a:t>
            </a:r>
            <a:r>
              <a:rPr lang="en-GB" sz="2800" b="1" dirty="0">
                <a:solidFill>
                  <a:srgbClr val="DA2E41"/>
                </a:solidFill>
                <a:latin typeface="Arial" panose="020B0604020202020204" pitchFamily="34" charset="0"/>
                <a:cs typeface="Arial" panose="020B0604020202020204" pitchFamily="34" charset="0"/>
              </a:rPr>
              <a:t> </a:t>
            </a:r>
            <a:r>
              <a:rPr lang="en-GB" sz="2600" b="1" dirty="0">
                <a:latin typeface="Arial" panose="020B0604020202020204" pitchFamily="34" charset="0"/>
                <a:cs typeface="Arial" panose="020B0604020202020204" pitchFamily="34" charset="0"/>
              </a:rPr>
              <a:t>10 </a:t>
            </a:r>
          </a:p>
        </p:txBody>
      </p:sp>
      <p:cxnSp>
        <p:nvCxnSpPr>
          <p:cNvPr id="20" name="Straight Arrow Connector 19">
            <a:extLst>
              <a:ext uri="{FF2B5EF4-FFF2-40B4-BE49-F238E27FC236}">
                <a16:creationId xmlns:a16="http://schemas.microsoft.com/office/drawing/2014/main" id="{3BD4678C-61FE-4EB0-8C24-06E7872F3153}"/>
              </a:ext>
            </a:extLst>
          </p:cNvPr>
          <p:cNvCxnSpPr>
            <a:cxnSpLocks/>
          </p:cNvCxnSpPr>
          <p:nvPr/>
        </p:nvCxnSpPr>
        <p:spPr>
          <a:xfrm>
            <a:off x="4870070" y="314278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DE3FB007-B3D6-4A7F-A6BE-5D5A1FDB1631}"/>
              </a:ext>
            </a:extLst>
          </p:cNvPr>
          <p:cNvSpPr/>
          <p:nvPr/>
        </p:nvSpPr>
        <p:spPr>
          <a:xfrm>
            <a:off x="273424" y="3858818"/>
            <a:ext cx="8689746" cy="2585323"/>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A number is input into a two-step function machine.</a:t>
            </a:r>
          </a:p>
          <a:p>
            <a:r>
              <a:rPr lang="en-GB" b="1" dirty="0">
                <a:solidFill>
                  <a:srgbClr val="DA2E41"/>
                </a:solidFill>
                <a:latin typeface="Arial" panose="020B0604020202020204" pitchFamily="34" charset="0"/>
                <a:cs typeface="Arial" panose="020B0604020202020204" pitchFamily="34" charset="0"/>
              </a:rPr>
              <a:t>It is then multiplied by 3 and then 10 is subtracted from it.</a:t>
            </a:r>
          </a:p>
          <a:p>
            <a:r>
              <a:rPr lang="en-GB" b="1" dirty="0">
                <a:solidFill>
                  <a:srgbClr val="DA2E41"/>
                </a:solidFill>
                <a:latin typeface="Arial" panose="020B0604020202020204" pitchFamily="34" charset="0"/>
                <a:cs typeface="Arial" panose="020B0604020202020204" pitchFamily="34" charset="0"/>
              </a:rPr>
              <a:t>The output is – 4. </a:t>
            </a:r>
          </a:p>
          <a:p>
            <a:r>
              <a:rPr lang="en-GB" b="1" dirty="0">
                <a:solidFill>
                  <a:srgbClr val="DA2E41"/>
                </a:solidFill>
                <a:latin typeface="Arial" panose="020B0604020202020204" pitchFamily="34" charset="0"/>
                <a:cs typeface="Arial" panose="020B0604020202020204" pitchFamily="34" charset="0"/>
              </a:rPr>
              <a:t>To find the input, we need to work backwards. First, we add 10 to – 4:</a:t>
            </a:r>
          </a:p>
          <a:p>
            <a:r>
              <a:rPr lang="en-GB" b="1" dirty="0">
                <a:solidFill>
                  <a:srgbClr val="DA2E41"/>
                </a:solidFill>
                <a:latin typeface="Arial" panose="020B0604020202020204" pitchFamily="34" charset="0"/>
                <a:cs typeface="Arial" panose="020B0604020202020204" pitchFamily="34" charset="0"/>
              </a:rPr>
              <a:t>– 4 + 10 = 6</a:t>
            </a:r>
          </a:p>
          <a:p>
            <a:r>
              <a:rPr lang="en-GB" b="1" dirty="0">
                <a:solidFill>
                  <a:srgbClr val="DA2E41"/>
                </a:solidFill>
                <a:latin typeface="Arial" panose="020B0604020202020204" pitchFamily="34" charset="0"/>
                <a:cs typeface="Arial" panose="020B0604020202020204" pitchFamily="34" charset="0"/>
              </a:rPr>
              <a:t>Then we divide the answer by 3:</a:t>
            </a:r>
          </a:p>
          <a:p>
            <a:r>
              <a:rPr lang="en-GB" b="1" dirty="0">
                <a:solidFill>
                  <a:srgbClr val="DA2E41"/>
                </a:solidFill>
                <a:latin typeface="Arial" panose="020B0604020202020204" pitchFamily="34" charset="0"/>
                <a:cs typeface="Arial" panose="020B0604020202020204" pitchFamily="34" charset="0"/>
              </a:rPr>
              <a:t>6 ÷ 3 = 2</a:t>
            </a:r>
          </a:p>
          <a:p>
            <a:r>
              <a:rPr lang="en-GB" b="1" dirty="0">
                <a:solidFill>
                  <a:srgbClr val="DA2E41"/>
                </a:solidFill>
                <a:latin typeface="Arial" panose="020B0604020202020204" pitchFamily="34" charset="0"/>
                <a:cs typeface="Arial" panose="020B0604020202020204" pitchFamily="34" charset="0"/>
              </a:rPr>
              <a:t>The input is 2.</a:t>
            </a:r>
          </a:p>
          <a:p>
            <a:r>
              <a:rPr lang="en-GB" b="1" dirty="0">
                <a:solidFill>
                  <a:srgbClr val="DA2E41"/>
                </a:solidFill>
                <a:latin typeface="Arial" panose="020B0604020202020204" pitchFamily="34" charset="0"/>
                <a:cs typeface="Arial" panose="020B0604020202020204" pitchFamily="34" charset="0"/>
              </a:rPr>
              <a:t>CHECK:	2 x 3 = 6     6 – 10 = – 4</a:t>
            </a:r>
          </a:p>
        </p:txBody>
      </p:sp>
    </p:spTree>
    <p:extLst>
      <p:ext uri="{BB962C8B-B14F-4D97-AF65-F5344CB8AC3E}">
        <p14:creationId xmlns:p14="http://schemas.microsoft.com/office/powerpoint/2010/main" val="2552506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30832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How can we write this as an algebraic expression?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072334" y="2740568"/>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5</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420152"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423576" y="2942556"/>
            <a:ext cx="87107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b</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428069" y="2911947"/>
            <a:ext cx="2286000"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3125685"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049A9BF8-2A07-4085-B64D-BA10DA882DF5}"/>
              </a:ext>
            </a:extLst>
          </p:cNvPr>
          <p:cNvSpPr/>
          <p:nvPr/>
        </p:nvSpPr>
        <p:spPr>
          <a:xfrm>
            <a:off x="3697928" y="2789571"/>
            <a:ext cx="1044450"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solidFill>
                <a:latin typeface="Arial" panose="020B0604020202020204" pitchFamily="34" charset="0"/>
                <a:cs typeface="Arial" panose="020B0604020202020204" pitchFamily="34" charset="0"/>
              </a:rPr>
              <a:t>+</a:t>
            </a:r>
            <a:r>
              <a:rPr lang="en-GB" sz="2800" b="1" dirty="0">
                <a:solidFill>
                  <a:srgbClr val="DA2E41"/>
                </a:solidFill>
                <a:latin typeface="Arial" panose="020B0604020202020204" pitchFamily="34" charset="0"/>
                <a:cs typeface="Arial" panose="020B0604020202020204" pitchFamily="34" charset="0"/>
              </a:rPr>
              <a:t> </a:t>
            </a:r>
            <a:r>
              <a:rPr lang="en-GB" sz="2600" b="1" dirty="0">
                <a:latin typeface="Arial" panose="020B0604020202020204" pitchFamily="34" charset="0"/>
                <a:cs typeface="Arial" panose="020B0604020202020204" pitchFamily="34" charset="0"/>
              </a:rPr>
              <a:t>19 </a:t>
            </a:r>
          </a:p>
        </p:txBody>
      </p:sp>
      <p:cxnSp>
        <p:nvCxnSpPr>
          <p:cNvPr id="20" name="Straight Arrow Connector 19">
            <a:extLst>
              <a:ext uri="{FF2B5EF4-FFF2-40B4-BE49-F238E27FC236}">
                <a16:creationId xmlns:a16="http://schemas.microsoft.com/office/drawing/2014/main" id="{3BD4678C-61FE-4EB0-8C24-06E7872F3153}"/>
              </a:ext>
            </a:extLst>
          </p:cNvPr>
          <p:cNvCxnSpPr>
            <a:cxnSpLocks/>
          </p:cNvCxnSpPr>
          <p:nvPr/>
        </p:nvCxnSpPr>
        <p:spPr>
          <a:xfrm>
            <a:off x="4870070" y="314278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5607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230832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How can we write this as an algebraic expression?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962BCB2-9F2C-4952-A16A-BE60804694F1}"/>
              </a:ext>
            </a:extLst>
          </p:cNvPr>
          <p:cNvSpPr/>
          <p:nvPr/>
        </p:nvSpPr>
        <p:spPr>
          <a:xfrm>
            <a:off x="2072334" y="2740568"/>
            <a:ext cx="927849"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5</a:t>
            </a:r>
          </a:p>
        </p:txBody>
      </p:sp>
      <p:cxnSp>
        <p:nvCxnSpPr>
          <p:cNvPr id="6" name="Straight Arrow Connector 5">
            <a:extLst>
              <a:ext uri="{FF2B5EF4-FFF2-40B4-BE49-F238E27FC236}">
                <a16:creationId xmlns:a16="http://schemas.microsoft.com/office/drawing/2014/main" id="{C4422AF2-C500-4EF8-9238-0C477158BE67}"/>
              </a:ext>
            </a:extLst>
          </p:cNvPr>
          <p:cNvCxnSpPr>
            <a:cxnSpLocks/>
          </p:cNvCxnSpPr>
          <p:nvPr/>
        </p:nvCxnSpPr>
        <p:spPr>
          <a:xfrm>
            <a:off x="1420152"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FBBA9AB-346E-4482-A867-22DC72B0BAE5}"/>
              </a:ext>
            </a:extLst>
          </p:cNvPr>
          <p:cNvSpPr txBox="1"/>
          <p:nvPr/>
        </p:nvSpPr>
        <p:spPr>
          <a:xfrm>
            <a:off x="423576" y="2942556"/>
            <a:ext cx="87107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b</a:t>
            </a:r>
          </a:p>
        </p:txBody>
      </p:sp>
      <p:sp>
        <p:nvSpPr>
          <p:cNvPr id="12" name="TextBox 11">
            <a:extLst>
              <a:ext uri="{FF2B5EF4-FFF2-40B4-BE49-F238E27FC236}">
                <a16:creationId xmlns:a16="http://schemas.microsoft.com/office/drawing/2014/main" id="{B4591955-58DA-4761-A496-3088E1530050}"/>
              </a:ext>
            </a:extLst>
          </p:cNvPr>
          <p:cNvSpPr txBox="1"/>
          <p:nvPr/>
        </p:nvSpPr>
        <p:spPr>
          <a:xfrm>
            <a:off x="5428069" y="2911947"/>
            <a:ext cx="2286000" cy="461665"/>
          </a:xfrm>
          <a:prstGeom prst="rect">
            <a:avLst/>
          </a:prstGeom>
          <a:noFill/>
        </p:spPr>
        <p:txBody>
          <a:bodyPr wrap="square" rtlCol="0">
            <a:spAutoFit/>
          </a:bodyPr>
          <a:lstStyle/>
          <a:p>
            <a:r>
              <a:rPr lang="en-GB" sz="2400" b="1" dirty="0">
                <a:solidFill>
                  <a:srgbClr val="DA2E41"/>
                </a:solidFill>
                <a:latin typeface="Arial" panose="020B0604020202020204" pitchFamily="34" charset="0"/>
                <a:cs typeface="Arial" panose="020B0604020202020204" pitchFamily="34" charset="0"/>
              </a:rPr>
              <a:t>5</a:t>
            </a:r>
            <a:r>
              <a:rPr lang="en-GB" sz="2400" b="1" i="1" dirty="0">
                <a:solidFill>
                  <a:srgbClr val="DA2E41"/>
                </a:solidFill>
                <a:latin typeface="Arial" panose="020B0604020202020204" pitchFamily="34" charset="0"/>
                <a:cs typeface="Arial" panose="020B0604020202020204" pitchFamily="34" charset="0"/>
              </a:rPr>
              <a:t>b </a:t>
            </a:r>
            <a:r>
              <a:rPr lang="en-GB" sz="2400" b="1" dirty="0">
                <a:solidFill>
                  <a:srgbClr val="DA2E41"/>
                </a:solidFill>
                <a:latin typeface="Arial" panose="020B0604020202020204" pitchFamily="34" charset="0"/>
                <a:cs typeface="Arial" panose="020B0604020202020204" pitchFamily="34" charset="0"/>
              </a:rPr>
              <a:t>+ 19  </a:t>
            </a:r>
          </a:p>
        </p:txBody>
      </p:sp>
      <p:cxnSp>
        <p:nvCxnSpPr>
          <p:cNvPr id="21" name="Straight Arrow Connector 20">
            <a:extLst>
              <a:ext uri="{FF2B5EF4-FFF2-40B4-BE49-F238E27FC236}">
                <a16:creationId xmlns:a16="http://schemas.microsoft.com/office/drawing/2014/main" id="{6C5C515C-3FD7-44E1-A598-DD8A33214B4C}"/>
              </a:ext>
            </a:extLst>
          </p:cNvPr>
          <p:cNvCxnSpPr>
            <a:cxnSpLocks/>
          </p:cNvCxnSpPr>
          <p:nvPr/>
        </p:nvCxnSpPr>
        <p:spPr>
          <a:xfrm>
            <a:off x="3125685" y="316191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049A9BF8-2A07-4085-B64D-BA10DA882DF5}"/>
              </a:ext>
            </a:extLst>
          </p:cNvPr>
          <p:cNvSpPr/>
          <p:nvPr/>
        </p:nvSpPr>
        <p:spPr>
          <a:xfrm>
            <a:off x="3697928" y="2789571"/>
            <a:ext cx="1044450"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solidFill>
                <a:latin typeface="Arial" panose="020B0604020202020204" pitchFamily="34" charset="0"/>
                <a:cs typeface="Arial" panose="020B0604020202020204" pitchFamily="34" charset="0"/>
              </a:rPr>
              <a:t>+</a:t>
            </a:r>
            <a:r>
              <a:rPr lang="en-GB" sz="2800" b="1" dirty="0">
                <a:solidFill>
                  <a:srgbClr val="DA2E41"/>
                </a:solidFill>
                <a:latin typeface="Arial" panose="020B0604020202020204" pitchFamily="34" charset="0"/>
                <a:cs typeface="Arial" panose="020B0604020202020204" pitchFamily="34" charset="0"/>
              </a:rPr>
              <a:t> </a:t>
            </a:r>
            <a:r>
              <a:rPr lang="en-GB" sz="2600" b="1" dirty="0">
                <a:latin typeface="Arial" panose="020B0604020202020204" pitchFamily="34" charset="0"/>
                <a:cs typeface="Arial" panose="020B0604020202020204" pitchFamily="34" charset="0"/>
              </a:rPr>
              <a:t>19 </a:t>
            </a:r>
          </a:p>
        </p:txBody>
      </p:sp>
      <p:cxnSp>
        <p:nvCxnSpPr>
          <p:cNvPr id="20" name="Straight Arrow Connector 19">
            <a:extLst>
              <a:ext uri="{FF2B5EF4-FFF2-40B4-BE49-F238E27FC236}">
                <a16:creationId xmlns:a16="http://schemas.microsoft.com/office/drawing/2014/main" id="{3BD4678C-61FE-4EB0-8C24-06E7872F3153}"/>
              </a:ext>
            </a:extLst>
          </p:cNvPr>
          <p:cNvCxnSpPr>
            <a:cxnSpLocks/>
          </p:cNvCxnSpPr>
          <p:nvPr/>
        </p:nvCxnSpPr>
        <p:spPr>
          <a:xfrm>
            <a:off x="4870070" y="3142780"/>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DE3FB007-B3D6-4A7F-A6BE-5D5A1FDB1631}"/>
              </a:ext>
            </a:extLst>
          </p:cNvPr>
          <p:cNvSpPr/>
          <p:nvPr/>
        </p:nvSpPr>
        <p:spPr>
          <a:xfrm>
            <a:off x="273424" y="3858818"/>
            <a:ext cx="8689746" cy="2031325"/>
          </a:xfrm>
          <a:prstGeom prst="rect">
            <a:avLst/>
          </a:prstGeom>
        </p:spPr>
        <p:txBody>
          <a:bodyPr wrap="square">
            <a:spAutoFit/>
          </a:bodyPr>
          <a:lstStyle/>
          <a:p>
            <a:r>
              <a:rPr lang="en-GB" b="1" dirty="0">
                <a:solidFill>
                  <a:srgbClr val="DA2E41"/>
                </a:solidFill>
                <a:latin typeface="Arial" panose="020B0604020202020204" pitchFamily="34" charset="0"/>
                <a:cs typeface="Arial" panose="020B0604020202020204" pitchFamily="34" charset="0"/>
              </a:rPr>
              <a:t>In this diagram, the input has been replaced by a letter.</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 first step can be written as </a:t>
            </a:r>
            <a:r>
              <a:rPr lang="en-GB" b="1" i="1" dirty="0">
                <a:solidFill>
                  <a:srgbClr val="DA2E41"/>
                </a:solidFill>
                <a:latin typeface="Arial" panose="020B0604020202020204" pitchFamily="34" charset="0"/>
                <a:cs typeface="Arial" panose="020B0604020202020204" pitchFamily="34" charset="0"/>
              </a:rPr>
              <a:t>b </a:t>
            </a:r>
            <a:r>
              <a:rPr lang="en-GB" b="1" dirty="0">
                <a:solidFill>
                  <a:srgbClr val="DA2E41"/>
                </a:solidFill>
                <a:latin typeface="Arial" panose="020B0604020202020204" pitchFamily="34" charset="0"/>
                <a:cs typeface="Arial" panose="020B0604020202020204" pitchFamily="34" charset="0"/>
              </a:rPr>
              <a:t>x 5 or more simply as 5</a:t>
            </a:r>
            <a:r>
              <a:rPr lang="en-GB" b="1" i="1" dirty="0">
                <a:solidFill>
                  <a:srgbClr val="DA2E41"/>
                </a:solidFill>
                <a:latin typeface="Arial" panose="020B0604020202020204" pitchFamily="34" charset="0"/>
                <a:cs typeface="Arial" panose="020B0604020202020204" pitchFamily="34" charset="0"/>
              </a:rPr>
              <a:t>b.</a:t>
            </a:r>
            <a:endParaRPr lang="en-GB" b="1" dirty="0">
              <a:solidFill>
                <a:srgbClr val="DA2E41"/>
              </a:solidFill>
              <a:latin typeface="Arial" panose="020B0604020202020204" pitchFamily="34" charset="0"/>
              <a:cs typeface="Arial" panose="020B0604020202020204" pitchFamily="34" charset="0"/>
            </a:endParaRPr>
          </a:p>
          <a:p>
            <a:endParaRPr lang="en-GB" b="1" i="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 second step can be written as + 19.</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The whole expression can be written as 5</a:t>
            </a:r>
            <a:r>
              <a:rPr lang="en-GB" b="1" i="1" dirty="0">
                <a:solidFill>
                  <a:srgbClr val="DA2E41"/>
                </a:solidFill>
                <a:latin typeface="Arial" panose="020B0604020202020204" pitchFamily="34" charset="0"/>
                <a:cs typeface="Arial" panose="020B0604020202020204" pitchFamily="34" charset="0"/>
              </a:rPr>
              <a:t>b + </a:t>
            </a:r>
            <a:r>
              <a:rPr lang="en-GB" b="1" dirty="0">
                <a:solidFill>
                  <a:srgbClr val="DA2E41"/>
                </a:solidFill>
                <a:latin typeface="Arial" panose="020B0604020202020204" pitchFamily="34" charset="0"/>
                <a:cs typeface="Arial" panose="020B0604020202020204" pitchFamily="34" charset="0"/>
              </a:rPr>
              <a:t>19</a:t>
            </a:r>
          </a:p>
        </p:txBody>
      </p:sp>
    </p:spTree>
    <p:extLst>
      <p:ext uri="{BB962C8B-B14F-4D97-AF65-F5344CB8AC3E}">
        <p14:creationId xmlns:p14="http://schemas.microsoft.com/office/powerpoint/2010/main" val="3055014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452431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Use this function machine to answer each question.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number comes out if the number 5 goes in?</a:t>
            </a:r>
          </a:p>
          <a:p>
            <a:pPr marL="342900" indent="-342900">
              <a:buAutoNum type="alphaLcParenR"/>
            </a:pPr>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is the output if the input is 1.5?			</a:t>
            </a:r>
            <a:endParaRPr lang="en-GB" b="1" dirty="0">
              <a:latin typeface="Arial" panose="020B0604020202020204" pitchFamily="34" charset="0"/>
              <a:cs typeface="Arial" panose="020B0604020202020204" pitchFamily="34" charset="0"/>
            </a:endParaRPr>
          </a:p>
          <a:p>
            <a:pPr marL="342900" indent="-342900">
              <a:buAutoNum type="alphaLcParenR"/>
            </a:pPr>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is the input if the output is 9,000?		</a:t>
            </a:r>
            <a:r>
              <a:rPr lang="en-GB" b="1" dirty="0">
                <a:latin typeface="Arial" panose="020B0604020202020204" pitchFamily="34" charset="0"/>
                <a:cs typeface="Arial" panose="020B0604020202020204" pitchFamily="34" charset="0"/>
              </a:rPr>
              <a:t> </a:t>
            </a:r>
          </a:p>
          <a:p>
            <a:pPr marL="342900" indent="-342900">
              <a:buAutoNum type="alphaLcParenR"/>
            </a:pPr>
            <a:endParaRPr lang="en-GB" b="1" dirty="0">
              <a:latin typeface="Arial" panose="020B0604020202020204" pitchFamily="34" charset="0"/>
              <a:cs typeface="Arial" panose="020B0604020202020204" pitchFamily="34" charset="0"/>
            </a:endParaRPr>
          </a:p>
          <a:p>
            <a:pPr marL="342900" indent="-342900">
              <a:buAutoNum type="alphaLcParenR" startAt="4"/>
            </a:pPr>
            <a:r>
              <a:rPr lang="en-GB" dirty="0">
                <a:latin typeface="Arial" panose="020B0604020202020204" pitchFamily="34" charset="0"/>
                <a:cs typeface="Arial" panose="020B0604020202020204" pitchFamily="34" charset="0"/>
              </a:rPr>
              <a:t>What will the output be if the input is </a:t>
            </a:r>
            <a:r>
              <a:rPr lang="en-GB" i="1" dirty="0">
                <a:latin typeface="Arial" panose="020B0604020202020204" pitchFamily="34" charset="0"/>
                <a:cs typeface="Arial" panose="020B0604020202020204" pitchFamily="34" charset="0"/>
              </a:rPr>
              <a:t>x</a:t>
            </a:r>
            <a:r>
              <a:rPr lang="en-GB" dirty="0">
                <a:latin typeface="Arial" panose="020B0604020202020204" pitchFamily="34" charset="0"/>
                <a:cs typeface="Arial" panose="020B0604020202020204" pitchFamily="34" charset="0"/>
              </a:rPr>
              <a:t>?</a:t>
            </a:r>
          </a:p>
          <a:p>
            <a:pPr marL="342900" indent="-342900">
              <a:buAutoNum type="alphaLcParenR" startAt="4"/>
            </a:pPr>
            <a:endParaRPr lang="en-GB" dirty="0">
              <a:latin typeface="Arial" panose="020B0604020202020204" pitchFamily="34" charset="0"/>
              <a:cs typeface="Arial" panose="020B0604020202020204" pitchFamily="34" charset="0"/>
            </a:endParaRPr>
          </a:p>
          <a:p>
            <a:pPr marL="342900" indent="-342900">
              <a:buAutoNum type="alphaLcParenR" startAt="4"/>
            </a:pPr>
            <a:r>
              <a:rPr lang="en-GB" dirty="0">
                <a:latin typeface="Arial" panose="020B0604020202020204" pitchFamily="34" charset="0"/>
                <a:cs typeface="Arial" panose="020B0604020202020204" pitchFamily="34" charset="0"/>
              </a:rPr>
              <a:t>What if the input is a different letter?</a:t>
            </a:r>
          </a:p>
          <a:p>
            <a:pPr marL="342900" indent="-342900">
              <a:buAutoNum type="alphaLcParenR"/>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4AF11266-44B8-49DC-845A-76BEFD5DFD11}"/>
              </a:ext>
            </a:extLst>
          </p:cNvPr>
          <p:cNvSpPr/>
          <p:nvPr/>
        </p:nvSpPr>
        <p:spPr>
          <a:xfrm>
            <a:off x="1978214" y="2301598"/>
            <a:ext cx="950254"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+ 9 </a:t>
            </a:r>
          </a:p>
        </p:txBody>
      </p:sp>
      <p:cxnSp>
        <p:nvCxnSpPr>
          <p:cNvPr id="8" name="Straight Arrow Connector 7">
            <a:extLst>
              <a:ext uri="{FF2B5EF4-FFF2-40B4-BE49-F238E27FC236}">
                <a16:creationId xmlns:a16="http://schemas.microsoft.com/office/drawing/2014/main" id="{2880F297-740A-4523-BFC5-0BCB0D495D76}"/>
              </a:ext>
            </a:extLst>
          </p:cNvPr>
          <p:cNvCxnSpPr>
            <a:cxnSpLocks/>
          </p:cNvCxnSpPr>
          <p:nvPr/>
        </p:nvCxnSpPr>
        <p:spPr>
          <a:xfrm>
            <a:off x="1373107" y="267811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B18C0E8-FD7D-4647-9A67-CEB90C1B6DAC}"/>
              </a:ext>
            </a:extLst>
          </p:cNvPr>
          <p:cNvSpPr txBox="1"/>
          <p:nvPr/>
        </p:nvSpPr>
        <p:spPr>
          <a:xfrm>
            <a:off x="517338" y="2479797"/>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1" name="Straight Arrow Connector 10">
            <a:extLst>
              <a:ext uri="{FF2B5EF4-FFF2-40B4-BE49-F238E27FC236}">
                <a16:creationId xmlns:a16="http://schemas.microsoft.com/office/drawing/2014/main" id="{3F960872-0778-4414-8285-B9427681140B}"/>
              </a:ext>
            </a:extLst>
          </p:cNvPr>
          <p:cNvCxnSpPr>
            <a:cxnSpLocks/>
          </p:cNvCxnSpPr>
          <p:nvPr/>
        </p:nvCxnSpPr>
        <p:spPr>
          <a:xfrm>
            <a:off x="3062939" y="267811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63FCAEED-B842-44C7-ABE3-BB0A1D9FC97A}"/>
              </a:ext>
            </a:extLst>
          </p:cNvPr>
          <p:cNvSpPr txBox="1"/>
          <p:nvPr/>
        </p:nvSpPr>
        <p:spPr>
          <a:xfrm>
            <a:off x="5208491" y="2479797"/>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sp>
        <p:nvSpPr>
          <p:cNvPr id="13" name="Rectangle: Rounded Corners 12">
            <a:extLst>
              <a:ext uri="{FF2B5EF4-FFF2-40B4-BE49-F238E27FC236}">
                <a16:creationId xmlns:a16="http://schemas.microsoft.com/office/drawing/2014/main" id="{ACFDB56D-35F2-4611-9B2A-554AC38079F4}"/>
              </a:ext>
            </a:extLst>
          </p:cNvPr>
          <p:cNvSpPr/>
          <p:nvPr/>
        </p:nvSpPr>
        <p:spPr>
          <a:xfrm>
            <a:off x="3652371" y="2301598"/>
            <a:ext cx="950254"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2 </a:t>
            </a:r>
          </a:p>
        </p:txBody>
      </p:sp>
      <p:cxnSp>
        <p:nvCxnSpPr>
          <p:cNvPr id="14" name="Straight Arrow Connector 13">
            <a:extLst>
              <a:ext uri="{FF2B5EF4-FFF2-40B4-BE49-F238E27FC236}">
                <a16:creationId xmlns:a16="http://schemas.microsoft.com/office/drawing/2014/main" id="{32E0F288-0931-4251-B7F9-2F31A6930010}"/>
              </a:ext>
            </a:extLst>
          </p:cNvPr>
          <p:cNvCxnSpPr>
            <a:cxnSpLocks/>
          </p:cNvCxnSpPr>
          <p:nvPr/>
        </p:nvCxnSpPr>
        <p:spPr>
          <a:xfrm>
            <a:off x="4710949" y="267811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621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963170" cy="480131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Use this function machine to answer each question.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number comes out if the number 5 goes in?	</a:t>
            </a:r>
            <a:r>
              <a:rPr lang="en-GB" b="1" dirty="0">
                <a:solidFill>
                  <a:srgbClr val="DA2E41"/>
                </a:solidFill>
                <a:latin typeface="Arial" panose="020B0604020202020204" pitchFamily="34" charset="0"/>
                <a:cs typeface="Arial" panose="020B0604020202020204" pitchFamily="34" charset="0"/>
              </a:rPr>
              <a:t>28</a:t>
            </a:r>
          </a:p>
          <a:p>
            <a:pPr marL="342900" indent="-342900">
              <a:buAutoNum type="alphaLcParenR"/>
            </a:pPr>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is the output if the input is 1.5?				</a:t>
            </a:r>
            <a:r>
              <a:rPr lang="en-GB" b="1" dirty="0">
                <a:solidFill>
                  <a:srgbClr val="DA2E41"/>
                </a:solidFill>
                <a:latin typeface="Arial" panose="020B0604020202020204" pitchFamily="34" charset="0"/>
                <a:cs typeface="Arial" panose="020B0604020202020204" pitchFamily="34" charset="0"/>
              </a:rPr>
              <a:t>21</a:t>
            </a:r>
            <a:r>
              <a:rPr lang="en-GB" dirty="0">
                <a:latin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endParaRPr>
          </a:p>
          <a:p>
            <a:pPr marL="342900" indent="-342900">
              <a:buAutoNum type="alphaLcParenR"/>
            </a:pPr>
            <a:endParaRPr lang="en-GB" dirty="0">
              <a:latin typeface="Arial" panose="020B0604020202020204" pitchFamily="34" charset="0"/>
              <a:cs typeface="Arial" panose="020B0604020202020204" pitchFamily="34" charset="0"/>
            </a:endParaRPr>
          </a:p>
          <a:p>
            <a:pPr marL="342900" indent="-342900">
              <a:buAutoNum type="alphaLcParenR"/>
            </a:pPr>
            <a:r>
              <a:rPr lang="en-GB" dirty="0">
                <a:latin typeface="Arial" panose="020B0604020202020204" pitchFamily="34" charset="0"/>
                <a:cs typeface="Arial" panose="020B0604020202020204" pitchFamily="34" charset="0"/>
              </a:rPr>
              <a:t>What is the input if the output is 9,000?		</a:t>
            </a:r>
            <a:r>
              <a:rPr lang="en-GB" b="1" dirty="0">
                <a:latin typeface="Arial" panose="020B0604020202020204" pitchFamily="34" charset="0"/>
                <a:cs typeface="Arial" panose="020B0604020202020204" pitchFamily="34" charset="0"/>
              </a:rPr>
              <a:t> 	</a:t>
            </a:r>
            <a:r>
              <a:rPr lang="en-GB" b="1" dirty="0">
                <a:solidFill>
                  <a:srgbClr val="DA2E41"/>
                </a:solidFill>
                <a:latin typeface="Arial" panose="020B0604020202020204" pitchFamily="34" charset="0"/>
                <a:cs typeface="Arial" panose="020B0604020202020204" pitchFamily="34" charset="0"/>
              </a:rPr>
              <a:t>4,491</a:t>
            </a:r>
          </a:p>
          <a:p>
            <a:pPr marL="342900" indent="-342900">
              <a:buAutoNum type="alphaLcParenR"/>
            </a:pPr>
            <a:endParaRPr lang="en-GB" b="1" dirty="0">
              <a:latin typeface="Arial" panose="020B0604020202020204" pitchFamily="34" charset="0"/>
              <a:cs typeface="Arial" panose="020B0604020202020204" pitchFamily="34" charset="0"/>
            </a:endParaRPr>
          </a:p>
          <a:p>
            <a:pPr marL="342900" indent="-342900">
              <a:buAutoNum type="alphaLcParenR" startAt="4"/>
            </a:pPr>
            <a:r>
              <a:rPr lang="en-GB" dirty="0">
                <a:latin typeface="Arial" panose="020B0604020202020204" pitchFamily="34" charset="0"/>
                <a:cs typeface="Arial" panose="020B0604020202020204" pitchFamily="34" charset="0"/>
              </a:rPr>
              <a:t>What will the output be if the input is </a:t>
            </a:r>
            <a:r>
              <a:rPr lang="en-GB" i="1" dirty="0">
                <a:latin typeface="Arial" panose="020B0604020202020204" pitchFamily="34" charset="0"/>
                <a:cs typeface="Arial" panose="020B0604020202020204" pitchFamily="34" charset="0"/>
              </a:rPr>
              <a:t>x</a:t>
            </a:r>
            <a:r>
              <a:rPr lang="en-GB" dirty="0">
                <a:latin typeface="Arial" panose="020B0604020202020204" pitchFamily="34" charset="0"/>
                <a:cs typeface="Arial" panose="020B0604020202020204" pitchFamily="34" charset="0"/>
              </a:rPr>
              <a:t>?			</a:t>
            </a:r>
            <a:r>
              <a:rPr lang="en-GB" b="1" dirty="0">
                <a:solidFill>
                  <a:srgbClr val="DA2E41"/>
                </a:solidFill>
                <a:latin typeface="Arial" panose="020B0604020202020204" pitchFamily="34" charset="0"/>
                <a:cs typeface="Arial" panose="020B0604020202020204" pitchFamily="34" charset="0"/>
              </a:rPr>
              <a:t>(</a:t>
            </a:r>
            <a:r>
              <a:rPr lang="en-GB" b="1" i="1" dirty="0">
                <a:solidFill>
                  <a:srgbClr val="DA2E41"/>
                </a:solidFill>
                <a:latin typeface="Arial" panose="020B0604020202020204" pitchFamily="34" charset="0"/>
                <a:cs typeface="Arial" panose="020B0604020202020204" pitchFamily="34" charset="0"/>
              </a:rPr>
              <a:t>x</a:t>
            </a:r>
            <a:r>
              <a:rPr lang="en-GB" b="1" dirty="0">
                <a:solidFill>
                  <a:srgbClr val="DA2E41"/>
                </a:solidFill>
                <a:latin typeface="Arial" panose="020B0604020202020204" pitchFamily="34" charset="0"/>
                <a:cs typeface="Arial" panose="020B0604020202020204" pitchFamily="34" charset="0"/>
              </a:rPr>
              <a:t> + 9) x 2</a:t>
            </a:r>
          </a:p>
          <a:p>
            <a:pPr marL="342900" indent="-342900">
              <a:buAutoNum type="alphaLcParenR" startAt="4"/>
            </a:pPr>
            <a:endParaRPr lang="en-GB" dirty="0">
              <a:latin typeface="Arial" panose="020B0604020202020204" pitchFamily="34" charset="0"/>
              <a:cs typeface="Arial" panose="020B0604020202020204" pitchFamily="34" charset="0"/>
            </a:endParaRPr>
          </a:p>
          <a:p>
            <a:pPr marL="342900" indent="-342900">
              <a:buAutoNum type="alphaLcParenR" startAt="4"/>
            </a:pPr>
            <a:r>
              <a:rPr lang="en-GB" dirty="0">
                <a:latin typeface="Arial" panose="020B0604020202020204" pitchFamily="34" charset="0"/>
                <a:cs typeface="Arial" panose="020B0604020202020204" pitchFamily="34" charset="0"/>
              </a:rPr>
              <a:t>What if the input is a different letter?				</a:t>
            </a:r>
          </a:p>
          <a:p>
            <a:r>
              <a:rPr lang="en-GB" b="1" dirty="0">
                <a:solidFill>
                  <a:srgbClr val="DA2E41"/>
                </a:solidFill>
                <a:latin typeface="Arial" panose="020B0604020202020204" pitchFamily="34" charset="0"/>
                <a:cs typeface="Arial" panose="020B0604020202020204" pitchFamily="34" charset="0"/>
              </a:rPr>
              <a:t>In algebra, a letter simply represents an unknown number, so if a different letter is used, the expression is still the same: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+ 9) x 2 or (</a:t>
            </a:r>
            <a:r>
              <a:rPr lang="en-GB" b="1" i="1" dirty="0">
                <a:solidFill>
                  <a:srgbClr val="DA2E41"/>
                </a:solidFill>
                <a:latin typeface="Arial" panose="020B0604020202020204" pitchFamily="34" charset="0"/>
                <a:cs typeface="Arial" panose="020B0604020202020204" pitchFamily="34" charset="0"/>
              </a:rPr>
              <a:t>b</a:t>
            </a:r>
            <a:r>
              <a:rPr lang="en-GB" b="1" dirty="0">
                <a:solidFill>
                  <a:srgbClr val="DA2E41"/>
                </a:solidFill>
                <a:latin typeface="Arial" panose="020B0604020202020204" pitchFamily="34" charset="0"/>
                <a:cs typeface="Arial" panose="020B0604020202020204" pitchFamily="34" charset="0"/>
              </a:rPr>
              <a:t> + 9) x 2 and so on…</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4AF11266-44B8-49DC-845A-76BEFD5DFD11}"/>
              </a:ext>
            </a:extLst>
          </p:cNvPr>
          <p:cNvSpPr/>
          <p:nvPr/>
        </p:nvSpPr>
        <p:spPr>
          <a:xfrm>
            <a:off x="1978214" y="2301598"/>
            <a:ext cx="950254"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+ 9 </a:t>
            </a:r>
          </a:p>
        </p:txBody>
      </p:sp>
      <p:cxnSp>
        <p:nvCxnSpPr>
          <p:cNvPr id="8" name="Straight Arrow Connector 7">
            <a:extLst>
              <a:ext uri="{FF2B5EF4-FFF2-40B4-BE49-F238E27FC236}">
                <a16:creationId xmlns:a16="http://schemas.microsoft.com/office/drawing/2014/main" id="{2880F297-740A-4523-BFC5-0BCB0D495D76}"/>
              </a:ext>
            </a:extLst>
          </p:cNvPr>
          <p:cNvCxnSpPr>
            <a:cxnSpLocks/>
          </p:cNvCxnSpPr>
          <p:nvPr/>
        </p:nvCxnSpPr>
        <p:spPr>
          <a:xfrm>
            <a:off x="1373107" y="267811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B18C0E8-FD7D-4647-9A67-CEB90C1B6DAC}"/>
              </a:ext>
            </a:extLst>
          </p:cNvPr>
          <p:cNvSpPr txBox="1"/>
          <p:nvPr/>
        </p:nvSpPr>
        <p:spPr>
          <a:xfrm>
            <a:off x="517338" y="2479797"/>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1" name="Straight Arrow Connector 10">
            <a:extLst>
              <a:ext uri="{FF2B5EF4-FFF2-40B4-BE49-F238E27FC236}">
                <a16:creationId xmlns:a16="http://schemas.microsoft.com/office/drawing/2014/main" id="{3F960872-0778-4414-8285-B9427681140B}"/>
              </a:ext>
            </a:extLst>
          </p:cNvPr>
          <p:cNvCxnSpPr>
            <a:cxnSpLocks/>
          </p:cNvCxnSpPr>
          <p:nvPr/>
        </p:nvCxnSpPr>
        <p:spPr>
          <a:xfrm>
            <a:off x="3062939" y="267811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63FCAEED-B842-44C7-ABE3-BB0A1D9FC97A}"/>
              </a:ext>
            </a:extLst>
          </p:cNvPr>
          <p:cNvSpPr txBox="1"/>
          <p:nvPr/>
        </p:nvSpPr>
        <p:spPr>
          <a:xfrm>
            <a:off x="5208491" y="2479797"/>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sp>
        <p:nvSpPr>
          <p:cNvPr id="13" name="Rectangle: Rounded Corners 12">
            <a:extLst>
              <a:ext uri="{FF2B5EF4-FFF2-40B4-BE49-F238E27FC236}">
                <a16:creationId xmlns:a16="http://schemas.microsoft.com/office/drawing/2014/main" id="{ACFDB56D-35F2-4611-9B2A-554AC38079F4}"/>
              </a:ext>
            </a:extLst>
          </p:cNvPr>
          <p:cNvSpPr/>
          <p:nvPr/>
        </p:nvSpPr>
        <p:spPr>
          <a:xfrm>
            <a:off x="3652371" y="2301598"/>
            <a:ext cx="950254"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x 2 </a:t>
            </a:r>
          </a:p>
        </p:txBody>
      </p:sp>
      <p:cxnSp>
        <p:nvCxnSpPr>
          <p:cNvPr id="14" name="Straight Arrow Connector 13">
            <a:extLst>
              <a:ext uri="{FF2B5EF4-FFF2-40B4-BE49-F238E27FC236}">
                <a16:creationId xmlns:a16="http://schemas.microsoft.com/office/drawing/2014/main" id="{32E0F288-0931-4251-B7F9-2F31A6930010}"/>
              </a:ext>
            </a:extLst>
          </p:cNvPr>
          <p:cNvCxnSpPr>
            <a:cxnSpLocks/>
          </p:cNvCxnSpPr>
          <p:nvPr/>
        </p:nvCxnSpPr>
        <p:spPr>
          <a:xfrm>
            <a:off x="4710949" y="267811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7D88BEB5-00C2-40DA-9E30-6B626A96B93E}"/>
              </a:ext>
            </a:extLst>
          </p:cNvPr>
          <p:cNvSpPr/>
          <p:nvPr/>
        </p:nvSpPr>
        <p:spPr>
          <a:xfrm>
            <a:off x="7127011" y="4395106"/>
            <a:ext cx="1680813" cy="1104740"/>
          </a:xfrm>
          <a:prstGeom prst="rect">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latin typeface="Arial" panose="020B0604020202020204" pitchFamily="34" charset="0"/>
                <a:cs typeface="Arial" panose="020B0604020202020204" pitchFamily="34" charset="0"/>
              </a:rPr>
              <a:t>What do you think the brackets have been used for here?</a:t>
            </a:r>
          </a:p>
        </p:txBody>
      </p:sp>
      <p:cxnSp>
        <p:nvCxnSpPr>
          <p:cNvPr id="16" name="Straight Arrow Connector 15">
            <a:extLst>
              <a:ext uri="{FF2B5EF4-FFF2-40B4-BE49-F238E27FC236}">
                <a16:creationId xmlns:a16="http://schemas.microsoft.com/office/drawing/2014/main" id="{25B8BD5D-AA7A-4070-A16C-A3E9C8E1A4DD}"/>
              </a:ext>
            </a:extLst>
          </p:cNvPr>
          <p:cNvCxnSpPr>
            <a:cxnSpLocks/>
          </p:cNvCxnSpPr>
          <p:nvPr/>
        </p:nvCxnSpPr>
        <p:spPr>
          <a:xfrm flipH="1">
            <a:off x="6844554" y="5015752"/>
            <a:ext cx="2824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3026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Introduction</a:t>
            </a:r>
          </a:p>
          <a:p>
            <a:pPr algn="ctr"/>
            <a:endParaRPr lang="en-GB" sz="2000" b="1" u="sng">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What two things could be happening to the numbers in the function machine?</a:t>
            </a:r>
          </a:p>
          <a:p>
            <a:pPr algn="ctr"/>
            <a:endParaRPr lang="en-GB" sz="2000" b="1" u="sng">
              <a:solidFill>
                <a:schemeClr val="bg2">
                  <a:lumMod val="50000"/>
                </a:schemeClr>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9" name="Rounded Rectangle 8">
            <a:extLst>
              <a:ext uri="{FF2B5EF4-FFF2-40B4-BE49-F238E27FC236}">
                <a16:creationId xmlns:a16="http://schemas.microsoft.com/office/drawing/2014/main" id="{431C2B38-F49B-5044-AF44-3A5BC10834B3}"/>
              </a:ext>
            </a:extLst>
          </p:cNvPr>
          <p:cNvSpPr/>
          <p:nvPr/>
        </p:nvSpPr>
        <p:spPr>
          <a:xfrm>
            <a:off x="2904665" y="2785225"/>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10</a:t>
            </a:r>
          </a:p>
        </p:txBody>
      </p:sp>
      <p:sp>
        <p:nvSpPr>
          <p:cNvPr id="10" name="Rounded Rectangle 9">
            <a:extLst>
              <a:ext uri="{FF2B5EF4-FFF2-40B4-BE49-F238E27FC236}">
                <a16:creationId xmlns:a16="http://schemas.microsoft.com/office/drawing/2014/main" id="{50DE6CBE-047C-0A4E-9FC0-D38B0C915806}"/>
              </a:ext>
            </a:extLst>
          </p:cNvPr>
          <p:cNvSpPr/>
          <p:nvPr/>
        </p:nvSpPr>
        <p:spPr>
          <a:xfrm>
            <a:off x="2909309" y="3606278"/>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6</a:t>
            </a:r>
          </a:p>
        </p:txBody>
      </p:sp>
      <p:sp>
        <p:nvSpPr>
          <p:cNvPr id="11" name="Rounded Rectangle 10">
            <a:extLst>
              <a:ext uri="{FF2B5EF4-FFF2-40B4-BE49-F238E27FC236}">
                <a16:creationId xmlns:a16="http://schemas.microsoft.com/office/drawing/2014/main" id="{AE3CCABE-0839-C741-B962-7C3A6E86028B}"/>
              </a:ext>
            </a:extLst>
          </p:cNvPr>
          <p:cNvSpPr/>
          <p:nvPr/>
        </p:nvSpPr>
        <p:spPr>
          <a:xfrm>
            <a:off x="2904665" y="4427331"/>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25</a:t>
            </a:r>
          </a:p>
        </p:txBody>
      </p:sp>
      <p:sp>
        <p:nvSpPr>
          <p:cNvPr id="12" name="Rounded Rectangle 11">
            <a:extLst>
              <a:ext uri="{FF2B5EF4-FFF2-40B4-BE49-F238E27FC236}">
                <a16:creationId xmlns:a16="http://schemas.microsoft.com/office/drawing/2014/main" id="{EAE52B85-3E61-DF48-ADFF-A53101803783}"/>
              </a:ext>
            </a:extLst>
          </p:cNvPr>
          <p:cNvSpPr/>
          <p:nvPr/>
        </p:nvSpPr>
        <p:spPr>
          <a:xfrm>
            <a:off x="5240049" y="2788605"/>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15</a:t>
            </a:r>
          </a:p>
        </p:txBody>
      </p:sp>
      <p:sp>
        <p:nvSpPr>
          <p:cNvPr id="13" name="Rounded Rectangle 12">
            <a:extLst>
              <a:ext uri="{FF2B5EF4-FFF2-40B4-BE49-F238E27FC236}">
                <a16:creationId xmlns:a16="http://schemas.microsoft.com/office/drawing/2014/main" id="{F819BDEF-CC1E-9945-8149-6C41C77C6056}"/>
              </a:ext>
            </a:extLst>
          </p:cNvPr>
          <p:cNvSpPr/>
          <p:nvPr/>
        </p:nvSpPr>
        <p:spPr>
          <a:xfrm>
            <a:off x="5240049" y="3608376"/>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7</a:t>
            </a:r>
          </a:p>
        </p:txBody>
      </p:sp>
      <p:sp>
        <p:nvSpPr>
          <p:cNvPr id="14" name="Rounded Rectangle 13">
            <a:extLst>
              <a:ext uri="{FF2B5EF4-FFF2-40B4-BE49-F238E27FC236}">
                <a16:creationId xmlns:a16="http://schemas.microsoft.com/office/drawing/2014/main" id="{475F49C9-B918-D542-88E3-D97E2ED41A42}"/>
              </a:ext>
            </a:extLst>
          </p:cNvPr>
          <p:cNvSpPr/>
          <p:nvPr/>
        </p:nvSpPr>
        <p:spPr>
          <a:xfrm>
            <a:off x="5240049" y="4424728"/>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45</a:t>
            </a:r>
          </a:p>
        </p:txBody>
      </p:sp>
      <p:cxnSp>
        <p:nvCxnSpPr>
          <p:cNvPr id="15" name="Straight Arrow Connector 14">
            <a:extLst>
              <a:ext uri="{FF2B5EF4-FFF2-40B4-BE49-F238E27FC236}">
                <a16:creationId xmlns:a16="http://schemas.microsoft.com/office/drawing/2014/main" id="{4DF50221-0390-254F-938B-009977D230A0}"/>
              </a:ext>
            </a:extLst>
          </p:cNvPr>
          <p:cNvCxnSpPr>
            <a:cxnSpLocks/>
          </p:cNvCxnSpPr>
          <p:nvPr/>
        </p:nvCxnSpPr>
        <p:spPr>
          <a:xfrm>
            <a:off x="3818462" y="3145225"/>
            <a:ext cx="1397927" cy="0"/>
          </a:xfrm>
          <a:prstGeom prst="straightConnector1">
            <a:avLst/>
          </a:prstGeom>
          <a:ln w="19050">
            <a:solidFill>
              <a:srgbClr val="CC0099"/>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7A219B07-57FD-814F-8507-1D7F631ED890}"/>
              </a:ext>
            </a:extLst>
          </p:cNvPr>
          <p:cNvCxnSpPr>
            <a:cxnSpLocks/>
          </p:cNvCxnSpPr>
          <p:nvPr/>
        </p:nvCxnSpPr>
        <p:spPr>
          <a:xfrm>
            <a:off x="3818462" y="3966278"/>
            <a:ext cx="1397927" cy="0"/>
          </a:xfrm>
          <a:prstGeom prst="straightConnector1">
            <a:avLst/>
          </a:prstGeom>
          <a:ln w="19050">
            <a:solidFill>
              <a:srgbClr val="CC0099"/>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22C4176-2603-D542-80B5-302CF67269A6}"/>
              </a:ext>
            </a:extLst>
          </p:cNvPr>
          <p:cNvCxnSpPr>
            <a:cxnSpLocks/>
          </p:cNvCxnSpPr>
          <p:nvPr/>
        </p:nvCxnSpPr>
        <p:spPr>
          <a:xfrm>
            <a:off x="3818462" y="4761123"/>
            <a:ext cx="1397927" cy="0"/>
          </a:xfrm>
          <a:prstGeom prst="straightConnector1">
            <a:avLst/>
          </a:prstGeom>
          <a:ln w="19050">
            <a:solidFill>
              <a:srgbClr val="CC0099"/>
            </a:solidFill>
            <a:tailEnd type="triangle"/>
          </a:ln>
        </p:spPr>
        <p:style>
          <a:lnRef idx="1">
            <a:schemeClr val="accent1"/>
          </a:lnRef>
          <a:fillRef idx="0">
            <a:schemeClr val="accent1"/>
          </a:fillRef>
          <a:effectRef idx="0">
            <a:schemeClr val="accent1"/>
          </a:effectRef>
          <a:fontRef idx="minor">
            <a:schemeClr val="tx1"/>
          </a:fontRef>
        </p:style>
      </p:cxnSp>
      <p:sp>
        <p:nvSpPr>
          <p:cNvPr id="20" name="Rounded Rectangle 19">
            <a:extLst>
              <a:ext uri="{FF2B5EF4-FFF2-40B4-BE49-F238E27FC236}">
                <a16:creationId xmlns:a16="http://schemas.microsoft.com/office/drawing/2014/main" id="{8B19EBD4-3EA7-0949-B6C3-B5607DA3EBD2}"/>
              </a:ext>
            </a:extLst>
          </p:cNvPr>
          <p:cNvSpPr/>
          <p:nvPr/>
        </p:nvSpPr>
        <p:spPr>
          <a:xfrm>
            <a:off x="3568727" y="1975962"/>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sp>
        <p:nvSpPr>
          <p:cNvPr id="21" name="Rounded Rectangle 20">
            <a:extLst>
              <a:ext uri="{FF2B5EF4-FFF2-40B4-BE49-F238E27FC236}">
                <a16:creationId xmlns:a16="http://schemas.microsoft.com/office/drawing/2014/main" id="{748C766E-E82F-614D-A92E-50CD4DDF3044}"/>
              </a:ext>
            </a:extLst>
          </p:cNvPr>
          <p:cNvSpPr/>
          <p:nvPr/>
        </p:nvSpPr>
        <p:spPr>
          <a:xfrm>
            <a:off x="4572000" y="1975994"/>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spTree>
    <p:extLst>
      <p:ext uri="{BB962C8B-B14F-4D97-AF65-F5344CB8AC3E}">
        <p14:creationId xmlns:p14="http://schemas.microsoft.com/office/powerpoint/2010/main" val="1483548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Introduction</a:t>
            </a:r>
          </a:p>
          <a:p>
            <a:pPr algn="ctr"/>
            <a:endParaRPr lang="en-GB" sz="2000" b="1" u="sng">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What two things could be happening to the numbers in the function machine?</a:t>
            </a: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r>
              <a:rPr lang="en-GB" sz="2000" b="1">
                <a:solidFill>
                  <a:srgbClr val="FF0000"/>
                </a:solidFill>
                <a:latin typeface="Century Gothic" panose="020B0502020202020204" pitchFamily="34" charset="0"/>
              </a:rPr>
              <a:t>Multiply by 2, then subtract 5</a:t>
            </a:r>
          </a:p>
          <a:p>
            <a:pPr algn="ctr"/>
            <a:endParaRPr lang="en-GB" sz="2000" b="1" u="sng">
              <a:solidFill>
                <a:schemeClr val="bg2">
                  <a:lumMod val="50000"/>
                </a:schemeClr>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9" name="Rounded Rectangle 8">
            <a:extLst>
              <a:ext uri="{FF2B5EF4-FFF2-40B4-BE49-F238E27FC236}">
                <a16:creationId xmlns:a16="http://schemas.microsoft.com/office/drawing/2014/main" id="{431C2B38-F49B-5044-AF44-3A5BC10834B3}"/>
              </a:ext>
            </a:extLst>
          </p:cNvPr>
          <p:cNvSpPr/>
          <p:nvPr/>
        </p:nvSpPr>
        <p:spPr>
          <a:xfrm>
            <a:off x="2904665" y="2785225"/>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10</a:t>
            </a:r>
          </a:p>
        </p:txBody>
      </p:sp>
      <p:sp>
        <p:nvSpPr>
          <p:cNvPr id="10" name="Rounded Rectangle 9">
            <a:extLst>
              <a:ext uri="{FF2B5EF4-FFF2-40B4-BE49-F238E27FC236}">
                <a16:creationId xmlns:a16="http://schemas.microsoft.com/office/drawing/2014/main" id="{50DE6CBE-047C-0A4E-9FC0-D38B0C915806}"/>
              </a:ext>
            </a:extLst>
          </p:cNvPr>
          <p:cNvSpPr/>
          <p:nvPr/>
        </p:nvSpPr>
        <p:spPr>
          <a:xfrm>
            <a:off x="2909309" y="3606278"/>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6</a:t>
            </a:r>
          </a:p>
        </p:txBody>
      </p:sp>
      <p:sp>
        <p:nvSpPr>
          <p:cNvPr id="11" name="Rounded Rectangle 10">
            <a:extLst>
              <a:ext uri="{FF2B5EF4-FFF2-40B4-BE49-F238E27FC236}">
                <a16:creationId xmlns:a16="http://schemas.microsoft.com/office/drawing/2014/main" id="{AE3CCABE-0839-C741-B962-7C3A6E86028B}"/>
              </a:ext>
            </a:extLst>
          </p:cNvPr>
          <p:cNvSpPr/>
          <p:nvPr/>
        </p:nvSpPr>
        <p:spPr>
          <a:xfrm>
            <a:off x="2904665" y="4427331"/>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25</a:t>
            </a:r>
          </a:p>
        </p:txBody>
      </p:sp>
      <p:sp>
        <p:nvSpPr>
          <p:cNvPr id="12" name="Rounded Rectangle 11">
            <a:extLst>
              <a:ext uri="{FF2B5EF4-FFF2-40B4-BE49-F238E27FC236}">
                <a16:creationId xmlns:a16="http://schemas.microsoft.com/office/drawing/2014/main" id="{EAE52B85-3E61-DF48-ADFF-A53101803783}"/>
              </a:ext>
            </a:extLst>
          </p:cNvPr>
          <p:cNvSpPr/>
          <p:nvPr/>
        </p:nvSpPr>
        <p:spPr>
          <a:xfrm>
            <a:off x="5240049" y="2788605"/>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15</a:t>
            </a:r>
          </a:p>
        </p:txBody>
      </p:sp>
      <p:sp>
        <p:nvSpPr>
          <p:cNvPr id="13" name="Rounded Rectangle 12">
            <a:extLst>
              <a:ext uri="{FF2B5EF4-FFF2-40B4-BE49-F238E27FC236}">
                <a16:creationId xmlns:a16="http://schemas.microsoft.com/office/drawing/2014/main" id="{F819BDEF-CC1E-9945-8149-6C41C77C6056}"/>
              </a:ext>
            </a:extLst>
          </p:cNvPr>
          <p:cNvSpPr/>
          <p:nvPr/>
        </p:nvSpPr>
        <p:spPr>
          <a:xfrm>
            <a:off x="5240049" y="3608376"/>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7</a:t>
            </a:r>
          </a:p>
        </p:txBody>
      </p:sp>
      <p:sp>
        <p:nvSpPr>
          <p:cNvPr id="14" name="Rounded Rectangle 13">
            <a:extLst>
              <a:ext uri="{FF2B5EF4-FFF2-40B4-BE49-F238E27FC236}">
                <a16:creationId xmlns:a16="http://schemas.microsoft.com/office/drawing/2014/main" id="{475F49C9-B918-D542-88E3-D97E2ED41A42}"/>
              </a:ext>
            </a:extLst>
          </p:cNvPr>
          <p:cNvSpPr/>
          <p:nvPr/>
        </p:nvSpPr>
        <p:spPr>
          <a:xfrm>
            <a:off x="5240049" y="4424728"/>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45</a:t>
            </a:r>
          </a:p>
        </p:txBody>
      </p:sp>
      <p:cxnSp>
        <p:nvCxnSpPr>
          <p:cNvPr id="15" name="Straight Arrow Connector 14">
            <a:extLst>
              <a:ext uri="{FF2B5EF4-FFF2-40B4-BE49-F238E27FC236}">
                <a16:creationId xmlns:a16="http://schemas.microsoft.com/office/drawing/2014/main" id="{4DF50221-0390-254F-938B-009977D230A0}"/>
              </a:ext>
            </a:extLst>
          </p:cNvPr>
          <p:cNvCxnSpPr>
            <a:cxnSpLocks/>
          </p:cNvCxnSpPr>
          <p:nvPr/>
        </p:nvCxnSpPr>
        <p:spPr>
          <a:xfrm>
            <a:off x="3818462" y="3145225"/>
            <a:ext cx="1397927" cy="0"/>
          </a:xfrm>
          <a:prstGeom prst="straightConnector1">
            <a:avLst/>
          </a:prstGeom>
          <a:ln w="19050">
            <a:solidFill>
              <a:srgbClr val="CC0099"/>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7A219B07-57FD-814F-8507-1D7F631ED890}"/>
              </a:ext>
            </a:extLst>
          </p:cNvPr>
          <p:cNvCxnSpPr>
            <a:cxnSpLocks/>
          </p:cNvCxnSpPr>
          <p:nvPr/>
        </p:nvCxnSpPr>
        <p:spPr>
          <a:xfrm>
            <a:off x="3818462" y="3966278"/>
            <a:ext cx="1397927" cy="0"/>
          </a:xfrm>
          <a:prstGeom prst="straightConnector1">
            <a:avLst/>
          </a:prstGeom>
          <a:ln w="19050">
            <a:solidFill>
              <a:srgbClr val="CC0099"/>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22C4176-2603-D542-80B5-302CF67269A6}"/>
              </a:ext>
            </a:extLst>
          </p:cNvPr>
          <p:cNvCxnSpPr>
            <a:cxnSpLocks/>
          </p:cNvCxnSpPr>
          <p:nvPr/>
        </p:nvCxnSpPr>
        <p:spPr>
          <a:xfrm>
            <a:off x="3818462" y="4761123"/>
            <a:ext cx="1397927" cy="0"/>
          </a:xfrm>
          <a:prstGeom prst="straightConnector1">
            <a:avLst/>
          </a:prstGeom>
          <a:ln w="19050">
            <a:solidFill>
              <a:srgbClr val="CC0099"/>
            </a:solidFill>
            <a:tailEnd type="triangle"/>
          </a:ln>
        </p:spPr>
        <p:style>
          <a:lnRef idx="1">
            <a:schemeClr val="accent1"/>
          </a:lnRef>
          <a:fillRef idx="0">
            <a:schemeClr val="accent1"/>
          </a:fillRef>
          <a:effectRef idx="0">
            <a:schemeClr val="accent1"/>
          </a:effectRef>
          <a:fontRef idx="minor">
            <a:schemeClr val="tx1"/>
          </a:fontRef>
        </p:style>
      </p:cxnSp>
      <p:sp>
        <p:nvSpPr>
          <p:cNvPr id="20" name="Rounded Rectangle 19">
            <a:extLst>
              <a:ext uri="{FF2B5EF4-FFF2-40B4-BE49-F238E27FC236}">
                <a16:creationId xmlns:a16="http://schemas.microsoft.com/office/drawing/2014/main" id="{8B19EBD4-3EA7-0949-B6C3-B5607DA3EBD2}"/>
              </a:ext>
            </a:extLst>
          </p:cNvPr>
          <p:cNvSpPr/>
          <p:nvPr/>
        </p:nvSpPr>
        <p:spPr>
          <a:xfrm>
            <a:off x="3568727" y="1975962"/>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sp>
        <p:nvSpPr>
          <p:cNvPr id="21" name="Rounded Rectangle 20">
            <a:extLst>
              <a:ext uri="{FF2B5EF4-FFF2-40B4-BE49-F238E27FC236}">
                <a16:creationId xmlns:a16="http://schemas.microsoft.com/office/drawing/2014/main" id="{748C766E-E82F-614D-A92E-50CD4DDF3044}"/>
              </a:ext>
            </a:extLst>
          </p:cNvPr>
          <p:cNvSpPr/>
          <p:nvPr/>
        </p:nvSpPr>
        <p:spPr>
          <a:xfrm>
            <a:off x="4572000" y="1975994"/>
            <a:ext cx="864000" cy="720000"/>
          </a:xfrm>
          <a:prstGeom prst="roundRect">
            <a:avLst/>
          </a:prstGeom>
          <a:ln w="28575">
            <a:solidFill>
              <a:srgbClr val="CC0099"/>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spTree>
    <p:extLst>
      <p:ext uri="{BB962C8B-B14F-4D97-AF65-F5344CB8AC3E}">
        <p14:creationId xmlns:p14="http://schemas.microsoft.com/office/powerpoint/2010/main" val="636846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1</a:t>
            </a:r>
          </a:p>
          <a:p>
            <a:pPr lvl="0" algn="ctr"/>
            <a:endParaRPr lang="en-GB" sz="2000" b="1">
              <a:solidFill>
                <a:schemeClr val="tx1"/>
              </a:solidFill>
              <a:latin typeface="Century Gothic" panose="020B0502020202020204" pitchFamily="34" charset="0"/>
            </a:endParaRPr>
          </a:p>
          <a:p>
            <a:pPr lvl="0" algn="ctr"/>
            <a:r>
              <a:rPr lang="en-GB" sz="2000" b="1">
                <a:solidFill>
                  <a:schemeClr val="tx1"/>
                </a:solidFill>
                <a:latin typeface="Century Gothic" panose="020B0502020202020204" pitchFamily="34" charset="0"/>
              </a:rPr>
              <a:t>Write the outputs for the algebraic function.</a:t>
            </a: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20" name="Rounded Rectangle 19">
            <a:extLst>
              <a:ext uri="{FF2B5EF4-FFF2-40B4-BE49-F238E27FC236}">
                <a16:creationId xmlns:a16="http://schemas.microsoft.com/office/drawing/2014/main" id="{738207E3-54EB-1540-8B4F-B886FDF4673B}"/>
              </a:ext>
            </a:extLst>
          </p:cNvPr>
          <p:cNvSpPr/>
          <p:nvPr/>
        </p:nvSpPr>
        <p:spPr>
          <a:xfrm>
            <a:off x="2904665" y="2606555"/>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25</a:t>
            </a:r>
          </a:p>
        </p:txBody>
      </p:sp>
      <p:sp>
        <p:nvSpPr>
          <p:cNvPr id="21" name="Rounded Rectangle 20">
            <a:extLst>
              <a:ext uri="{FF2B5EF4-FFF2-40B4-BE49-F238E27FC236}">
                <a16:creationId xmlns:a16="http://schemas.microsoft.com/office/drawing/2014/main" id="{4BA8D5CA-2730-9C4B-BE0E-06B2E033B3CF}"/>
              </a:ext>
            </a:extLst>
          </p:cNvPr>
          <p:cNvSpPr/>
          <p:nvPr/>
        </p:nvSpPr>
        <p:spPr>
          <a:xfrm>
            <a:off x="2909309" y="3427608"/>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45</a:t>
            </a:r>
          </a:p>
        </p:txBody>
      </p:sp>
      <p:sp>
        <p:nvSpPr>
          <p:cNvPr id="22" name="Rounded Rectangle 21">
            <a:extLst>
              <a:ext uri="{FF2B5EF4-FFF2-40B4-BE49-F238E27FC236}">
                <a16:creationId xmlns:a16="http://schemas.microsoft.com/office/drawing/2014/main" id="{650A2A9A-7974-5345-9D54-F4C1E13C5E81}"/>
              </a:ext>
            </a:extLst>
          </p:cNvPr>
          <p:cNvSpPr/>
          <p:nvPr/>
        </p:nvSpPr>
        <p:spPr>
          <a:xfrm>
            <a:off x="2904665" y="4248661"/>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5</a:t>
            </a:r>
          </a:p>
        </p:txBody>
      </p:sp>
      <p:sp>
        <p:nvSpPr>
          <p:cNvPr id="23" name="Rounded Rectangle 22">
            <a:extLst>
              <a:ext uri="{FF2B5EF4-FFF2-40B4-BE49-F238E27FC236}">
                <a16:creationId xmlns:a16="http://schemas.microsoft.com/office/drawing/2014/main" id="{33ECF531-27C7-344E-A5FD-5EDD9AC176C3}"/>
              </a:ext>
            </a:extLst>
          </p:cNvPr>
          <p:cNvSpPr/>
          <p:nvPr/>
        </p:nvSpPr>
        <p:spPr>
          <a:xfrm>
            <a:off x="5240049" y="2609935"/>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sp>
        <p:nvSpPr>
          <p:cNvPr id="24" name="Rounded Rectangle 23">
            <a:extLst>
              <a:ext uri="{FF2B5EF4-FFF2-40B4-BE49-F238E27FC236}">
                <a16:creationId xmlns:a16="http://schemas.microsoft.com/office/drawing/2014/main" id="{2FE49147-783C-7F4A-AE7C-527D146AF6D8}"/>
              </a:ext>
            </a:extLst>
          </p:cNvPr>
          <p:cNvSpPr/>
          <p:nvPr/>
        </p:nvSpPr>
        <p:spPr>
          <a:xfrm>
            <a:off x="5240049" y="3429706"/>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sp>
        <p:nvSpPr>
          <p:cNvPr id="25" name="Rounded Rectangle 24">
            <a:extLst>
              <a:ext uri="{FF2B5EF4-FFF2-40B4-BE49-F238E27FC236}">
                <a16:creationId xmlns:a16="http://schemas.microsoft.com/office/drawing/2014/main" id="{75D48887-E4F1-9342-86DC-A78C689EE9C1}"/>
              </a:ext>
            </a:extLst>
          </p:cNvPr>
          <p:cNvSpPr/>
          <p:nvPr/>
        </p:nvSpPr>
        <p:spPr>
          <a:xfrm>
            <a:off x="5240049" y="4246058"/>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cxnSp>
        <p:nvCxnSpPr>
          <p:cNvPr id="26" name="Straight Arrow Connector 25">
            <a:extLst>
              <a:ext uri="{FF2B5EF4-FFF2-40B4-BE49-F238E27FC236}">
                <a16:creationId xmlns:a16="http://schemas.microsoft.com/office/drawing/2014/main" id="{8CF36214-91E0-D64A-8B89-444B5F49015C}"/>
              </a:ext>
            </a:extLst>
          </p:cNvPr>
          <p:cNvCxnSpPr>
            <a:cxnSpLocks/>
          </p:cNvCxnSpPr>
          <p:nvPr/>
        </p:nvCxnSpPr>
        <p:spPr>
          <a:xfrm>
            <a:off x="3818462" y="2966555"/>
            <a:ext cx="1397927" cy="0"/>
          </a:xfrm>
          <a:prstGeom prst="straightConnector1">
            <a:avLst/>
          </a:prstGeom>
          <a:ln w="190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1CF685A-4711-EA4D-94E9-0849B8F306A2}"/>
              </a:ext>
            </a:extLst>
          </p:cNvPr>
          <p:cNvCxnSpPr>
            <a:cxnSpLocks/>
          </p:cNvCxnSpPr>
          <p:nvPr/>
        </p:nvCxnSpPr>
        <p:spPr>
          <a:xfrm>
            <a:off x="3818462" y="3787608"/>
            <a:ext cx="1397927" cy="0"/>
          </a:xfrm>
          <a:prstGeom prst="straightConnector1">
            <a:avLst/>
          </a:prstGeom>
          <a:ln w="190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097FB60-9A10-634A-AA92-9B6B7B94E7F0}"/>
              </a:ext>
            </a:extLst>
          </p:cNvPr>
          <p:cNvCxnSpPr>
            <a:cxnSpLocks/>
          </p:cNvCxnSpPr>
          <p:nvPr/>
        </p:nvCxnSpPr>
        <p:spPr>
          <a:xfrm>
            <a:off x="3818462" y="4582453"/>
            <a:ext cx="1397927" cy="0"/>
          </a:xfrm>
          <a:prstGeom prst="straightConnector1">
            <a:avLst/>
          </a:prstGeom>
          <a:ln w="190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9" name="Rounded Rectangle 28">
            <a:extLst>
              <a:ext uri="{FF2B5EF4-FFF2-40B4-BE49-F238E27FC236}">
                <a16:creationId xmlns:a16="http://schemas.microsoft.com/office/drawing/2014/main" id="{FDD0BD7C-ACB6-C347-8D39-80418B05AA0B}"/>
              </a:ext>
            </a:extLst>
          </p:cNvPr>
          <p:cNvSpPr/>
          <p:nvPr/>
        </p:nvSpPr>
        <p:spPr>
          <a:xfrm>
            <a:off x="3710150" y="1809630"/>
            <a:ext cx="1571939"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 + 5) ÷ 5</a:t>
            </a:r>
          </a:p>
        </p:txBody>
      </p:sp>
    </p:spTree>
    <p:extLst>
      <p:ext uri="{BB962C8B-B14F-4D97-AF65-F5344CB8AC3E}">
        <p14:creationId xmlns:p14="http://schemas.microsoft.com/office/powerpoint/2010/main" val="3956016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1</a:t>
            </a:r>
          </a:p>
          <a:p>
            <a:pPr lvl="0" algn="ctr"/>
            <a:endParaRPr lang="en-GB" sz="2000" b="1">
              <a:solidFill>
                <a:schemeClr val="tx1"/>
              </a:solidFill>
              <a:latin typeface="Century Gothic" panose="020B0502020202020204" pitchFamily="34" charset="0"/>
            </a:endParaRPr>
          </a:p>
          <a:p>
            <a:pPr lvl="0" algn="ctr"/>
            <a:r>
              <a:rPr lang="en-GB" sz="2000" b="1">
                <a:solidFill>
                  <a:schemeClr val="tx1"/>
                </a:solidFill>
                <a:latin typeface="Century Gothic" panose="020B0502020202020204" pitchFamily="34" charset="0"/>
              </a:rPr>
              <a:t>Write the outputs for the algebraic function.</a:t>
            </a: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20" name="Rounded Rectangle 19">
            <a:extLst>
              <a:ext uri="{FF2B5EF4-FFF2-40B4-BE49-F238E27FC236}">
                <a16:creationId xmlns:a16="http://schemas.microsoft.com/office/drawing/2014/main" id="{738207E3-54EB-1540-8B4F-B886FDF4673B}"/>
              </a:ext>
            </a:extLst>
          </p:cNvPr>
          <p:cNvSpPr/>
          <p:nvPr/>
        </p:nvSpPr>
        <p:spPr>
          <a:xfrm>
            <a:off x="2904665" y="2606555"/>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25</a:t>
            </a:r>
          </a:p>
        </p:txBody>
      </p:sp>
      <p:sp>
        <p:nvSpPr>
          <p:cNvPr id="21" name="Rounded Rectangle 20">
            <a:extLst>
              <a:ext uri="{FF2B5EF4-FFF2-40B4-BE49-F238E27FC236}">
                <a16:creationId xmlns:a16="http://schemas.microsoft.com/office/drawing/2014/main" id="{4BA8D5CA-2730-9C4B-BE0E-06B2E033B3CF}"/>
              </a:ext>
            </a:extLst>
          </p:cNvPr>
          <p:cNvSpPr/>
          <p:nvPr/>
        </p:nvSpPr>
        <p:spPr>
          <a:xfrm>
            <a:off x="2909309" y="3427608"/>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45</a:t>
            </a:r>
          </a:p>
        </p:txBody>
      </p:sp>
      <p:sp>
        <p:nvSpPr>
          <p:cNvPr id="22" name="Rounded Rectangle 21">
            <a:extLst>
              <a:ext uri="{FF2B5EF4-FFF2-40B4-BE49-F238E27FC236}">
                <a16:creationId xmlns:a16="http://schemas.microsoft.com/office/drawing/2014/main" id="{650A2A9A-7974-5345-9D54-F4C1E13C5E81}"/>
              </a:ext>
            </a:extLst>
          </p:cNvPr>
          <p:cNvSpPr/>
          <p:nvPr/>
        </p:nvSpPr>
        <p:spPr>
          <a:xfrm>
            <a:off x="2904665" y="4248661"/>
            <a:ext cx="864000"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5</a:t>
            </a:r>
          </a:p>
        </p:txBody>
      </p:sp>
      <p:sp>
        <p:nvSpPr>
          <p:cNvPr id="23" name="Rounded Rectangle 22">
            <a:extLst>
              <a:ext uri="{FF2B5EF4-FFF2-40B4-BE49-F238E27FC236}">
                <a16:creationId xmlns:a16="http://schemas.microsoft.com/office/drawing/2014/main" id="{33ECF531-27C7-344E-A5FD-5EDD9AC176C3}"/>
              </a:ext>
            </a:extLst>
          </p:cNvPr>
          <p:cNvSpPr/>
          <p:nvPr/>
        </p:nvSpPr>
        <p:spPr>
          <a:xfrm>
            <a:off x="5240049" y="2609935"/>
            <a:ext cx="864000" cy="72000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latin typeface="Century Gothic" panose="020B0502020202020204" pitchFamily="34" charset="0"/>
              </a:rPr>
              <a:t>6</a:t>
            </a:r>
          </a:p>
        </p:txBody>
      </p:sp>
      <p:sp>
        <p:nvSpPr>
          <p:cNvPr id="24" name="Rounded Rectangle 23">
            <a:extLst>
              <a:ext uri="{FF2B5EF4-FFF2-40B4-BE49-F238E27FC236}">
                <a16:creationId xmlns:a16="http://schemas.microsoft.com/office/drawing/2014/main" id="{2FE49147-783C-7F4A-AE7C-527D146AF6D8}"/>
              </a:ext>
            </a:extLst>
          </p:cNvPr>
          <p:cNvSpPr/>
          <p:nvPr/>
        </p:nvSpPr>
        <p:spPr>
          <a:xfrm>
            <a:off x="5240049" y="3429706"/>
            <a:ext cx="864000" cy="72000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latin typeface="Century Gothic" panose="020B0502020202020204" pitchFamily="34" charset="0"/>
              </a:rPr>
              <a:t>10</a:t>
            </a:r>
          </a:p>
        </p:txBody>
      </p:sp>
      <p:sp>
        <p:nvSpPr>
          <p:cNvPr id="25" name="Rounded Rectangle 24">
            <a:extLst>
              <a:ext uri="{FF2B5EF4-FFF2-40B4-BE49-F238E27FC236}">
                <a16:creationId xmlns:a16="http://schemas.microsoft.com/office/drawing/2014/main" id="{75D48887-E4F1-9342-86DC-A78C689EE9C1}"/>
              </a:ext>
            </a:extLst>
          </p:cNvPr>
          <p:cNvSpPr/>
          <p:nvPr/>
        </p:nvSpPr>
        <p:spPr>
          <a:xfrm>
            <a:off x="5240049" y="4246058"/>
            <a:ext cx="864000" cy="72000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latin typeface="Century Gothic" panose="020B0502020202020204" pitchFamily="34" charset="0"/>
              </a:rPr>
              <a:t>2</a:t>
            </a:r>
          </a:p>
        </p:txBody>
      </p:sp>
      <p:cxnSp>
        <p:nvCxnSpPr>
          <p:cNvPr id="26" name="Straight Arrow Connector 25">
            <a:extLst>
              <a:ext uri="{FF2B5EF4-FFF2-40B4-BE49-F238E27FC236}">
                <a16:creationId xmlns:a16="http://schemas.microsoft.com/office/drawing/2014/main" id="{8CF36214-91E0-D64A-8B89-444B5F49015C}"/>
              </a:ext>
            </a:extLst>
          </p:cNvPr>
          <p:cNvCxnSpPr>
            <a:cxnSpLocks/>
          </p:cNvCxnSpPr>
          <p:nvPr/>
        </p:nvCxnSpPr>
        <p:spPr>
          <a:xfrm>
            <a:off x="3818462" y="2966555"/>
            <a:ext cx="1397927" cy="0"/>
          </a:xfrm>
          <a:prstGeom prst="straightConnector1">
            <a:avLst/>
          </a:prstGeom>
          <a:ln w="190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1CF685A-4711-EA4D-94E9-0849B8F306A2}"/>
              </a:ext>
            </a:extLst>
          </p:cNvPr>
          <p:cNvCxnSpPr>
            <a:cxnSpLocks/>
          </p:cNvCxnSpPr>
          <p:nvPr/>
        </p:nvCxnSpPr>
        <p:spPr>
          <a:xfrm>
            <a:off x="3818462" y="3787608"/>
            <a:ext cx="1397927" cy="0"/>
          </a:xfrm>
          <a:prstGeom prst="straightConnector1">
            <a:avLst/>
          </a:prstGeom>
          <a:ln w="190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097FB60-9A10-634A-AA92-9B6B7B94E7F0}"/>
              </a:ext>
            </a:extLst>
          </p:cNvPr>
          <p:cNvCxnSpPr>
            <a:cxnSpLocks/>
          </p:cNvCxnSpPr>
          <p:nvPr/>
        </p:nvCxnSpPr>
        <p:spPr>
          <a:xfrm>
            <a:off x="3818462" y="4582453"/>
            <a:ext cx="1397927" cy="0"/>
          </a:xfrm>
          <a:prstGeom prst="straightConnector1">
            <a:avLst/>
          </a:prstGeom>
          <a:ln w="190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9" name="Rounded Rectangle 28">
            <a:extLst>
              <a:ext uri="{FF2B5EF4-FFF2-40B4-BE49-F238E27FC236}">
                <a16:creationId xmlns:a16="http://schemas.microsoft.com/office/drawing/2014/main" id="{FDD0BD7C-ACB6-C347-8D39-80418B05AA0B}"/>
              </a:ext>
            </a:extLst>
          </p:cNvPr>
          <p:cNvSpPr/>
          <p:nvPr/>
        </p:nvSpPr>
        <p:spPr>
          <a:xfrm>
            <a:off x="3710150" y="1809630"/>
            <a:ext cx="1571939" cy="720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 + 5) ÷ 5</a:t>
            </a:r>
          </a:p>
        </p:txBody>
      </p:sp>
    </p:spTree>
    <p:extLst>
      <p:ext uri="{BB962C8B-B14F-4D97-AF65-F5344CB8AC3E}">
        <p14:creationId xmlns:p14="http://schemas.microsoft.com/office/powerpoint/2010/main" val="3365101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2</a:t>
            </a:r>
          </a:p>
          <a:p>
            <a:pPr lvl="0" algn="ctr"/>
            <a:endParaRPr lang="en-GB" sz="2000" b="1">
              <a:solidFill>
                <a:schemeClr val="tx1"/>
              </a:solidFill>
              <a:latin typeface="Century Gothic" panose="020B0502020202020204" pitchFamily="34" charset="0"/>
            </a:endParaRPr>
          </a:p>
          <a:p>
            <a:pPr lvl="0" algn="ctr"/>
            <a:r>
              <a:rPr lang="en-GB" sz="2000" b="1">
                <a:solidFill>
                  <a:schemeClr val="tx1"/>
                </a:solidFill>
                <a:latin typeface="Century Gothic" panose="020B0502020202020204" pitchFamily="34" charset="0"/>
              </a:rPr>
              <a:t>True or false?</a:t>
            </a: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16" name="Rounded Rectangle 15">
            <a:extLst>
              <a:ext uri="{FF2B5EF4-FFF2-40B4-BE49-F238E27FC236}">
                <a16:creationId xmlns:a16="http://schemas.microsoft.com/office/drawing/2014/main" id="{094367F7-6CCA-284E-B175-281EC1CE4631}"/>
              </a:ext>
            </a:extLst>
          </p:cNvPr>
          <p:cNvSpPr/>
          <p:nvPr/>
        </p:nvSpPr>
        <p:spPr>
          <a:xfrm>
            <a:off x="2371504" y="2653002"/>
            <a:ext cx="900000" cy="720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4</a:t>
            </a:r>
          </a:p>
        </p:txBody>
      </p:sp>
      <p:sp>
        <p:nvSpPr>
          <p:cNvPr id="17" name="Rounded Rectangle 16">
            <a:extLst>
              <a:ext uri="{FF2B5EF4-FFF2-40B4-BE49-F238E27FC236}">
                <a16:creationId xmlns:a16="http://schemas.microsoft.com/office/drawing/2014/main" id="{6423C71A-1EF6-A547-A4A8-E9F217B42F08}"/>
              </a:ext>
            </a:extLst>
          </p:cNvPr>
          <p:cNvSpPr/>
          <p:nvPr/>
        </p:nvSpPr>
        <p:spPr>
          <a:xfrm>
            <a:off x="5887935" y="2653002"/>
            <a:ext cx="900000" cy="720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12</a:t>
            </a:r>
          </a:p>
        </p:txBody>
      </p:sp>
      <p:sp>
        <p:nvSpPr>
          <p:cNvPr id="31" name="Rounded Rectangle 30">
            <a:extLst>
              <a:ext uri="{FF2B5EF4-FFF2-40B4-BE49-F238E27FC236}">
                <a16:creationId xmlns:a16="http://schemas.microsoft.com/office/drawing/2014/main" id="{F3FE6C11-F85D-6241-A28F-733C61D66E8C}"/>
              </a:ext>
            </a:extLst>
          </p:cNvPr>
          <p:cNvSpPr/>
          <p:nvPr/>
        </p:nvSpPr>
        <p:spPr>
          <a:xfrm>
            <a:off x="4039719" y="2653002"/>
            <a:ext cx="1080000" cy="720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5a</a:t>
            </a:r>
            <a:r>
              <a:rPr lang="en-GB" sz="2000" b="1" dirty="0">
                <a:solidFill>
                  <a:schemeClr val="tx1"/>
                </a:solidFill>
                <a:latin typeface="Century Gothic" panose="020B0502020202020204" pitchFamily="34" charset="0"/>
              </a:rPr>
              <a:t> – </a:t>
            </a:r>
            <a:r>
              <a:rPr lang="en-US" sz="2000" b="1" dirty="0">
                <a:latin typeface="Century Gothic" panose="020B0502020202020204" pitchFamily="34" charset="0"/>
              </a:rPr>
              <a:t>7</a:t>
            </a:r>
          </a:p>
        </p:txBody>
      </p:sp>
      <p:cxnSp>
        <p:nvCxnSpPr>
          <p:cNvPr id="33" name="Straight Arrow Connector 32">
            <a:extLst>
              <a:ext uri="{FF2B5EF4-FFF2-40B4-BE49-F238E27FC236}">
                <a16:creationId xmlns:a16="http://schemas.microsoft.com/office/drawing/2014/main" id="{101BB56B-14CC-0341-A866-87DC1348D755}"/>
              </a:ext>
            </a:extLst>
          </p:cNvPr>
          <p:cNvCxnSpPr>
            <a:cxnSpLocks/>
          </p:cNvCxnSpPr>
          <p:nvPr/>
        </p:nvCxnSpPr>
        <p:spPr>
          <a:xfrm>
            <a:off x="3281920" y="3031176"/>
            <a:ext cx="757799"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D55E1376-45BB-7C45-BB67-6374215BF1FD}"/>
              </a:ext>
            </a:extLst>
          </p:cNvPr>
          <p:cNvCxnSpPr>
            <a:cxnSpLocks/>
          </p:cNvCxnSpPr>
          <p:nvPr/>
        </p:nvCxnSpPr>
        <p:spPr>
          <a:xfrm>
            <a:off x="5130136" y="3051142"/>
            <a:ext cx="757799"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78455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2</a:t>
            </a:r>
          </a:p>
          <a:p>
            <a:pPr lvl="0" algn="ctr"/>
            <a:endParaRPr lang="en-GB" sz="2000" b="1">
              <a:solidFill>
                <a:schemeClr val="tx1"/>
              </a:solidFill>
              <a:latin typeface="Century Gothic" panose="020B0502020202020204" pitchFamily="34" charset="0"/>
            </a:endParaRPr>
          </a:p>
          <a:p>
            <a:pPr lvl="0" algn="ctr"/>
            <a:r>
              <a:rPr lang="en-GB" sz="2000" b="1">
                <a:solidFill>
                  <a:schemeClr val="tx1"/>
                </a:solidFill>
                <a:latin typeface="Century Gothic" panose="020B0502020202020204" pitchFamily="34" charset="0"/>
              </a:rPr>
              <a:t>True or false?</a:t>
            </a: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r>
              <a:rPr lang="en-GB" sz="2000" b="1">
                <a:solidFill>
                  <a:srgbClr val="FF0000"/>
                </a:solidFill>
                <a:latin typeface="Century Gothic" panose="020B0502020202020204" pitchFamily="34" charset="0"/>
              </a:rPr>
              <a:t>False, the correct answer is 13.</a:t>
            </a: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16" name="Rounded Rectangle 15">
            <a:extLst>
              <a:ext uri="{FF2B5EF4-FFF2-40B4-BE49-F238E27FC236}">
                <a16:creationId xmlns:a16="http://schemas.microsoft.com/office/drawing/2014/main" id="{094367F7-6CCA-284E-B175-281EC1CE4631}"/>
              </a:ext>
            </a:extLst>
          </p:cNvPr>
          <p:cNvSpPr/>
          <p:nvPr/>
        </p:nvSpPr>
        <p:spPr>
          <a:xfrm>
            <a:off x="2371504" y="2653002"/>
            <a:ext cx="900000" cy="720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4</a:t>
            </a:r>
          </a:p>
        </p:txBody>
      </p:sp>
      <p:sp>
        <p:nvSpPr>
          <p:cNvPr id="17" name="Rounded Rectangle 16">
            <a:extLst>
              <a:ext uri="{FF2B5EF4-FFF2-40B4-BE49-F238E27FC236}">
                <a16:creationId xmlns:a16="http://schemas.microsoft.com/office/drawing/2014/main" id="{6423C71A-1EF6-A547-A4A8-E9F217B42F08}"/>
              </a:ext>
            </a:extLst>
          </p:cNvPr>
          <p:cNvSpPr/>
          <p:nvPr/>
        </p:nvSpPr>
        <p:spPr>
          <a:xfrm>
            <a:off x="5887935" y="2653002"/>
            <a:ext cx="900000" cy="72000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13</a:t>
            </a:r>
          </a:p>
        </p:txBody>
      </p:sp>
      <p:sp>
        <p:nvSpPr>
          <p:cNvPr id="31" name="Rounded Rectangle 30">
            <a:extLst>
              <a:ext uri="{FF2B5EF4-FFF2-40B4-BE49-F238E27FC236}">
                <a16:creationId xmlns:a16="http://schemas.microsoft.com/office/drawing/2014/main" id="{F3FE6C11-F85D-6241-A28F-733C61D66E8C}"/>
              </a:ext>
            </a:extLst>
          </p:cNvPr>
          <p:cNvSpPr/>
          <p:nvPr/>
        </p:nvSpPr>
        <p:spPr>
          <a:xfrm>
            <a:off x="4039719" y="2653002"/>
            <a:ext cx="1080000" cy="720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5a </a:t>
            </a:r>
            <a:r>
              <a:rPr lang="en-GB" sz="2000" b="1" dirty="0">
                <a:solidFill>
                  <a:schemeClr val="tx1"/>
                </a:solidFill>
                <a:latin typeface="Century Gothic" panose="020B0502020202020204" pitchFamily="34" charset="0"/>
              </a:rPr>
              <a:t>–</a:t>
            </a:r>
            <a:r>
              <a:rPr lang="en-US" sz="2000" b="1" dirty="0">
                <a:latin typeface="Century Gothic" panose="020B0502020202020204" pitchFamily="34" charset="0"/>
              </a:rPr>
              <a:t> 7</a:t>
            </a:r>
          </a:p>
        </p:txBody>
      </p:sp>
      <p:cxnSp>
        <p:nvCxnSpPr>
          <p:cNvPr id="33" name="Straight Arrow Connector 32">
            <a:extLst>
              <a:ext uri="{FF2B5EF4-FFF2-40B4-BE49-F238E27FC236}">
                <a16:creationId xmlns:a16="http://schemas.microsoft.com/office/drawing/2014/main" id="{101BB56B-14CC-0341-A866-87DC1348D755}"/>
              </a:ext>
            </a:extLst>
          </p:cNvPr>
          <p:cNvCxnSpPr>
            <a:cxnSpLocks/>
          </p:cNvCxnSpPr>
          <p:nvPr/>
        </p:nvCxnSpPr>
        <p:spPr>
          <a:xfrm>
            <a:off x="3281920" y="3031176"/>
            <a:ext cx="757799"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D55E1376-45BB-7C45-BB67-6374215BF1FD}"/>
              </a:ext>
            </a:extLst>
          </p:cNvPr>
          <p:cNvCxnSpPr>
            <a:cxnSpLocks/>
          </p:cNvCxnSpPr>
          <p:nvPr/>
        </p:nvCxnSpPr>
        <p:spPr>
          <a:xfrm>
            <a:off x="5130136" y="3051142"/>
            <a:ext cx="757799"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91558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3</a:t>
            </a:r>
          </a:p>
          <a:p>
            <a:pPr lvl="0" algn="ctr"/>
            <a:endParaRPr lang="en-GB" sz="2000" b="1">
              <a:solidFill>
                <a:schemeClr val="tx1"/>
              </a:solidFill>
              <a:latin typeface="Century Gothic" panose="020B0502020202020204" pitchFamily="34" charset="0"/>
            </a:endParaRPr>
          </a:p>
          <a:p>
            <a:pPr lvl="0" algn="ctr"/>
            <a:r>
              <a:rPr lang="en-GB" sz="2000" b="1">
                <a:solidFill>
                  <a:schemeClr val="tx1"/>
                </a:solidFill>
                <a:latin typeface="Century Gothic" panose="020B0502020202020204" pitchFamily="34" charset="0"/>
              </a:rPr>
              <a:t>What is the missing function?</a:t>
            </a:r>
            <a:r>
              <a:rPr lang="en-GB" sz="2000" b="1">
                <a:latin typeface="Century Gothic" panose="020B0502020202020204" pitchFamily="34" charset="0"/>
              </a:rPr>
              <a:t/>
            </a:r>
            <a:br>
              <a:rPr lang="en-GB" sz="2000" b="1">
                <a:latin typeface="Century Gothic" panose="020B0502020202020204" pitchFamily="34" charset="0"/>
              </a:rPr>
            </a:b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rgbClr val="FF0000"/>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11" name="Table 10">
            <a:extLst>
              <a:ext uri="{FF2B5EF4-FFF2-40B4-BE49-F238E27FC236}">
                <a16:creationId xmlns:a16="http://schemas.microsoft.com/office/drawing/2014/main" id="{A65994A0-5CF0-4141-90D1-662FC037C9B5}"/>
              </a:ext>
            </a:extLst>
          </p:cNvPr>
          <p:cNvGraphicFramePr>
            <a:graphicFrameLocks noGrp="1"/>
          </p:cNvGraphicFramePr>
          <p:nvPr>
            <p:extLst/>
          </p:nvPr>
        </p:nvGraphicFramePr>
        <p:xfrm>
          <a:off x="3645702" y="3020384"/>
          <a:ext cx="1944000" cy="2124240"/>
        </p:xfrm>
        <a:graphic>
          <a:graphicData uri="http://schemas.openxmlformats.org/drawingml/2006/table">
            <a:tbl>
              <a:tblPr firstRow="1" bandRow="1">
                <a:tableStyleId>{5C22544A-7EE6-4342-B048-85BDC9FD1C3A}</a:tableStyleId>
              </a:tblPr>
              <a:tblGrid>
                <a:gridCol w="972000">
                  <a:extLst>
                    <a:ext uri="{9D8B030D-6E8A-4147-A177-3AD203B41FA5}">
                      <a16:colId xmlns:a16="http://schemas.microsoft.com/office/drawing/2014/main" val="732211157"/>
                    </a:ext>
                  </a:extLst>
                </a:gridCol>
                <a:gridCol w="972000">
                  <a:extLst>
                    <a:ext uri="{9D8B030D-6E8A-4147-A177-3AD203B41FA5}">
                      <a16:colId xmlns:a16="http://schemas.microsoft.com/office/drawing/2014/main" val="3928410323"/>
                    </a:ext>
                  </a:extLst>
                </a:gridCol>
              </a:tblGrid>
              <a:tr h="288000">
                <a:tc>
                  <a:txBody>
                    <a:bodyPr/>
                    <a:lstStyle/>
                    <a:p>
                      <a:pPr algn="ctr"/>
                      <a:r>
                        <a:rPr lang="en-GB" sz="2000" b="1" i="0">
                          <a:solidFill>
                            <a:schemeClr val="tx1"/>
                          </a:solidFill>
                          <a:latin typeface="Century Gothic" panose="020B0502020202020204" pitchFamily="34" charset="0"/>
                        </a:rPr>
                        <a:t>Input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000" b="1" i="0">
                          <a:solidFill>
                            <a:schemeClr val="tx1"/>
                          </a:solidFill>
                          <a:latin typeface="Century Gothic" panose="020B0502020202020204" pitchFamily="34" charset="0"/>
                        </a:rPr>
                        <a:t>Output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41966055"/>
                  </a:ext>
                </a:extLst>
              </a:tr>
              <a:tr h="576000">
                <a:tc>
                  <a:txBody>
                    <a:bodyPr/>
                    <a:lstStyle/>
                    <a:p>
                      <a:pPr algn="ctr"/>
                      <a:r>
                        <a:rPr lang="en-GB" sz="2000" b="1" i="0">
                          <a:solidFill>
                            <a:schemeClr val="tx1"/>
                          </a:solidFill>
                          <a:latin typeface="Century Gothic" panose="020B0502020202020204" pitchFamily="34" charset="0"/>
                        </a:rPr>
                        <a:t>11</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10</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893307665"/>
                  </a:ext>
                </a:extLst>
              </a:tr>
              <a:tr h="576000">
                <a:tc>
                  <a:txBody>
                    <a:bodyPr/>
                    <a:lstStyle/>
                    <a:p>
                      <a:pPr algn="ctr"/>
                      <a:r>
                        <a:rPr lang="en-GB" sz="2000" b="1" i="0">
                          <a:solidFill>
                            <a:schemeClr val="tx1"/>
                          </a:solidFill>
                          <a:latin typeface="Century Gothic" panose="020B0502020202020204" pitchFamily="34" charset="0"/>
                        </a:rPr>
                        <a:t>25</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17</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228777175"/>
                  </a:ext>
                </a:extLst>
              </a:tr>
              <a:tr h="576000">
                <a:tc>
                  <a:txBody>
                    <a:bodyPr/>
                    <a:lstStyle/>
                    <a:p>
                      <a:pPr algn="ctr"/>
                      <a:r>
                        <a:rPr lang="en-GB" sz="2000" b="1" i="0">
                          <a:solidFill>
                            <a:schemeClr val="tx1"/>
                          </a:solidFill>
                          <a:latin typeface="Century Gothic" panose="020B0502020202020204" pitchFamily="34" charset="0"/>
                        </a:rPr>
                        <a:t>9</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9</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63474860"/>
                  </a:ext>
                </a:extLst>
              </a:tr>
            </a:tbl>
          </a:graphicData>
        </a:graphic>
      </p:graphicFrame>
      <p:sp>
        <p:nvSpPr>
          <p:cNvPr id="12" name="Rounded Rectangle 11">
            <a:extLst>
              <a:ext uri="{FF2B5EF4-FFF2-40B4-BE49-F238E27FC236}">
                <a16:creationId xmlns:a16="http://schemas.microsoft.com/office/drawing/2014/main" id="{EC4468BC-7630-E541-8530-AB1966775284}"/>
              </a:ext>
            </a:extLst>
          </p:cNvPr>
          <p:cNvSpPr/>
          <p:nvPr/>
        </p:nvSpPr>
        <p:spPr>
          <a:xfrm>
            <a:off x="3668095" y="1902433"/>
            <a:ext cx="756000" cy="720000"/>
          </a:xfrm>
          <a:prstGeom prst="roundRect">
            <a:avLst/>
          </a:prstGeom>
          <a:ln w="28575">
            <a:solidFill>
              <a:schemeClr val="accent5">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+ 9</a:t>
            </a:r>
          </a:p>
        </p:txBody>
      </p:sp>
      <p:sp>
        <p:nvSpPr>
          <p:cNvPr id="13" name="Rounded Rectangle 12">
            <a:extLst>
              <a:ext uri="{FF2B5EF4-FFF2-40B4-BE49-F238E27FC236}">
                <a16:creationId xmlns:a16="http://schemas.microsoft.com/office/drawing/2014/main" id="{B35FF2F9-6180-D443-ACB7-FA952D76FD6F}"/>
              </a:ext>
            </a:extLst>
          </p:cNvPr>
          <p:cNvSpPr/>
          <p:nvPr/>
        </p:nvSpPr>
        <p:spPr>
          <a:xfrm>
            <a:off x="4787207" y="1902433"/>
            <a:ext cx="756000" cy="720000"/>
          </a:xfrm>
          <a:prstGeom prst="roundRect">
            <a:avLst/>
          </a:prstGeom>
          <a:ln w="28575">
            <a:solidFill>
              <a:schemeClr val="accent5">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cxnSp>
        <p:nvCxnSpPr>
          <p:cNvPr id="14" name="Straight Arrow Connector 13">
            <a:extLst>
              <a:ext uri="{FF2B5EF4-FFF2-40B4-BE49-F238E27FC236}">
                <a16:creationId xmlns:a16="http://schemas.microsoft.com/office/drawing/2014/main" id="{30C02E14-BA7B-D747-97AC-03F4E79BA76B}"/>
              </a:ext>
            </a:extLst>
          </p:cNvPr>
          <p:cNvCxnSpPr>
            <a:cxnSpLocks/>
          </p:cNvCxnSpPr>
          <p:nvPr/>
        </p:nvCxnSpPr>
        <p:spPr>
          <a:xfrm>
            <a:off x="4424095" y="2316828"/>
            <a:ext cx="363112" cy="0"/>
          </a:xfrm>
          <a:prstGeom prst="straightConnector1">
            <a:avLst/>
          </a:prstGeom>
          <a:ln w="1905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6548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3</a:t>
            </a:r>
          </a:p>
          <a:p>
            <a:pPr lvl="0" algn="ctr"/>
            <a:endParaRPr lang="en-GB" sz="2000" b="1">
              <a:solidFill>
                <a:schemeClr val="tx1"/>
              </a:solidFill>
              <a:latin typeface="Century Gothic" panose="020B0502020202020204" pitchFamily="34" charset="0"/>
            </a:endParaRPr>
          </a:p>
          <a:p>
            <a:pPr lvl="0" algn="ctr"/>
            <a:r>
              <a:rPr lang="en-GB" sz="2000" b="1">
                <a:solidFill>
                  <a:schemeClr val="tx1"/>
                </a:solidFill>
                <a:latin typeface="Century Gothic" panose="020B0502020202020204" pitchFamily="34" charset="0"/>
              </a:rPr>
              <a:t>What is the missing function?</a:t>
            </a:r>
            <a:r>
              <a:rPr lang="en-GB" sz="2000" b="1">
                <a:latin typeface="Century Gothic" panose="020B0502020202020204" pitchFamily="34" charset="0"/>
              </a:rPr>
              <a:t/>
            </a:r>
            <a:br>
              <a:rPr lang="en-GB" sz="2000" b="1">
                <a:latin typeface="Century Gothic" panose="020B0502020202020204" pitchFamily="34" charset="0"/>
              </a:rPr>
            </a:b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rgbClr val="FF0000"/>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11" name="Table 10">
            <a:extLst>
              <a:ext uri="{FF2B5EF4-FFF2-40B4-BE49-F238E27FC236}">
                <a16:creationId xmlns:a16="http://schemas.microsoft.com/office/drawing/2014/main" id="{A65994A0-5CF0-4141-90D1-662FC037C9B5}"/>
              </a:ext>
            </a:extLst>
          </p:cNvPr>
          <p:cNvGraphicFramePr>
            <a:graphicFrameLocks noGrp="1"/>
          </p:cNvGraphicFramePr>
          <p:nvPr>
            <p:extLst/>
          </p:nvPr>
        </p:nvGraphicFramePr>
        <p:xfrm>
          <a:off x="3645702" y="3020384"/>
          <a:ext cx="1944000" cy="2124240"/>
        </p:xfrm>
        <a:graphic>
          <a:graphicData uri="http://schemas.openxmlformats.org/drawingml/2006/table">
            <a:tbl>
              <a:tblPr firstRow="1" bandRow="1">
                <a:tableStyleId>{5C22544A-7EE6-4342-B048-85BDC9FD1C3A}</a:tableStyleId>
              </a:tblPr>
              <a:tblGrid>
                <a:gridCol w="972000">
                  <a:extLst>
                    <a:ext uri="{9D8B030D-6E8A-4147-A177-3AD203B41FA5}">
                      <a16:colId xmlns:a16="http://schemas.microsoft.com/office/drawing/2014/main" val="732211157"/>
                    </a:ext>
                  </a:extLst>
                </a:gridCol>
                <a:gridCol w="972000">
                  <a:extLst>
                    <a:ext uri="{9D8B030D-6E8A-4147-A177-3AD203B41FA5}">
                      <a16:colId xmlns:a16="http://schemas.microsoft.com/office/drawing/2014/main" val="3928410323"/>
                    </a:ext>
                  </a:extLst>
                </a:gridCol>
              </a:tblGrid>
              <a:tr h="288000">
                <a:tc>
                  <a:txBody>
                    <a:bodyPr/>
                    <a:lstStyle/>
                    <a:p>
                      <a:pPr algn="ctr"/>
                      <a:r>
                        <a:rPr lang="en-GB" sz="2000" b="1" i="0">
                          <a:solidFill>
                            <a:schemeClr val="tx1"/>
                          </a:solidFill>
                          <a:latin typeface="Century Gothic" panose="020B0502020202020204" pitchFamily="34" charset="0"/>
                        </a:rPr>
                        <a:t>Input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000" b="1" i="0">
                          <a:solidFill>
                            <a:schemeClr val="tx1"/>
                          </a:solidFill>
                          <a:latin typeface="Century Gothic" panose="020B0502020202020204" pitchFamily="34" charset="0"/>
                        </a:rPr>
                        <a:t>Output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41966055"/>
                  </a:ext>
                </a:extLst>
              </a:tr>
              <a:tr h="576000">
                <a:tc>
                  <a:txBody>
                    <a:bodyPr/>
                    <a:lstStyle/>
                    <a:p>
                      <a:pPr algn="ctr"/>
                      <a:r>
                        <a:rPr lang="en-GB" sz="2000" b="1" i="0">
                          <a:solidFill>
                            <a:schemeClr val="tx1"/>
                          </a:solidFill>
                          <a:latin typeface="Century Gothic" panose="020B0502020202020204" pitchFamily="34" charset="0"/>
                        </a:rPr>
                        <a:t>11</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10</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893307665"/>
                  </a:ext>
                </a:extLst>
              </a:tr>
              <a:tr h="576000">
                <a:tc>
                  <a:txBody>
                    <a:bodyPr/>
                    <a:lstStyle/>
                    <a:p>
                      <a:pPr algn="ctr"/>
                      <a:r>
                        <a:rPr lang="en-GB" sz="2000" b="1" i="0">
                          <a:solidFill>
                            <a:schemeClr val="tx1"/>
                          </a:solidFill>
                          <a:latin typeface="Century Gothic" panose="020B0502020202020204" pitchFamily="34" charset="0"/>
                        </a:rPr>
                        <a:t>25</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17</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228777175"/>
                  </a:ext>
                </a:extLst>
              </a:tr>
              <a:tr h="576000">
                <a:tc>
                  <a:txBody>
                    <a:bodyPr/>
                    <a:lstStyle/>
                    <a:p>
                      <a:pPr algn="ctr"/>
                      <a:r>
                        <a:rPr lang="en-GB" sz="2000" b="1" i="0">
                          <a:solidFill>
                            <a:schemeClr val="tx1"/>
                          </a:solidFill>
                          <a:latin typeface="Century Gothic" panose="020B0502020202020204" pitchFamily="34" charset="0"/>
                        </a:rPr>
                        <a:t>9</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9</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63474860"/>
                  </a:ext>
                </a:extLst>
              </a:tr>
            </a:tbl>
          </a:graphicData>
        </a:graphic>
      </p:graphicFrame>
      <p:sp>
        <p:nvSpPr>
          <p:cNvPr id="12" name="Rounded Rectangle 11">
            <a:extLst>
              <a:ext uri="{FF2B5EF4-FFF2-40B4-BE49-F238E27FC236}">
                <a16:creationId xmlns:a16="http://schemas.microsoft.com/office/drawing/2014/main" id="{EC4468BC-7630-E541-8530-AB1966775284}"/>
              </a:ext>
            </a:extLst>
          </p:cNvPr>
          <p:cNvSpPr/>
          <p:nvPr/>
        </p:nvSpPr>
        <p:spPr>
          <a:xfrm>
            <a:off x="3668095" y="1902433"/>
            <a:ext cx="756000" cy="720000"/>
          </a:xfrm>
          <a:prstGeom prst="roundRect">
            <a:avLst/>
          </a:prstGeom>
          <a:ln w="28575">
            <a:solidFill>
              <a:schemeClr val="accent5">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+ 9</a:t>
            </a:r>
          </a:p>
        </p:txBody>
      </p:sp>
      <p:sp>
        <p:nvSpPr>
          <p:cNvPr id="13" name="Rounded Rectangle 12">
            <a:extLst>
              <a:ext uri="{FF2B5EF4-FFF2-40B4-BE49-F238E27FC236}">
                <a16:creationId xmlns:a16="http://schemas.microsoft.com/office/drawing/2014/main" id="{B35FF2F9-6180-D443-ACB7-FA952D76FD6F}"/>
              </a:ext>
            </a:extLst>
          </p:cNvPr>
          <p:cNvSpPr/>
          <p:nvPr/>
        </p:nvSpPr>
        <p:spPr>
          <a:xfrm>
            <a:off x="4787207" y="1902433"/>
            <a:ext cx="756000" cy="72000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 2</a:t>
            </a:r>
          </a:p>
        </p:txBody>
      </p:sp>
      <p:cxnSp>
        <p:nvCxnSpPr>
          <p:cNvPr id="14" name="Straight Arrow Connector 13">
            <a:extLst>
              <a:ext uri="{FF2B5EF4-FFF2-40B4-BE49-F238E27FC236}">
                <a16:creationId xmlns:a16="http://schemas.microsoft.com/office/drawing/2014/main" id="{30C02E14-BA7B-D747-97AC-03F4E79BA76B}"/>
              </a:ext>
            </a:extLst>
          </p:cNvPr>
          <p:cNvCxnSpPr>
            <a:cxnSpLocks/>
          </p:cNvCxnSpPr>
          <p:nvPr/>
        </p:nvCxnSpPr>
        <p:spPr>
          <a:xfrm>
            <a:off x="4424095" y="2316828"/>
            <a:ext cx="363112" cy="0"/>
          </a:xfrm>
          <a:prstGeom prst="straightConnector1">
            <a:avLst/>
          </a:prstGeom>
          <a:ln w="1905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74834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4</a:t>
            </a:r>
          </a:p>
          <a:p>
            <a:pPr lvl="0"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What is the algebraic rule for this function machine?</a:t>
            </a:r>
          </a:p>
          <a:p>
            <a:pPr lvl="0" algn="ctr"/>
            <a:r>
              <a:rPr lang="en-GB" sz="2000" b="1">
                <a:latin typeface="Century Gothic" panose="020B0502020202020204" pitchFamily="34" charset="0"/>
              </a:rPr>
              <a:t/>
            </a:r>
            <a:br>
              <a:rPr lang="en-GB" sz="2000" b="1">
                <a:latin typeface="Century Gothic" panose="020B0502020202020204" pitchFamily="34" charset="0"/>
              </a:rPr>
            </a:b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rgbClr val="FF0000"/>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10" name="Rounded Rectangle 9">
            <a:extLst>
              <a:ext uri="{FF2B5EF4-FFF2-40B4-BE49-F238E27FC236}">
                <a16:creationId xmlns:a16="http://schemas.microsoft.com/office/drawing/2014/main" id="{49E8F212-51C0-1F41-A42E-67CC533A0DB8}"/>
              </a:ext>
            </a:extLst>
          </p:cNvPr>
          <p:cNvSpPr/>
          <p:nvPr/>
        </p:nvSpPr>
        <p:spPr>
          <a:xfrm>
            <a:off x="2740177" y="2385697"/>
            <a:ext cx="720000" cy="180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20</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12</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10</a:t>
            </a:r>
          </a:p>
        </p:txBody>
      </p:sp>
      <p:sp>
        <p:nvSpPr>
          <p:cNvPr id="15" name="Rounded Rectangle 14">
            <a:extLst>
              <a:ext uri="{FF2B5EF4-FFF2-40B4-BE49-F238E27FC236}">
                <a16:creationId xmlns:a16="http://schemas.microsoft.com/office/drawing/2014/main" id="{4188BA25-1A71-D04F-BA65-9659277937CB}"/>
              </a:ext>
            </a:extLst>
          </p:cNvPr>
          <p:cNvSpPr/>
          <p:nvPr/>
        </p:nvSpPr>
        <p:spPr>
          <a:xfrm>
            <a:off x="5752987" y="2385697"/>
            <a:ext cx="720000" cy="180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36</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12</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6</a:t>
            </a:r>
          </a:p>
        </p:txBody>
      </p:sp>
      <p:cxnSp>
        <p:nvCxnSpPr>
          <p:cNvPr id="16" name="Straight Arrow Connector 15">
            <a:extLst>
              <a:ext uri="{FF2B5EF4-FFF2-40B4-BE49-F238E27FC236}">
                <a16:creationId xmlns:a16="http://schemas.microsoft.com/office/drawing/2014/main" id="{4E578F26-49A4-074B-980D-C6CC4EF901C5}"/>
              </a:ext>
            </a:extLst>
          </p:cNvPr>
          <p:cNvCxnSpPr>
            <a:cxnSpLocks/>
          </p:cNvCxnSpPr>
          <p:nvPr/>
        </p:nvCxnSpPr>
        <p:spPr>
          <a:xfrm>
            <a:off x="3485822" y="3283103"/>
            <a:ext cx="265095"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7" name="Rounded Rectangle 16">
            <a:extLst>
              <a:ext uri="{FF2B5EF4-FFF2-40B4-BE49-F238E27FC236}">
                <a16:creationId xmlns:a16="http://schemas.microsoft.com/office/drawing/2014/main" id="{79310C6B-7385-CE44-AECE-9B967FB84DA1}"/>
              </a:ext>
            </a:extLst>
          </p:cNvPr>
          <p:cNvSpPr/>
          <p:nvPr/>
        </p:nvSpPr>
        <p:spPr>
          <a:xfrm>
            <a:off x="3793512" y="2942124"/>
            <a:ext cx="648000" cy="648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tx1"/>
                </a:solidFill>
                <a:latin typeface="Century Gothic" panose="020B0502020202020204" pitchFamily="34" charset="0"/>
              </a:rPr>
              <a:t>– </a:t>
            </a:r>
            <a:r>
              <a:rPr lang="en-US" sz="2000" b="1" dirty="0">
                <a:latin typeface="Century Gothic" panose="020B0502020202020204" pitchFamily="34" charset="0"/>
              </a:rPr>
              <a:t>8</a:t>
            </a:r>
          </a:p>
        </p:txBody>
      </p:sp>
      <p:cxnSp>
        <p:nvCxnSpPr>
          <p:cNvPr id="20" name="Straight Arrow Connector 19">
            <a:extLst>
              <a:ext uri="{FF2B5EF4-FFF2-40B4-BE49-F238E27FC236}">
                <a16:creationId xmlns:a16="http://schemas.microsoft.com/office/drawing/2014/main" id="{8DE181A9-5758-4A44-914E-C57B9A332340}"/>
              </a:ext>
            </a:extLst>
          </p:cNvPr>
          <p:cNvCxnSpPr>
            <a:cxnSpLocks/>
          </p:cNvCxnSpPr>
          <p:nvPr/>
        </p:nvCxnSpPr>
        <p:spPr>
          <a:xfrm>
            <a:off x="4472430" y="3283103"/>
            <a:ext cx="249867"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1" name="Rounded Rectangle 20">
            <a:extLst>
              <a:ext uri="{FF2B5EF4-FFF2-40B4-BE49-F238E27FC236}">
                <a16:creationId xmlns:a16="http://schemas.microsoft.com/office/drawing/2014/main" id="{8BFE1ACC-633A-5A40-A75D-CB2585ADBF85}"/>
              </a:ext>
            </a:extLst>
          </p:cNvPr>
          <p:cNvSpPr/>
          <p:nvPr/>
        </p:nvSpPr>
        <p:spPr>
          <a:xfrm>
            <a:off x="4769626" y="2942124"/>
            <a:ext cx="648000" cy="648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cxnSp>
        <p:nvCxnSpPr>
          <p:cNvPr id="22" name="Straight Arrow Connector 21">
            <a:extLst>
              <a:ext uri="{FF2B5EF4-FFF2-40B4-BE49-F238E27FC236}">
                <a16:creationId xmlns:a16="http://schemas.microsoft.com/office/drawing/2014/main" id="{D826433F-46E1-874E-8BEA-255A62E54036}"/>
              </a:ext>
            </a:extLst>
          </p:cNvPr>
          <p:cNvCxnSpPr>
            <a:cxnSpLocks/>
          </p:cNvCxnSpPr>
          <p:nvPr/>
        </p:nvCxnSpPr>
        <p:spPr>
          <a:xfrm>
            <a:off x="5449156" y="3266124"/>
            <a:ext cx="265095"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7929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4</a:t>
            </a:r>
          </a:p>
          <a:p>
            <a:pPr lvl="0"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What is the algebraic rule for this function machine?</a:t>
            </a:r>
          </a:p>
          <a:p>
            <a:pPr lvl="0" algn="ctr"/>
            <a:r>
              <a:rPr lang="en-GB" sz="2000" b="1">
                <a:latin typeface="Century Gothic" panose="020B0502020202020204" pitchFamily="34" charset="0"/>
              </a:rPr>
              <a:t/>
            </a:r>
            <a:br>
              <a:rPr lang="en-GB" sz="2000" b="1">
                <a:latin typeface="Century Gothic" panose="020B0502020202020204" pitchFamily="34" charset="0"/>
              </a:rPr>
            </a:b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rgbClr val="FF0000"/>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10" name="Rounded Rectangle 9">
            <a:extLst>
              <a:ext uri="{FF2B5EF4-FFF2-40B4-BE49-F238E27FC236}">
                <a16:creationId xmlns:a16="http://schemas.microsoft.com/office/drawing/2014/main" id="{49E8F212-51C0-1F41-A42E-67CC533A0DB8}"/>
              </a:ext>
            </a:extLst>
          </p:cNvPr>
          <p:cNvSpPr/>
          <p:nvPr/>
        </p:nvSpPr>
        <p:spPr>
          <a:xfrm>
            <a:off x="2740177" y="2385697"/>
            <a:ext cx="720000" cy="180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20</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12</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10</a:t>
            </a:r>
          </a:p>
        </p:txBody>
      </p:sp>
      <p:sp>
        <p:nvSpPr>
          <p:cNvPr id="15" name="Rounded Rectangle 14">
            <a:extLst>
              <a:ext uri="{FF2B5EF4-FFF2-40B4-BE49-F238E27FC236}">
                <a16:creationId xmlns:a16="http://schemas.microsoft.com/office/drawing/2014/main" id="{4188BA25-1A71-D04F-BA65-9659277937CB}"/>
              </a:ext>
            </a:extLst>
          </p:cNvPr>
          <p:cNvSpPr/>
          <p:nvPr/>
        </p:nvSpPr>
        <p:spPr>
          <a:xfrm>
            <a:off x="5752987" y="2385697"/>
            <a:ext cx="720000" cy="180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36</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12</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6</a:t>
            </a:r>
          </a:p>
        </p:txBody>
      </p:sp>
      <p:cxnSp>
        <p:nvCxnSpPr>
          <p:cNvPr id="16" name="Straight Arrow Connector 15">
            <a:extLst>
              <a:ext uri="{FF2B5EF4-FFF2-40B4-BE49-F238E27FC236}">
                <a16:creationId xmlns:a16="http://schemas.microsoft.com/office/drawing/2014/main" id="{4E578F26-49A4-074B-980D-C6CC4EF901C5}"/>
              </a:ext>
            </a:extLst>
          </p:cNvPr>
          <p:cNvCxnSpPr>
            <a:cxnSpLocks/>
          </p:cNvCxnSpPr>
          <p:nvPr/>
        </p:nvCxnSpPr>
        <p:spPr>
          <a:xfrm>
            <a:off x="3485822" y="3283103"/>
            <a:ext cx="265095"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7" name="Rounded Rectangle 16">
            <a:extLst>
              <a:ext uri="{FF2B5EF4-FFF2-40B4-BE49-F238E27FC236}">
                <a16:creationId xmlns:a16="http://schemas.microsoft.com/office/drawing/2014/main" id="{79310C6B-7385-CE44-AECE-9B967FB84DA1}"/>
              </a:ext>
            </a:extLst>
          </p:cNvPr>
          <p:cNvSpPr/>
          <p:nvPr/>
        </p:nvSpPr>
        <p:spPr>
          <a:xfrm>
            <a:off x="3793512" y="2942124"/>
            <a:ext cx="648000" cy="648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tx1"/>
                </a:solidFill>
                <a:latin typeface="Century Gothic" panose="020B0502020202020204" pitchFamily="34" charset="0"/>
              </a:rPr>
              <a:t>– </a:t>
            </a:r>
            <a:r>
              <a:rPr lang="en-US" sz="2000" b="1" dirty="0">
                <a:latin typeface="Century Gothic" panose="020B0502020202020204" pitchFamily="34" charset="0"/>
              </a:rPr>
              <a:t>8</a:t>
            </a:r>
          </a:p>
        </p:txBody>
      </p:sp>
      <p:cxnSp>
        <p:nvCxnSpPr>
          <p:cNvPr id="20" name="Straight Arrow Connector 19">
            <a:extLst>
              <a:ext uri="{FF2B5EF4-FFF2-40B4-BE49-F238E27FC236}">
                <a16:creationId xmlns:a16="http://schemas.microsoft.com/office/drawing/2014/main" id="{8DE181A9-5758-4A44-914E-C57B9A332340}"/>
              </a:ext>
            </a:extLst>
          </p:cNvPr>
          <p:cNvCxnSpPr>
            <a:cxnSpLocks/>
          </p:cNvCxnSpPr>
          <p:nvPr/>
        </p:nvCxnSpPr>
        <p:spPr>
          <a:xfrm>
            <a:off x="4472430" y="3283103"/>
            <a:ext cx="249867"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1" name="Rounded Rectangle 20">
            <a:extLst>
              <a:ext uri="{FF2B5EF4-FFF2-40B4-BE49-F238E27FC236}">
                <a16:creationId xmlns:a16="http://schemas.microsoft.com/office/drawing/2014/main" id="{8BFE1ACC-633A-5A40-A75D-CB2585ADBF85}"/>
              </a:ext>
            </a:extLst>
          </p:cNvPr>
          <p:cNvSpPr/>
          <p:nvPr/>
        </p:nvSpPr>
        <p:spPr>
          <a:xfrm>
            <a:off x="4769626" y="2942124"/>
            <a:ext cx="648000" cy="64800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latin typeface="Century Gothic" panose="020B0502020202020204" pitchFamily="34" charset="0"/>
              </a:rPr>
              <a:t>x 3</a:t>
            </a:r>
          </a:p>
        </p:txBody>
      </p:sp>
      <p:cxnSp>
        <p:nvCxnSpPr>
          <p:cNvPr id="22" name="Straight Arrow Connector 21">
            <a:extLst>
              <a:ext uri="{FF2B5EF4-FFF2-40B4-BE49-F238E27FC236}">
                <a16:creationId xmlns:a16="http://schemas.microsoft.com/office/drawing/2014/main" id="{D826433F-46E1-874E-8BEA-255A62E54036}"/>
              </a:ext>
            </a:extLst>
          </p:cNvPr>
          <p:cNvCxnSpPr>
            <a:cxnSpLocks/>
          </p:cNvCxnSpPr>
          <p:nvPr/>
        </p:nvCxnSpPr>
        <p:spPr>
          <a:xfrm>
            <a:off x="5449156" y="3266124"/>
            <a:ext cx="265095"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94478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Complete the table for this two-step function machine.</a:t>
            </a:r>
          </a:p>
          <a:p>
            <a:endParaRPr lang="en-GB" dirty="0">
              <a:latin typeface="Arial" panose="020B0604020202020204" pitchFamily="34" charset="0"/>
              <a:cs typeface="Arial" panose="020B0604020202020204" pitchFamily="34" charset="0"/>
            </a:endParaRPr>
          </a:p>
        </p:txBody>
      </p:sp>
      <p:graphicFrame>
        <p:nvGraphicFramePr>
          <p:cNvPr id="2" name="Table 1">
            <a:extLst>
              <a:ext uri="{FF2B5EF4-FFF2-40B4-BE49-F238E27FC236}">
                <a16:creationId xmlns:a16="http://schemas.microsoft.com/office/drawing/2014/main" id="{CC3CE230-FEAB-4DE4-AABA-3132E537A984}"/>
              </a:ext>
            </a:extLst>
          </p:cNvPr>
          <p:cNvGraphicFramePr>
            <a:graphicFrameLocks noGrp="1"/>
          </p:cNvGraphicFramePr>
          <p:nvPr>
            <p:extLst>
              <p:ext uri="{D42A27DB-BD31-4B8C-83A1-F6EECF244321}">
                <p14:modId xmlns:p14="http://schemas.microsoft.com/office/powerpoint/2010/main" val="3592266366"/>
              </p:ext>
            </p:extLst>
          </p:nvPr>
        </p:nvGraphicFramePr>
        <p:xfrm>
          <a:off x="493057" y="4624585"/>
          <a:ext cx="8099612" cy="741680"/>
        </p:xfrm>
        <a:graphic>
          <a:graphicData uri="http://schemas.openxmlformats.org/drawingml/2006/table">
            <a:tbl>
              <a:tblPr firstRow="1" bandRow="1">
                <a:tableStyleId>{5C22544A-7EE6-4342-B048-85BDC9FD1C3A}</a:tableStyleId>
              </a:tblPr>
              <a:tblGrid>
                <a:gridCol w="1345553">
                  <a:extLst>
                    <a:ext uri="{9D8B030D-6E8A-4147-A177-3AD203B41FA5}">
                      <a16:colId xmlns:a16="http://schemas.microsoft.com/office/drawing/2014/main" val="1293692523"/>
                    </a:ext>
                  </a:extLst>
                </a:gridCol>
                <a:gridCol w="691998">
                  <a:extLst>
                    <a:ext uri="{9D8B030D-6E8A-4147-A177-3AD203B41FA5}">
                      <a16:colId xmlns:a16="http://schemas.microsoft.com/office/drawing/2014/main" val="1045086175"/>
                    </a:ext>
                  </a:extLst>
                </a:gridCol>
                <a:gridCol w="807330">
                  <a:extLst>
                    <a:ext uri="{9D8B030D-6E8A-4147-A177-3AD203B41FA5}">
                      <a16:colId xmlns:a16="http://schemas.microsoft.com/office/drawing/2014/main" val="1959591784"/>
                    </a:ext>
                  </a:extLst>
                </a:gridCol>
                <a:gridCol w="1046051">
                  <a:extLst>
                    <a:ext uri="{9D8B030D-6E8A-4147-A177-3AD203B41FA5}">
                      <a16:colId xmlns:a16="http://schemas.microsoft.com/office/drawing/2014/main" val="3410694509"/>
                    </a:ext>
                  </a:extLst>
                </a:gridCol>
                <a:gridCol w="845333">
                  <a:extLst>
                    <a:ext uri="{9D8B030D-6E8A-4147-A177-3AD203B41FA5}">
                      <a16:colId xmlns:a16="http://schemas.microsoft.com/office/drawing/2014/main" val="3135712255"/>
                    </a:ext>
                  </a:extLst>
                </a:gridCol>
                <a:gridCol w="1133106">
                  <a:extLst>
                    <a:ext uri="{9D8B030D-6E8A-4147-A177-3AD203B41FA5}">
                      <a16:colId xmlns:a16="http://schemas.microsoft.com/office/drawing/2014/main" val="242883686"/>
                    </a:ext>
                  </a:extLst>
                </a:gridCol>
                <a:gridCol w="1132608">
                  <a:extLst>
                    <a:ext uri="{9D8B030D-6E8A-4147-A177-3AD203B41FA5}">
                      <a16:colId xmlns:a16="http://schemas.microsoft.com/office/drawing/2014/main" val="904733126"/>
                    </a:ext>
                  </a:extLst>
                </a:gridCol>
                <a:gridCol w="1097633">
                  <a:extLst>
                    <a:ext uri="{9D8B030D-6E8A-4147-A177-3AD203B41FA5}">
                      <a16:colId xmlns:a16="http://schemas.microsoft.com/office/drawing/2014/main" val="3375489221"/>
                    </a:ext>
                  </a:extLst>
                </a:gridCol>
              </a:tblGrid>
              <a:tr h="370840">
                <a:tc>
                  <a:txBody>
                    <a:bodyPr/>
                    <a:lstStyle/>
                    <a:p>
                      <a:pPr algn="ctr"/>
                      <a:r>
                        <a:rPr lang="en-GB" sz="1800" dirty="0">
                          <a:solidFill>
                            <a:schemeClr val="tx1"/>
                          </a:solidFill>
                          <a:latin typeface="Arial" panose="020B0604020202020204" pitchFamily="34" charset="0"/>
                          <a:cs typeface="Arial" panose="020B0604020202020204" pitchFamily="34" charset="0"/>
                        </a:rPr>
                        <a:t>Input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4,260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1290754319"/>
                  </a:ext>
                </a:extLst>
              </a:tr>
              <a:tr h="370840">
                <a:tc>
                  <a:txBody>
                    <a:bodyPr/>
                    <a:lstStyle/>
                    <a:p>
                      <a:pPr algn="ctr"/>
                      <a:r>
                        <a:rPr lang="en-GB" sz="1800" b="1" dirty="0">
                          <a:solidFill>
                            <a:schemeClr val="tx1"/>
                          </a:solidFill>
                          <a:latin typeface="Arial" panose="020B0604020202020204" pitchFamily="34" charset="0"/>
                          <a:cs typeface="Arial" panose="020B0604020202020204" pitchFamily="34" charset="0"/>
                        </a:rPr>
                        <a:t>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1,003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endParaRPr lang="en-GB" sz="1800" b="1" i="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i="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4229248535"/>
                  </a:ext>
                </a:extLst>
              </a:tr>
            </a:tbl>
          </a:graphicData>
        </a:graphic>
      </p:graphicFrame>
      <p:sp>
        <p:nvSpPr>
          <p:cNvPr id="13" name="Rectangle: Rounded Corners 12">
            <a:extLst>
              <a:ext uri="{FF2B5EF4-FFF2-40B4-BE49-F238E27FC236}">
                <a16:creationId xmlns:a16="http://schemas.microsoft.com/office/drawing/2014/main" id="{64F21500-2107-403B-973D-0F3CA303AC4A}"/>
              </a:ext>
            </a:extLst>
          </p:cNvPr>
          <p:cNvSpPr/>
          <p:nvPr/>
        </p:nvSpPr>
        <p:spPr>
          <a:xfrm>
            <a:off x="1978214" y="2301598"/>
            <a:ext cx="950254"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6 </a:t>
            </a:r>
          </a:p>
        </p:txBody>
      </p:sp>
      <p:cxnSp>
        <p:nvCxnSpPr>
          <p:cNvPr id="14" name="Straight Arrow Connector 13">
            <a:extLst>
              <a:ext uri="{FF2B5EF4-FFF2-40B4-BE49-F238E27FC236}">
                <a16:creationId xmlns:a16="http://schemas.microsoft.com/office/drawing/2014/main" id="{374142DA-8494-4C38-BA24-321E14E3E8DC}"/>
              </a:ext>
            </a:extLst>
          </p:cNvPr>
          <p:cNvCxnSpPr>
            <a:cxnSpLocks/>
          </p:cNvCxnSpPr>
          <p:nvPr/>
        </p:nvCxnSpPr>
        <p:spPr>
          <a:xfrm>
            <a:off x="1373107" y="267811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28C0B26B-F016-4D67-BACE-05D8107EDAF8}"/>
              </a:ext>
            </a:extLst>
          </p:cNvPr>
          <p:cNvSpPr txBox="1"/>
          <p:nvPr/>
        </p:nvSpPr>
        <p:spPr>
          <a:xfrm>
            <a:off x="517338" y="2479797"/>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6" name="Straight Arrow Connector 15">
            <a:extLst>
              <a:ext uri="{FF2B5EF4-FFF2-40B4-BE49-F238E27FC236}">
                <a16:creationId xmlns:a16="http://schemas.microsoft.com/office/drawing/2014/main" id="{3F66B22F-5A39-49C5-9973-F9F5396B7A8F}"/>
              </a:ext>
            </a:extLst>
          </p:cNvPr>
          <p:cNvCxnSpPr>
            <a:cxnSpLocks/>
          </p:cNvCxnSpPr>
          <p:nvPr/>
        </p:nvCxnSpPr>
        <p:spPr>
          <a:xfrm>
            <a:off x="3062939" y="267811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5650FE29-DEFE-409C-BE72-5FCEC0017342}"/>
              </a:ext>
            </a:extLst>
          </p:cNvPr>
          <p:cNvSpPr txBox="1"/>
          <p:nvPr/>
        </p:nvSpPr>
        <p:spPr>
          <a:xfrm>
            <a:off x="5208491" y="2479797"/>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sp>
        <p:nvSpPr>
          <p:cNvPr id="18" name="Rectangle: Rounded Corners 17">
            <a:extLst>
              <a:ext uri="{FF2B5EF4-FFF2-40B4-BE49-F238E27FC236}">
                <a16:creationId xmlns:a16="http://schemas.microsoft.com/office/drawing/2014/main" id="{EFE850D4-4AD8-4A93-8CB3-5E605AE10F3A}"/>
              </a:ext>
            </a:extLst>
          </p:cNvPr>
          <p:cNvSpPr/>
          <p:nvPr/>
        </p:nvSpPr>
        <p:spPr>
          <a:xfrm>
            <a:off x="3652371" y="2301598"/>
            <a:ext cx="950254"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+ 3 </a:t>
            </a:r>
          </a:p>
        </p:txBody>
      </p:sp>
      <p:cxnSp>
        <p:nvCxnSpPr>
          <p:cNvPr id="19" name="Straight Arrow Connector 18">
            <a:extLst>
              <a:ext uri="{FF2B5EF4-FFF2-40B4-BE49-F238E27FC236}">
                <a16:creationId xmlns:a16="http://schemas.microsoft.com/office/drawing/2014/main" id="{BA405E03-5396-411A-AF6B-44253BB7FBFD}"/>
              </a:ext>
            </a:extLst>
          </p:cNvPr>
          <p:cNvCxnSpPr>
            <a:cxnSpLocks/>
          </p:cNvCxnSpPr>
          <p:nvPr/>
        </p:nvCxnSpPr>
        <p:spPr>
          <a:xfrm>
            <a:off x="4710949" y="267811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6336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Complete the table for this two-step function machine.</a:t>
            </a:r>
          </a:p>
          <a:p>
            <a:endParaRPr lang="en-GB" dirty="0">
              <a:latin typeface="Arial" panose="020B0604020202020204" pitchFamily="34" charset="0"/>
              <a:cs typeface="Arial" panose="020B0604020202020204" pitchFamily="34" charset="0"/>
            </a:endParaRPr>
          </a:p>
        </p:txBody>
      </p:sp>
      <p:graphicFrame>
        <p:nvGraphicFramePr>
          <p:cNvPr id="2" name="Table 1">
            <a:extLst>
              <a:ext uri="{FF2B5EF4-FFF2-40B4-BE49-F238E27FC236}">
                <a16:creationId xmlns:a16="http://schemas.microsoft.com/office/drawing/2014/main" id="{CC3CE230-FEAB-4DE4-AABA-3132E537A984}"/>
              </a:ext>
            </a:extLst>
          </p:cNvPr>
          <p:cNvGraphicFramePr>
            <a:graphicFrameLocks noGrp="1"/>
          </p:cNvGraphicFramePr>
          <p:nvPr/>
        </p:nvGraphicFramePr>
        <p:xfrm>
          <a:off x="493057" y="4624585"/>
          <a:ext cx="8099612" cy="741680"/>
        </p:xfrm>
        <a:graphic>
          <a:graphicData uri="http://schemas.openxmlformats.org/drawingml/2006/table">
            <a:tbl>
              <a:tblPr firstRow="1" bandRow="1">
                <a:tableStyleId>{5C22544A-7EE6-4342-B048-85BDC9FD1C3A}</a:tableStyleId>
              </a:tblPr>
              <a:tblGrid>
                <a:gridCol w="1345553">
                  <a:extLst>
                    <a:ext uri="{9D8B030D-6E8A-4147-A177-3AD203B41FA5}">
                      <a16:colId xmlns:a16="http://schemas.microsoft.com/office/drawing/2014/main" val="1293692523"/>
                    </a:ext>
                  </a:extLst>
                </a:gridCol>
                <a:gridCol w="691998">
                  <a:extLst>
                    <a:ext uri="{9D8B030D-6E8A-4147-A177-3AD203B41FA5}">
                      <a16:colId xmlns:a16="http://schemas.microsoft.com/office/drawing/2014/main" val="1045086175"/>
                    </a:ext>
                  </a:extLst>
                </a:gridCol>
                <a:gridCol w="807330">
                  <a:extLst>
                    <a:ext uri="{9D8B030D-6E8A-4147-A177-3AD203B41FA5}">
                      <a16:colId xmlns:a16="http://schemas.microsoft.com/office/drawing/2014/main" val="1959591784"/>
                    </a:ext>
                  </a:extLst>
                </a:gridCol>
                <a:gridCol w="1046051">
                  <a:extLst>
                    <a:ext uri="{9D8B030D-6E8A-4147-A177-3AD203B41FA5}">
                      <a16:colId xmlns:a16="http://schemas.microsoft.com/office/drawing/2014/main" val="3410694509"/>
                    </a:ext>
                  </a:extLst>
                </a:gridCol>
                <a:gridCol w="845333">
                  <a:extLst>
                    <a:ext uri="{9D8B030D-6E8A-4147-A177-3AD203B41FA5}">
                      <a16:colId xmlns:a16="http://schemas.microsoft.com/office/drawing/2014/main" val="3135712255"/>
                    </a:ext>
                  </a:extLst>
                </a:gridCol>
                <a:gridCol w="1133106">
                  <a:extLst>
                    <a:ext uri="{9D8B030D-6E8A-4147-A177-3AD203B41FA5}">
                      <a16:colId xmlns:a16="http://schemas.microsoft.com/office/drawing/2014/main" val="242883686"/>
                    </a:ext>
                  </a:extLst>
                </a:gridCol>
                <a:gridCol w="1132608">
                  <a:extLst>
                    <a:ext uri="{9D8B030D-6E8A-4147-A177-3AD203B41FA5}">
                      <a16:colId xmlns:a16="http://schemas.microsoft.com/office/drawing/2014/main" val="904733126"/>
                    </a:ext>
                  </a:extLst>
                </a:gridCol>
                <a:gridCol w="1097633">
                  <a:extLst>
                    <a:ext uri="{9D8B030D-6E8A-4147-A177-3AD203B41FA5}">
                      <a16:colId xmlns:a16="http://schemas.microsoft.com/office/drawing/2014/main" val="3375489221"/>
                    </a:ext>
                  </a:extLst>
                </a:gridCol>
              </a:tblGrid>
              <a:tr h="370840">
                <a:tc>
                  <a:txBody>
                    <a:bodyPr/>
                    <a:lstStyle/>
                    <a:p>
                      <a:pPr algn="ctr"/>
                      <a:r>
                        <a:rPr lang="en-GB" sz="1800" dirty="0">
                          <a:solidFill>
                            <a:schemeClr val="tx1"/>
                          </a:solidFill>
                          <a:latin typeface="Arial" panose="020B0604020202020204" pitchFamily="34" charset="0"/>
                          <a:cs typeface="Arial" panose="020B0604020202020204" pitchFamily="34" charset="0"/>
                        </a:rPr>
                        <a:t>Input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4,260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60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6,000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i="1" dirty="0">
                          <a:solidFill>
                            <a:schemeClr val="tx1"/>
                          </a:solidFill>
                          <a:latin typeface="Arial" panose="020B0604020202020204" pitchFamily="34" charset="0"/>
                          <a:cs typeface="Arial" panose="020B0604020202020204" pitchFamily="34"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1290754319"/>
                  </a:ext>
                </a:extLst>
              </a:tr>
              <a:tr h="370840">
                <a:tc>
                  <a:txBody>
                    <a:bodyPr/>
                    <a:lstStyle/>
                    <a:p>
                      <a:pPr algn="ctr"/>
                      <a:r>
                        <a:rPr lang="en-GB" sz="1800" b="1" dirty="0">
                          <a:solidFill>
                            <a:schemeClr val="tx1"/>
                          </a:solidFill>
                          <a:latin typeface="Arial" panose="020B0604020202020204" pitchFamily="34" charset="0"/>
                          <a:cs typeface="Arial" panose="020B0604020202020204" pitchFamily="34" charset="0"/>
                        </a:rPr>
                        <a:t>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dirty="0">
                          <a:solidFill>
                            <a:srgbClr val="DA2E41"/>
                          </a:solidFill>
                          <a:latin typeface="Arial" panose="020B0604020202020204" pitchFamily="34" charset="0"/>
                          <a:cs typeface="Arial" panose="020B0604020202020204" pitchFamily="34" charset="0"/>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DA2E41"/>
                          </a:solidFill>
                          <a:latin typeface="Arial" panose="020B0604020202020204" pitchFamily="34" charset="0"/>
                          <a:cs typeface="Arial" panose="020B0604020202020204" pitchFamily="34" charset="0"/>
                        </a:rPr>
                        <a:t>713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0" dirty="0">
                          <a:solidFill>
                            <a:schemeClr val="tx1"/>
                          </a:solidFill>
                          <a:latin typeface="Arial" panose="020B0604020202020204" pitchFamily="34" charset="0"/>
                          <a:cs typeface="Arial" panose="020B0604020202020204" pitchFamily="34" charset="0"/>
                        </a:rPr>
                        <a:t>1,003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algn="ctr"/>
                      <a:r>
                        <a:rPr lang="en-GB" sz="1800" b="1" i="1" dirty="0">
                          <a:solidFill>
                            <a:srgbClr val="DA2E41"/>
                          </a:solidFill>
                          <a:latin typeface="Arial" panose="020B0604020202020204" pitchFamily="34" charset="0"/>
                          <a:cs typeface="Arial" panose="020B0604020202020204" pitchFamily="34" charset="0"/>
                        </a:rPr>
                        <a:t>b</a:t>
                      </a:r>
                      <a:r>
                        <a:rPr lang="en-GB" sz="1800" b="1" i="0" dirty="0">
                          <a:solidFill>
                            <a:srgbClr val="DA2E41"/>
                          </a:solidFill>
                          <a:latin typeface="Arial" panose="020B0604020202020204" pitchFamily="34" charset="0"/>
                          <a:cs typeface="Arial" panose="020B0604020202020204" pitchFamily="34" charset="0"/>
                        </a:rPr>
                        <a:t> ÷ 6 + 3</a:t>
                      </a:r>
                      <a:endParaRPr lang="en-GB" sz="1800" b="1" i="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1" dirty="0">
                          <a:solidFill>
                            <a:srgbClr val="DA2E41"/>
                          </a:solidFill>
                          <a:latin typeface="Arial" panose="020B0604020202020204" pitchFamily="34" charset="0"/>
                          <a:cs typeface="Arial" panose="020B0604020202020204" pitchFamily="34" charset="0"/>
                        </a:rPr>
                        <a:t>x</a:t>
                      </a:r>
                      <a:r>
                        <a:rPr lang="en-GB" sz="1800" b="1" i="0" dirty="0">
                          <a:solidFill>
                            <a:srgbClr val="DA2E41"/>
                          </a:solidFill>
                          <a:latin typeface="Arial" panose="020B0604020202020204" pitchFamily="34" charset="0"/>
                          <a:cs typeface="Arial" panose="020B0604020202020204" pitchFamily="34" charset="0"/>
                        </a:rPr>
                        <a:t> ÷ 6 + 3</a:t>
                      </a:r>
                      <a:endParaRPr lang="en-GB" sz="1800" b="1" i="1" dirty="0">
                        <a:solidFill>
                          <a:srgbClr val="DA2E4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DF47"/>
                    </a:solidFill>
                  </a:tcPr>
                </a:tc>
                <a:extLst>
                  <a:ext uri="{0D108BD9-81ED-4DB2-BD59-A6C34878D82A}">
                    <a16:rowId xmlns:a16="http://schemas.microsoft.com/office/drawing/2014/main" val="4229248535"/>
                  </a:ext>
                </a:extLst>
              </a:tr>
            </a:tbl>
          </a:graphicData>
        </a:graphic>
      </p:graphicFrame>
      <p:sp>
        <p:nvSpPr>
          <p:cNvPr id="13" name="Rectangle: Rounded Corners 12">
            <a:extLst>
              <a:ext uri="{FF2B5EF4-FFF2-40B4-BE49-F238E27FC236}">
                <a16:creationId xmlns:a16="http://schemas.microsoft.com/office/drawing/2014/main" id="{64F21500-2107-403B-973D-0F3CA303AC4A}"/>
              </a:ext>
            </a:extLst>
          </p:cNvPr>
          <p:cNvSpPr/>
          <p:nvPr/>
        </p:nvSpPr>
        <p:spPr>
          <a:xfrm>
            <a:off x="1978214" y="2301598"/>
            <a:ext cx="950254"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6 </a:t>
            </a:r>
          </a:p>
        </p:txBody>
      </p:sp>
      <p:cxnSp>
        <p:nvCxnSpPr>
          <p:cNvPr id="14" name="Straight Arrow Connector 13">
            <a:extLst>
              <a:ext uri="{FF2B5EF4-FFF2-40B4-BE49-F238E27FC236}">
                <a16:creationId xmlns:a16="http://schemas.microsoft.com/office/drawing/2014/main" id="{374142DA-8494-4C38-BA24-321E14E3E8DC}"/>
              </a:ext>
            </a:extLst>
          </p:cNvPr>
          <p:cNvCxnSpPr>
            <a:cxnSpLocks/>
          </p:cNvCxnSpPr>
          <p:nvPr/>
        </p:nvCxnSpPr>
        <p:spPr>
          <a:xfrm>
            <a:off x="1373107" y="267811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28C0B26B-F016-4D67-BACE-05D8107EDAF8}"/>
              </a:ext>
            </a:extLst>
          </p:cNvPr>
          <p:cNvSpPr txBox="1"/>
          <p:nvPr/>
        </p:nvSpPr>
        <p:spPr>
          <a:xfrm>
            <a:off x="517338" y="2479797"/>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Input</a:t>
            </a:r>
          </a:p>
        </p:txBody>
      </p:sp>
      <p:cxnSp>
        <p:nvCxnSpPr>
          <p:cNvPr id="16" name="Straight Arrow Connector 15">
            <a:extLst>
              <a:ext uri="{FF2B5EF4-FFF2-40B4-BE49-F238E27FC236}">
                <a16:creationId xmlns:a16="http://schemas.microsoft.com/office/drawing/2014/main" id="{3F66B22F-5A39-49C5-9973-F9F5396B7A8F}"/>
              </a:ext>
            </a:extLst>
          </p:cNvPr>
          <p:cNvCxnSpPr>
            <a:cxnSpLocks/>
          </p:cNvCxnSpPr>
          <p:nvPr/>
        </p:nvCxnSpPr>
        <p:spPr>
          <a:xfrm>
            <a:off x="3062939" y="267811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5650FE29-DEFE-409C-BE72-5FCEC0017342}"/>
              </a:ext>
            </a:extLst>
          </p:cNvPr>
          <p:cNvSpPr txBox="1"/>
          <p:nvPr/>
        </p:nvSpPr>
        <p:spPr>
          <a:xfrm>
            <a:off x="5208491" y="2479797"/>
            <a:ext cx="115196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Output</a:t>
            </a:r>
          </a:p>
        </p:txBody>
      </p:sp>
      <p:sp>
        <p:nvSpPr>
          <p:cNvPr id="18" name="Rectangle: Rounded Corners 17">
            <a:extLst>
              <a:ext uri="{FF2B5EF4-FFF2-40B4-BE49-F238E27FC236}">
                <a16:creationId xmlns:a16="http://schemas.microsoft.com/office/drawing/2014/main" id="{EFE850D4-4AD8-4A93-8CB3-5E605AE10F3A}"/>
              </a:ext>
            </a:extLst>
          </p:cNvPr>
          <p:cNvSpPr/>
          <p:nvPr/>
        </p:nvSpPr>
        <p:spPr>
          <a:xfrm>
            <a:off x="3652371" y="2301598"/>
            <a:ext cx="950254" cy="753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latin typeface="Arial" panose="020B0604020202020204" pitchFamily="34" charset="0"/>
                <a:cs typeface="Arial" panose="020B0604020202020204" pitchFamily="34" charset="0"/>
              </a:rPr>
              <a:t>+ 3 </a:t>
            </a:r>
          </a:p>
        </p:txBody>
      </p:sp>
      <p:cxnSp>
        <p:nvCxnSpPr>
          <p:cNvPr id="19" name="Straight Arrow Connector 18">
            <a:extLst>
              <a:ext uri="{FF2B5EF4-FFF2-40B4-BE49-F238E27FC236}">
                <a16:creationId xmlns:a16="http://schemas.microsoft.com/office/drawing/2014/main" id="{BA405E03-5396-411A-AF6B-44253BB7FBFD}"/>
              </a:ext>
            </a:extLst>
          </p:cNvPr>
          <p:cNvCxnSpPr>
            <a:cxnSpLocks/>
          </p:cNvCxnSpPr>
          <p:nvPr/>
        </p:nvCxnSpPr>
        <p:spPr>
          <a:xfrm>
            <a:off x="4710949" y="267811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6A760D3E-796C-408F-B2C1-1D0E4E8772BA}"/>
              </a:ext>
            </a:extLst>
          </p:cNvPr>
          <p:cNvSpPr/>
          <p:nvPr/>
        </p:nvSpPr>
        <p:spPr>
          <a:xfrm>
            <a:off x="2218765" y="5542610"/>
            <a:ext cx="6642848" cy="741681"/>
          </a:xfrm>
          <a:prstGeom prst="rect">
            <a:avLst/>
          </a:prstGeom>
          <a:solidFill>
            <a:srgbClr val="13BD8A"/>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u="sng" dirty="0">
                <a:latin typeface="Arial" panose="020B0604020202020204" pitchFamily="34" charset="0"/>
                <a:cs typeface="Arial" panose="020B0604020202020204" pitchFamily="34" charset="0"/>
              </a:rPr>
              <a:t>Extension:</a:t>
            </a:r>
          </a:p>
          <a:p>
            <a:r>
              <a:rPr lang="en-GB" sz="1400" dirty="0">
                <a:latin typeface="Arial" panose="020B0604020202020204" pitchFamily="34" charset="0"/>
                <a:cs typeface="Arial" panose="020B0604020202020204" pitchFamily="34" charset="0"/>
              </a:rPr>
              <a:t>The final two expressions in this table could be written with brackets: (</a:t>
            </a:r>
            <a:r>
              <a:rPr lang="en-GB" sz="1400" i="1" dirty="0">
                <a:latin typeface="Arial" panose="020B0604020202020204" pitchFamily="34" charset="0"/>
                <a:cs typeface="Arial" panose="020B0604020202020204" pitchFamily="34" charset="0"/>
              </a:rPr>
              <a:t>b </a:t>
            </a:r>
            <a:r>
              <a:rPr lang="en-GB" sz="1400" dirty="0">
                <a:latin typeface="Arial" panose="020B0604020202020204" pitchFamily="34" charset="0"/>
                <a:cs typeface="Arial" panose="020B0604020202020204" pitchFamily="34" charset="0"/>
              </a:rPr>
              <a:t>÷ 6) + 3. However, they are not. Why is this?</a:t>
            </a:r>
          </a:p>
        </p:txBody>
      </p:sp>
    </p:spTree>
    <p:extLst>
      <p:ext uri="{BB962C8B-B14F-4D97-AF65-F5344CB8AC3E}">
        <p14:creationId xmlns:p14="http://schemas.microsoft.com/office/powerpoint/2010/main" val="3813086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Design your own function machine by deciding on a two-step</a:t>
            </a:r>
          </a:p>
          <a:p>
            <a:r>
              <a:rPr lang="en-GB" dirty="0">
                <a:latin typeface="Arial" panose="020B0604020202020204" pitchFamily="34" charset="0"/>
                <a:cs typeface="Arial" panose="020B0604020202020204" pitchFamily="34" charset="0"/>
              </a:rPr>
              <a:t>function using any two of these symbols (</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 </a:t>
            </a:r>
            <a:r>
              <a:rPr lang="en-GB" b="1" dirty="0">
                <a:latin typeface="Arial" panose="020B0604020202020204" pitchFamily="34" charset="0"/>
                <a:cs typeface="Arial" panose="020B0604020202020204" pitchFamily="34" charset="0"/>
              </a:rPr>
              <a:t>x</a:t>
            </a:r>
            <a:r>
              <a:rPr lang="en-GB" dirty="0">
                <a:latin typeface="Arial" panose="020B0604020202020204" pitchFamily="34" charset="0"/>
                <a:cs typeface="Arial" panose="020B0604020202020204" pitchFamily="34" charset="0"/>
              </a:rPr>
              <a:t> or </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will the outputs be if these are the inputs?</a:t>
            </a:r>
          </a:p>
        </p:txBody>
      </p:sp>
      <p:sp>
        <p:nvSpPr>
          <p:cNvPr id="7" name="Rectangle: Rounded Corners 6">
            <a:extLst>
              <a:ext uri="{FF2B5EF4-FFF2-40B4-BE49-F238E27FC236}">
                <a16:creationId xmlns:a16="http://schemas.microsoft.com/office/drawing/2014/main" id="{1D1783EF-B3EE-45CD-A498-D39F94A56AE9}"/>
              </a:ext>
            </a:extLst>
          </p:cNvPr>
          <p:cNvSpPr/>
          <p:nvPr/>
        </p:nvSpPr>
        <p:spPr>
          <a:xfrm>
            <a:off x="1822140" y="3387318"/>
            <a:ext cx="1160557" cy="1778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12 </a:t>
            </a:r>
          </a:p>
        </p:txBody>
      </p:sp>
      <p:cxnSp>
        <p:nvCxnSpPr>
          <p:cNvPr id="8" name="Straight Arrow Connector 7">
            <a:extLst>
              <a:ext uri="{FF2B5EF4-FFF2-40B4-BE49-F238E27FC236}">
                <a16:creationId xmlns:a16="http://schemas.microsoft.com/office/drawing/2014/main" id="{91CFDA36-FEF6-4790-824A-5E445618F95B}"/>
              </a:ext>
            </a:extLst>
          </p:cNvPr>
          <p:cNvCxnSpPr>
            <a:cxnSpLocks/>
          </p:cNvCxnSpPr>
          <p:nvPr/>
        </p:nvCxnSpPr>
        <p:spPr>
          <a:xfrm>
            <a:off x="1149794" y="371433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B8EF331-42C8-4AD4-800F-3341AEEBA8A8}"/>
              </a:ext>
            </a:extLst>
          </p:cNvPr>
          <p:cNvSpPr txBox="1"/>
          <p:nvPr/>
        </p:nvSpPr>
        <p:spPr>
          <a:xfrm>
            <a:off x="380320" y="3514280"/>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45</a:t>
            </a:r>
          </a:p>
        </p:txBody>
      </p:sp>
      <p:cxnSp>
        <p:nvCxnSpPr>
          <p:cNvPr id="10" name="Straight Arrow Connector 9">
            <a:extLst>
              <a:ext uri="{FF2B5EF4-FFF2-40B4-BE49-F238E27FC236}">
                <a16:creationId xmlns:a16="http://schemas.microsoft.com/office/drawing/2014/main" id="{7043759F-2177-49A4-B005-B8160E1A5DFD}"/>
              </a:ext>
            </a:extLst>
          </p:cNvPr>
          <p:cNvCxnSpPr>
            <a:cxnSpLocks/>
          </p:cNvCxnSpPr>
          <p:nvPr/>
        </p:nvCxnSpPr>
        <p:spPr>
          <a:xfrm>
            <a:off x="1149794" y="427643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D87F5F1B-7AC2-493B-B52F-2B7F8E204FD4}"/>
              </a:ext>
            </a:extLst>
          </p:cNvPr>
          <p:cNvSpPr txBox="1"/>
          <p:nvPr/>
        </p:nvSpPr>
        <p:spPr>
          <a:xfrm>
            <a:off x="380320" y="4076382"/>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24</a:t>
            </a:r>
          </a:p>
        </p:txBody>
      </p:sp>
      <p:cxnSp>
        <p:nvCxnSpPr>
          <p:cNvPr id="12" name="Straight Arrow Connector 11">
            <a:extLst>
              <a:ext uri="{FF2B5EF4-FFF2-40B4-BE49-F238E27FC236}">
                <a16:creationId xmlns:a16="http://schemas.microsoft.com/office/drawing/2014/main" id="{518FE99E-9061-452E-AC86-A5FA6619C77E}"/>
              </a:ext>
            </a:extLst>
          </p:cNvPr>
          <p:cNvCxnSpPr>
            <a:cxnSpLocks/>
          </p:cNvCxnSpPr>
          <p:nvPr/>
        </p:nvCxnSpPr>
        <p:spPr>
          <a:xfrm>
            <a:off x="1149794" y="481986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129D6C0-4CB1-4F64-AFA7-61EA31870CEA}"/>
              </a:ext>
            </a:extLst>
          </p:cNvPr>
          <p:cNvSpPr txBox="1"/>
          <p:nvPr/>
        </p:nvSpPr>
        <p:spPr>
          <a:xfrm>
            <a:off x="380320" y="4619811"/>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a:t>
            </a:r>
            <a:r>
              <a:rPr lang="en-GB" sz="2000" b="1" i="1" dirty="0">
                <a:latin typeface="Arial" panose="020B0604020202020204" pitchFamily="34" charset="0"/>
                <a:cs typeface="Arial" panose="020B0604020202020204" pitchFamily="34" charset="0"/>
              </a:rPr>
              <a:t>x</a:t>
            </a:r>
            <a:endParaRPr lang="en-GB" sz="2000" b="1" dirty="0">
              <a:latin typeface="Arial" panose="020B0604020202020204" pitchFamily="34" charset="0"/>
              <a:cs typeface="Arial" panose="020B0604020202020204" pitchFamily="34" charset="0"/>
            </a:endParaRPr>
          </a:p>
        </p:txBody>
      </p:sp>
      <p:cxnSp>
        <p:nvCxnSpPr>
          <p:cNvPr id="14" name="Straight Arrow Connector 13">
            <a:extLst>
              <a:ext uri="{FF2B5EF4-FFF2-40B4-BE49-F238E27FC236}">
                <a16:creationId xmlns:a16="http://schemas.microsoft.com/office/drawing/2014/main" id="{6055A8EC-7097-4B96-A659-48763F4157C8}"/>
              </a:ext>
            </a:extLst>
          </p:cNvPr>
          <p:cNvCxnSpPr>
            <a:cxnSpLocks/>
          </p:cNvCxnSpPr>
          <p:nvPr/>
        </p:nvCxnSpPr>
        <p:spPr>
          <a:xfrm>
            <a:off x="3195609" y="363895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6A3A404-0CC5-4D3D-92E1-19DC051222C4}"/>
              </a:ext>
            </a:extLst>
          </p:cNvPr>
          <p:cNvSpPr txBox="1"/>
          <p:nvPr/>
        </p:nvSpPr>
        <p:spPr>
          <a:xfrm>
            <a:off x="5738284" y="4034394"/>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a:t>
            </a:r>
          </a:p>
        </p:txBody>
      </p:sp>
      <p:cxnSp>
        <p:nvCxnSpPr>
          <p:cNvPr id="16" name="Straight Arrow Connector 15">
            <a:extLst>
              <a:ext uri="{FF2B5EF4-FFF2-40B4-BE49-F238E27FC236}">
                <a16:creationId xmlns:a16="http://schemas.microsoft.com/office/drawing/2014/main" id="{98FFAA54-A339-4DC6-B72D-FD4172947DEF}"/>
              </a:ext>
            </a:extLst>
          </p:cNvPr>
          <p:cNvCxnSpPr>
            <a:cxnSpLocks/>
          </p:cNvCxnSpPr>
          <p:nvPr/>
        </p:nvCxnSpPr>
        <p:spPr>
          <a:xfrm>
            <a:off x="3195608" y="4212111"/>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37335C2-0CCC-443F-A018-93E3B1B1B952}"/>
              </a:ext>
            </a:extLst>
          </p:cNvPr>
          <p:cNvCxnSpPr>
            <a:cxnSpLocks/>
          </p:cNvCxnSpPr>
          <p:nvPr/>
        </p:nvCxnSpPr>
        <p:spPr>
          <a:xfrm>
            <a:off x="3195607" y="474448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2BD0D702-FD7E-40FF-9A3A-A99071188F5A}"/>
              </a:ext>
            </a:extLst>
          </p:cNvPr>
          <p:cNvSpPr txBox="1"/>
          <p:nvPr/>
        </p:nvSpPr>
        <p:spPr>
          <a:xfrm>
            <a:off x="5738284" y="3448977"/>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a:t>
            </a:r>
          </a:p>
        </p:txBody>
      </p:sp>
      <p:sp>
        <p:nvSpPr>
          <p:cNvPr id="19" name="TextBox 18">
            <a:extLst>
              <a:ext uri="{FF2B5EF4-FFF2-40B4-BE49-F238E27FC236}">
                <a16:creationId xmlns:a16="http://schemas.microsoft.com/office/drawing/2014/main" id="{A9CBF890-3282-4815-A408-0AA522E880A1}"/>
              </a:ext>
            </a:extLst>
          </p:cNvPr>
          <p:cNvSpPr txBox="1"/>
          <p:nvPr/>
        </p:nvSpPr>
        <p:spPr>
          <a:xfrm>
            <a:off x="5712603" y="4619811"/>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a:t>
            </a:r>
          </a:p>
        </p:txBody>
      </p:sp>
      <p:sp>
        <p:nvSpPr>
          <p:cNvPr id="26" name="Rectangle: Rounded Corners 25">
            <a:extLst>
              <a:ext uri="{FF2B5EF4-FFF2-40B4-BE49-F238E27FC236}">
                <a16:creationId xmlns:a16="http://schemas.microsoft.com/office/drawing/2014/main" id="{D5F1B075-32B1-40DD-BA67-117B3A7A80F1}"/>
              </a:ext>
            </a:extLst>
          </p:cNvPr>
          <p:cNvSpPr/>
          <p:nvPr/>
        </p:nvSpPr>
        <p:spPr>
          <a:xfrm>
            <a:off x="3780212" y="3402659"/>
            <a:ext cx="1160557" cy="1778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x 10</a:t>
            </a:r>
          </a:p>
        </p:txBody>
      </p:sp>
      <p:cxnSp>
        <p:nvCxnSpPr>
          <p:cNvPr id="27" name="Straight Arrow Connector 26">
            <a:extLst>
              <a:ext uri="{FF2B5EF4-FFF2-40B4-BE49-F238E27FC236}">
                <a16:creationId xmlns:a16="http://schemas.microsoft.com/office/drawing/2014/main" id="{BEBDD1F7-7324-439F-AD8F-7DD471EBD051}"/>
              </a:ext>
            </a:extLst>
          </p:cNvPr>
          <p:cNvCxnSpPr>
            <a:cxnSpLocks/>
          </p:cNvCxnSpPr>
          <p:nvPr/>
        </p:nvCxnSpPr>
        <p:spPr>
          <a:xfrm>
            <a:off x="5153681" y="365429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0772FE09-90C4-4EED-8673-814DA84BF41F}"/>
              </a:ext>
            </a:extLst>
          </p:cNvPr>
          <p:cNvCxnSpPr>
            <a:cxnSpLocks/>
          </p:cNvCxnSpPr>
          <p:nvPr/>
        </p:nvCxnSpPr>
        <p:spPr>
          <a:xfrm>
            <a:off x="5153680" y="4227452"/>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EC73F30-9C2A-4375-89F7-E833EE424F73}"/>
              </a:ext>
            </a:extLst>
          </p:cNvPr>
          <p:cNvCxnSpPr>
            <a:cxnSpLocks/>
          </p:cNvCxnSpPr>
          <p:nvPr/>
        </p:nvCxnSpPr>
        <p:spPr>
          <a:xfrm>
            <a:off x="5153679" y="4759829"/>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0054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Design your own function machine by deciding on a two-step</a:t>
            </a:r>
          </a:p>
          <a:p>
            <a:r>
              <a:rPr lang="en-GB" dirty="0">
                <a:latin typeface="Arial" panose="020B0604020202020204" pitchFamily="34" charset="0"/>
                <a:cs typeface="Arial" panose="020B0604020202020204" pitchFamily="34" charset="0"/>
              </a:rPr>
              <a:t>function using any two of these symbols (</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 , </a:t>
            </a:r>
            <a:r>
              <a:rPr lang="en-GB" b="1" dirty="0">
                <a:latin typeface="Arial" panose="020B0604020202020204" pitchFamily="34" charset="0"/>
                <a:cs typeface="Arial" panose="020B0604020202020204" pitchFamily="34" charset="0"/>
              </a:rPr>
              <a:t>x</a:t>
            </a:r>
            <a:r>
              <a:rPr lang="en-GB" dirty="0">
                <a:latin typeface="Arial" panose="020B0604020202020204" pitchFamily="34" charset="0"/>
                <a:cs typeface="Arial" panose="020B0604020202020204" pitchFamily="34" charset="0"/>
              </a:rPr>
              <a:t> or </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will the outputs be if these are the inputs?</a:t>
            </a:r>
          </a:p>
          <a:p>
            <a:r>
              <a:rPr lang="en-GB" b="1" dirty="0">
                <a:solidFill>
                  <a:srgbClr val="DA2E41"/>
                </a:solidFill>
                <a:latin typeface="Arial" panose="020B0604020202020204" pitchFamily="34" charset="0"/>
                <a:cs typeface="Arial" panose="020B0604020202020204" pitchFamily="34" charset="0"/>
              </a:rPr>
              <a:t>For example:</a:t>
            </a:r>
          </a:p>
        </p:txBody>
      </p:sp>
      <p:sp>
        <p:nvSpPr>
          <p:cNvPr id="7" name="Rectangle: Rounded Corners 6">
            <a:extLst>
              <a:ext uri="{FF2B5EF4-FFF2-40B4-BE49-F238E27FC236}">
                <a16:creationId xmlns:a16="http://schemas.microsoft.com/office/drawing/2014/main" id="{1D1783EF-B3EE-45CD-A498-D39F94A56AE9}"/>
              </a:ext>
            </a:extLst>
          </p:cNvPr>
          <p:cNvSpPr/>
          <p:nvPr/>
        </p:nvSpPr>
        <p:spPr>
          <a:xfrm>
            <a:off x="1822140" y="3387318"/>
            <a:ext cx="1160557" cy="1778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 12 </a:t>
            </a:r>
          </a:p>
        </p:txBody>
      </p:sp>
      <p:cxnSp>
        <p:nvCxnSpPr>
          <p:cNvPr id="8" name="Straight Arrow Connector 7">
            <a:extLst>
              <a:ext uri="{FF2B5EF4-FFF2-40B4-BE49-F238E27FC236}">
                <a16:creationId xmlns:a16="http://schemas.microsoft.com/office/drawing/2014/main" id="{91CFDA36-FEF6-4790-824A-5E445618F95B}"/>
              </a:ext>
            </a:extLst>
          </p:cNvPr>
          <p:cNvCxnSpPr>
            <a:cxnSpLocks/>
          </p:cNvCxnSpPr>
          <p:nvPr/>
        </p:nvCxnSpPr>
        <p:spPr>
          <a:xfrm>
            <a:off x="1149794" y="3714335"/>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B8EF331-42C8-4AD4-800F-3341AEEBA8A8}"/>
              </a:ext>
            </a:extLst>
          </p:cNvPr>
          <p:cNvSpPr txBox="1"/>
          <p:nvPr/>
        </p:nvSpPr>
        <p:spPr>
          <a:xfrm>
            <a:off x="380320" y="3514280"/>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45</a:t>
            </a:r>
          </a:p>
        </p:txBody>
      </p:sp>
      <p:cxnSp>
        <p:nvCxnSpPr>
          <p:cNvPr id="10" name="Straight Arrow Connector 9">
            <a:extLst>
              <a:ext uri="{FF2B5EF4-FFF2-40B4-BE49-F238E27FC236}">
                <a16:creationId xmlns:a16="http://schemas.microsoft.com/office/drawing/2014/main" id="{7043759F-2177-49A4-B005-B8160E1A5DFD}"/>
              </a:ext>
            </a:extLst>
          </p:cNvPr>
          <p:cNvCxnSpPr>
            <a:cxnSpLocks/>
          </p:cNvCxnSpPr>
          <p:nvPr/>
        </p:nvCxnSpPr>
        <p:spPr>
          <a:xfrm>
            <a:off x="1149794" y="427643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D87F5F1B-7AC2-493B-B52F-2B7F8E204FD4}"/>
              </a:ext>
            </a:extLst>
          </p:cNvPr>
          <p:cNvSpPr txBox="1"/>
          <p:nvPr/>
        </p:nvSpPr>
        <p:spPr>
          <a:xfrm>
            <a:off x="380320" y="4076382"/>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24</a:t>
            </a:r>
          </a:p>
        </p:txBody>
      </p:sp>
      <p:cxnSp>
        <p:nvCxnSpPr>
          <p:cNvPr id="12" name="Straight Arrow Connector 11">
            <a:extLst>
              <a:ext uri="{FF2B5EF4-FFF2-40B4-BE49-F238E27FC236}">
                <a16:creationId xmlns:a16="http://schemas.microsoft.com/office/drawing/2014/main" id="{518FE99E-9061-452E-AC86-A5FA6619C77E}"/>
              </a:ext>
            </a:extLst>
          </p:cNvPr>
          <p:cNvCxnSpPr>
            <a:cxnSpLocks/>
          </p:cNvCxnSpPr>
          <p:nvPr/>
        </p:nvCxnSpPr>
        <p:spPr>
          <a:xfrm>
            <a:off x="1149794" y="4819866"/>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129D6C0-4CB1-4F64-AFA7-61EA31870CEA}"/>
              </a:ext>
            </a:extLst>
          </p:cNvPr>
          <p:cNvSpPr txBox="1"/>
          <p:nvPr/>
        </p:nvSpPr>
        <p:spPr>
          <a:xfrm>
            <a:off x="380320" y="4619811"/>
            <a:ext cx="1004798"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   </a:t>
            </a:r>
            <a:r>
              <a:rPr lang="en-GB" sz="2000" b="1" i="1" dirty="0">
                <a:latin typeface="Arial" panose="020B0604020202020204" pitchFamily="34" charset="0"/>
                <a:cs typeface="Arial" panose="020B0604020202020204" pitchFamily="34" charset="0"/>
              </a:rPr>
              <a:t>x</a:t>
            </a:r>
            <a:endParaRPr lang="en-GB" sz="2000" b="1" dirty="0">
              <a:latin typeface="Arial" panose="020B0604020202020204" pitchFamily="34" charset="0"/>
              <a:cs typeface="Arial" panose="020B0604020202020204" pitchFamily="34" charset="0"/>
            </a:endParaRPr>
          </a:p>
        </p:txBody>
      </p:sp>
      <p:cxnSp>
        <p:nvCxnSpPr>
          <p:cNvPr id="14" name="Straight Arrow Connector 13">
            <a:extLst>
              <a:ext uri="{FF2B5EF4-FFF2-40B4-BE49-F238E27FC236}">
                <a16:creationId xmlns:a16="http://schemas.microsoft.com/office/drawing/2014/main" id="{6055A8EC-7097-4B96-A659-48763F4157C8}"/>
              </a:ext>
            </a:extLst>
          </p:cNvPr>
          <p:cNvCxnSpPr>
            <a:cxnSpLocks/>
          </p:cNvCxnSpPr>
          <p:nvPr/>
        </p:nvCxnSpPr>
        <p:spPr>
          <a:xfrm>
            <a:off x="3195609" y="3638957"/>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6A3A404-0CC5-4D3D-92E1-19DC051222C4}"/>
              </a:ext>
            </a:extLst>
          </p:cNvPr>
          <p:cNvSpPr txBox="1"/>
          <p:nvPr/>
        </p:nvSpPr>
        <p:spPr>
          <a:xfrm>
            <a:off x="5738284" y="4034394"/>
            <a:ext cx="1004798" cy="400110"/>
          </a:xfrm>
          <a:prstGeom prst="rect">
            <a:avLst/>
          </a:prstGeom>
          <a:noFill/>
        </p:spPr>
        <p:txBody>
          <a:bodyPr wrap="square" rtlCol="0">
            <a:spAutoFit/>
          </a:bodyPr>
          <a:lstStyle/>
          <a:p>
            <a:r>
              <a:rPr lang="en-GB" sz="2000" b="1" dirty="0">
                <a:solidFill>
                  <a:srgbClr val="DA2E41"/>
                </a:solidFill>
                <a:latin typeface="Arial" panose="020B0604020202020204" pitchFamily="34" charset="0"/>
                <a:cs typeface="Arial" panose="020B0604020202020204" pitchFamily="34" charset="0"/>
              </a:rPr>
              <a:t>120</a:t>
            </a:r>
          </a:p>
        </p:txBody>
      </p:sp>
      <p:cxnSp>
        <p:nvCxnSpPr>
          <p:cNvPr id="16" name="Straight Arrow Connector 15">
            <a:extLst>
              <a:ext uri="{FF2B5EF4-FFF2-40B4-BE49-F238E27FC236}">
                <a16:creationId xmlns:a16="http://schemas.microsoft.com/office/drawing/2014/main" id="{98FFAA54-A339-4DC6-B72D-FD4172947DEF}"/>
              </a:ext>
            </a:extLst>
          </p:cNvPr>
          <p:cNvCxnSpPr>
            <a:cxnSpLocks/>
          </p:cNvCxnSpPr>
          <p:nvPr/>
        </p:nvCxnSpPr>
        <p:spPr>
          <a:xfrm>
            <a:off x="3195608" y="4212111"/>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37335C2-0CCC-443F-A018-93E3B1B1B952}"/>
              </a:ext>
            </a:extLst>
          </p:cNvPr>
          <p:cNvCxnSpPr>
            <a:cxnSpLocks/>
          </p:cNvCxnSpPr>
          <p:nvPr/>
        </p:nvCxnSpPr>
        <p:spPr>
          <a:xfrm>
            <a:off x="3195607" y="474448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2BD0D702-FD7E-40FF-9A3A-A99071188F5A}"/>
              </a:ext>
            </a:extLst>
          </p:cNvPr>
          <p:cNvSpPr txBox="1"/>
          <p:nvPr/>
        </p:nvSpPr>
        <p:spPr>
          <a:xfrm>
            <a:off x="5738284" y="3448977"/>
            <a:ext cx="1004798" cy="400110"/>
          </a:xfrm>
          <a:prstGeom prst="rect">
            <a:avLst/>
          </a:prstGeom>
          <a:noFill/>
        </p:spPr>
        <p:txBody>
          <a:bodyPr wrap="square" rtlCol="0">
            <a:spAutoFit/>
          </a:bodyPr>
          <a:lstStyle/>
          <a:p>
            <a:r>
              <a:rPr lang="en-GB" sz="2000" b="1" dirty="0">
                <a:solidFill>
                  <a:srgbClr val="DA2E41"/>
                </a:solidFill>
                <a:latin typeface="Arial" panose="020B0604020202020204" pitchFamily="34" charset="0"/>
                <a:cs typeface="Arial" panose="020B0604020202020204" pitchFamily="34" charset="0"/>
              </a:rPr>
              <a:t>330</a:t>
            </a:r>
          </a:p>
        </p:txBody>
      </p:sp>
      <p:sp>
        <p:nvSpPr>
          <p:cNvPr id="19" name="TextBox 18">
            <a:extLst>
              <a:ext uri="{FF2B5EF4-FFF2-40B4-BE49-F238E27FC236}">
                <a16:creationId xmlns:a16="http://schemas.microsoft.com/office/drawing/2014/main" id="{A9CBF890-3282-4815-A408-0AA522E880A1}"/>
              </a:ext>
            </a:extLst>
          </p:cNvPr>
          <p:cNvSpPr txBox="1"/>
          <p:nvPr/>
        </p:nvSpPr>
        <p:spPr>
          <a:xfrm>
            <a:off x="5712602" y="4619811"/>
            <a:ext cx="2086691" cy="400110"/>
          </a:xfrm>
          <a:prstGeom prst="rect">
            <a:avLst/>
          </a:prstGeom>
          <a:noFill/>
        </p:spPr>
        <p:txBody>
          <a:bodyPr wrap="square" rtlCol="0">
            <a:spAutoFit/>
          </a:bodyPr>
          <a:lstStyle/>
          <a:p>
            <a:r>
              <a:rPr lang="en-GB" sz="2000" b="1" dirty="0">
                <a:solidFill>
                  <a:srgbClr val="DA2E41"/>
                </a:solidFill>
                <a:latin typeface="Arial" panose="020B0604020202020204" pitchFamily="34" charset="0"/>
                <a:cs typeface="Arial" panose="020B0604020202020204" pitchFamily="34" charset="0"/>
              </a:rPr>
              <a:t>(</a:t>
            </a:r>
            <a:r>
              <a:rPr lang="en-GB" sz="2000" b="1" i="1" dirty="0">
                <a:solidFill>
                  <a:srgbClr val="DA2E41"/>
                </a:solidFill>
                <a:latin typeface="Arial" panose="020B0604020202020204" pitchFamily="34" charset="0"/>
                <a:cs typeface="Arial" panose="020B0604020202020204" pitchFamily="34" charset="0"/>
              </a:rPr>
              <a:t>x </a:t>
            </a:r>
            <a:r>
              <a:rPr lang="en-GB" sz="2000" b="1" dirty="0">
                <a:solidFill>
                  <a:srgbClr val="DA2E41"/>
                </a:solidFill>
                <a:latin typeface="Arial" panose="020B0604020202020204" pitchFamily="34" charset="0"/>
                <a:cs typeface="Arial" panose="020B0604020202020204" pitchFamily="34" charset="0"/>
              </a:rPr>
              <a:t>– 12) x 10</a:t>
            </a:r>
          </a:p>
        </p:txBody>
      </p:sp>
      <p:sp>
        <p:nvSpPr>
          <p:cNvPr id="26" name="Rectangle: Rounded Corners 25">
            <a:extLst>
              <a:ext uri="{FF2B5EF4-FFF2-40B4-BE49-F238E27FC236}">
                <a16:creationId xmlns:a16="http://schemas.microsoft.com/office/drawing/2014/main" id="{D5F1B075-32B1-40DD-BA67-117B3A7A80F1}"/>
              </a:ext>
            </a:extLst>
          </p:cNvPr>
          <p:cNvSpPr/>
          <p:nvPr/>
        </p:nvSpPr>
        <p:spPr>
          <a:xfrm>
            <a:off x="3780212" y="3402659"/>
            <a:ext cx="1160557" cy="1778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Arial" panose="020B0604020202020204" pitchFamily="34" charset="0"/>
                <a:cs typeface="Arial" panose="020B0604020202020204" pitchFamily="34" charset="0"/>
              </a:rPr>
              <a:t>x 10</a:t>
            </a:r>
          </a:p>
        </p:txBody>
      </p:sp>
      <p:cxnSp>
        <p:nvCxnSpPr>
          <p:cNvPr id="27" name="Straight Arrow Connector 26">
            <a:extLst>
              <a:ext uri="{FF2B5EF4-FFF2-40B4-BE49-F238E27FC236}">
                <a16:creationId xmlns:a16="http://schemas.microsoft.com/office/drawing/2014/main" id="{BEBDD1F7-7324-439F-AD8F-7DD471EBD051}"/>
              </a:ext>
            </a:extLst>
          </p:cNvPr>
          <p:cNvCxnSpPr>
            <a:cxnSpLocks/>
          </p:cNvCxnSpPr>
          <p:nvPr/>
        </p:nvCxnSpPr>
        <p:spPr>
          <a:xfrm>
            <a:off x="5153681" y="3654298"/>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0772FE09-90C4-4EED-8673-814DA84BF41F}"/>
              </a:ext>
            </a:extLst>
          </p:cNvPr>
          <p:cNvCxnSpPr>
            <a:cxnSpLocks/>
          </p:cNvCxnSpPr>
          <p:nvPr/>
        </p:nvCxnSpPr>
        <p:spPr>
          <a:xfrm>
            <a:off x="5153680" y="4227452"/>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EC73F30-9C2A-4375-89F7-E833EE424F73}"/>
              </a:ext>
            </a:extLst>
          </p:cNvPr>
          <p:cNvCxnSpPr>
            <a:cxnSpLocks/>
          </p:cNvCxnSpPr>
          <p:nvPr/>
        </p:nvCxnSpPr>
        <p:spPr>
          <a:xfrm>
            <a:off x="5153679" y="4759829"/>
            <a:ext cx="4840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81C422A7-B53F-48E3-B98F-6D80D3AB98E6}"/>
              </a:ext>
            </a:extLst>
          </p:cNvPr>
          <p:cNvSpPr/>
          <p:nvPr/>
        </p:nvSpPr>
        <p:spPr>
          <a:xfrm>
            <a:off x="901022" y="5363295"/>
            <a:ext cx="6145235" cy="791517"/>
          </a:xfrm>
          <a:prstGeom prst="rect">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latin typeface="Arial" panose="020B0604020202020204" pitchFamily="34" charset="0"/>
                <a:cs typeface="Arial" panose="020B0604020202020204" pitchFamily="34" charset="0"/>
              </a:rPr>
              <a:t>Turn your function machine into a puzzle for a partner to solve.</a:t>
            </a:r>
          </a:p>
          <a:p>
            <a:pPr algn="ctr"/>
            <a:r>
              <a:rPr lang="en-GB" sz="1400" i="1" dirty="0">
                <a:solidFill>
                  <a:schemeClr val="tx1"/>
                </a:solidFill>
                <a:latin typeface="Arial" panose="020B0604020202020204" pitchFamily="34" charset="0"/>
                <a:cs typeface="Arial" panose="020B0604020202020204" pitchFamily="34" charset="0"/>
              </a:rPr>
              <a:t>Cover up some of your inputs and outputs. </a:t>
            </a:r>
          </a:p>
          <a:p>
            <a:pPr algn="ctr"/>
            <a:r>
              <a:rPr lang="en-GB" sz="1400" i="1" dirty="0">
                <a:solidFill>
                  <a:schemeClr val="tx1"/>
                </a:solidFill>
                <a:latin typeface="Arial" panose="020B0604020202020204" pitchFamily="34" charset="0"/>
                <a:cs typeface="Arial" panose="020B0604020202020204" pitchFamily="34" charset="0"/>
              </a:rPr>
              <a:t>Can they work out that the missing numbers are?</a:t>
            </a:r>
          </a:p>
        </p:txBody>
      </p:sp>
    </p:spTree>
    <p:extLst>
      <p:ext uri="{BB962C8B-B14F-4D97-AF65-F5344CB8AC3E}">
        <p14:creationId xmlns:p14="http://schemas.microsoft.com/office/powerpoint/2010/main" val="2766975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4:</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1880128"/>
            <a:ext cx="8785370"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Anil says,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Sam thinks that Anil’s function machine could be made a lot</a:t>
            </a:r>
          </a:p>
          <a:p>
            <a:r>
              <a:rPr lang="en-GB" dirty="0">
                <a:latin typeface="Arial" panose="020B0604020202020204" pitchFamily="34" charset="0"/>
                <a:cs typeface="Arial" panose="020B0604020202020204" pitchFamily="34" charset="0"/>
              </a:rPr>
              <a:t>simpler. He says, “You could make this into a one-step machine.”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Explain how Anil could do this.</a:t>
            </a:r>
          </a:p>
          <a:p>
            <a:endParaRPr lang="en-GB" dirty="0">
              <a:latin typeface="Arial" panose="020B0604020202020204" pitchFamily="34" charset="0"/>
              <a:cs typeface="Arial" panose="020B0604020202020204" pitchFamily="34" charset="0"/>
            </a:endParaRPr>
          </a:p>
        </p:txBody>
      </p:sp>
      <p:sp>
        <p:nvSpPr>
          <p:cNvPr id="3" name="Speech Bubble: Oval 2">
            <a:extLst>
              <a:ext uri="{FF2B5EF4-FFF2-40B4-BE49-F238E27FC236}">
                <a16:creationId xmlns:a16="http://schemas.microsoft.com/office/drawing/2014/main" id="{73840024-B70A-4348-AA64-67BE9BCD8D2C}"/>
              </a:ext>
            </a:extLst>
          </p:cNvPr>
          <p:cNvSpPr/>
          <p:nvPr/>
        </p:nvSpPr>
        <p:spPr>
          <a:xfrm>
            <a:off x="1385118" y="1880128"/>
            <a:ext cx="5109811" cy="1750578"/>
          </a:xfrm>
          <a:prstGeom prst="wedgeEllipseCallout">
            <a:avLst>
              <a:gd name="adj1" fmla="val -45037"/>
              <a:gd name="adj2" fmla="val 52542"/>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Arial" panose="020B0604020202020204" pitchFamily="34" charset="0"/>
                <a:cs typeface="Arial" panose="020B0604020202020204" pitchFamily="34" charset="0"/>
              </a:rPr>
              <a:t>I have invented a two-step function machine.</a:t>
            </a:r>
          </a:p>
          <a:p>
            <a:pPr algn="ctr"/>
            <a:r>
              <a:rPr lang="en-GB" sz="2000" b="1" dirty="0">
                <a:solidFill>
                  <a:schemeClr val="tx1"/>
                </a:solidFill>
                <a:latin typeface="Arial" panose="020B0604020202020204" pitchFamily="34" charset="0"/>
                <a:cs typeface="Arial" panose="020B0604020202020204" pitchFamily="34" charset="0"/>
              </a:rPr>
              <a:t>My first step is + 9.</a:t>
            </a:r>
          </a:p>
          <a:p>
            <a:pPr algn="ctr"/>
            <a:r>
              <a:rPr lang="en-GB" sz="2000" b="1" dirty="0">
                <a:solidFill>
                  <a:schemeClr val="tx1"/>
                </a:solidFill>
                <a:latin typeface="Arial" panose="020B0604020202020204" pitchFamily="34" charset="0"/>
                <a:cs typeface="Arial" panose="020B0604020202020204" pitchFamily="34" charset="0"/>
              </a:rPr>
              <a:t>My second step is – 15. </a:t>
            </a:r>
          </a:p>
        </p:txBody>
      </p:sp>
    </p:spTree>
    <p:extLst>
      <p:ext uri="{BB962C8B-B14F-4D97-AF65-F5344CB8AC3E}">
        <p14:creationId xmlns:p14="http://schemas.microsoft.com/office/powerpoint/2010/main" val="260021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4:</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1880128"/>
            <a:ext cx="8785370" cy="480131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Anil says,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Sam thinks that Anil’s expression could be made a lot simpler. </a:t>
            </a:r>
          </a:p>
          <a:p>
            <a:r>
              <a:rPr lang="en-GB" dirty="0">
                <a:latin typeface="Arial" panose="020B0604020202020204" pitchFamily="34" charset="0"/>
                <a:cs typeface="Arial" panose="020B0604020202020204" pitchFamily="34" charset="0"/>
              </a:rPr>
              <a:t>He says, “You could make this into a one-step expression.”</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Explain how Anil could do this.</a:t>
            </a:r>
          </a:p>
          <a:p>
            <a:r>
              <a:rPr lang="en-GB" b="1" dirty="0">
                <a:solidFill>
                  <a:srgbClr val="DA2E41"/>
                </a:solidFill>
                <a:latin typeface="Arial" panose="020B0604020202020204" pitchFamily="34" charset="0"/>
                <a:cs typeface="Arial" panose="020B0604020202020204" pitchFamily="34" charset="0"/>
              </a:rPr>
              <a:t>Adding 9 and then subtracting 15 is the same as subtracting </a:t>
            </a:r>
          </a:p>
          <a:p>
            <a:r>
              <a:rPr lang="en-GB" b="1" dirty="0">
                <a:solidFill>
                  <a:srgbClr val="DA2E41"/>
                </a:solidFill>
                <a:latin typeface="Arial" panose="020B0604020202020204" pitchFamily="34" charset="0"/>
                <a:cs typeface="Arial" panose="020B0604020202020204" pitchFamily="34" charset="0"/>
              </a:rPr>
              <a:t>6 (for example, 10 + 9 = 19, 19 – 15 = 4 which is the same as </a:t>
            </a:r>
          </a:p>
          <a:p>
            <a:r>
              <a:rPr lang="en-GB" b="1" dirty="0">
                <a:solidFill>
                  <a:srgbClr val="DA2E41"/>
                </a:solidFill>
                <a:latin typeface="Arial" panose="020B0604020202020204" pitchFamily="34" charset="0"/>
                <a:cs typeface="Arial" panose="020B0604020202020204" pitchFamily="34" charset="0"/>
              </a:rPr>
              <a:t>10 – 6 = 4). Using the one-step machine is quicker than </a:t>
            </a:r>
          </a:p>
          <a:p>
            <a:r>
              <a:rPr lang="en-GB" b="1" dirty="0">
                <a:solidFill>
                  <a:srgbClr val="DA2E41"/>
                </a:solidFill>
                <a:latin typeface="Arial" panose="020B0604020202020204" pitchFamily="34" charset="0"/>
                <a:cs typeface="Arial" panose="020B0604020202020204" pitchFamily="34" charset="0"/>
              </a:rPr>
              <a:t>completing the same thing in two separate steps!</a:t>
            </a:r>
          </a:p>
          <a:p>
            <a:r>
              <a:rPr lang="en-GB" b="1" dirty="0">
                <a:solidFill>
                  <a:srgbClr val="DA2E41"/>
                </a:solidFill>
                <a:latin typeface="Arial" panose="020B0604020202020204" pitchFamily="34" charset="0"/>
                <a:cs typeface="Arial" panose="020B0604020202020204" pitchFamily="34" charset="0"/>
              </a:rPr>
              <a:t>The new expression would be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 6.</a:t>
            </a:r>
          </a:p>
          <a:p>
            <a:endParaRPr lang="en-GB" dirty="0">
              <a:latin typeface="Arial" panose="020B0604020202020204" pitchFamily="34" charset="0"/>
              <a:cs typeface="Arial" panose="020B0604020202020204" pitchFamily="34" charset="0"/>
            </a:endParaRPr>
          </a:p>
        </p:txBody>
      </p:sp>
      <p:sp>
        <p:nvSpPr>
          <p:cNvPr id="3" name="Speech Bubble: Oval 2">
            <a:extLst>
              <a:ext uri="{FF2B5EF4-FFF2-40B4-BE49-F238E27FC236}">
                <a16:creationId xmlns:a16="http://schemas.microsoft.com/office/drawing/2014/main" id="{73840024-B70A-4348-AA64-67BE9BCD8D2C}"/>
              </a:ext>
            </a:extLst>
          </p:cNvPr>
          <p:cNvSpPr/>
          <p:nvPr/>
        </p:nvSpPr>
        <p:spPr>
          <a:xfrm>
            <a:off x="1385118" y="1880128"/>
            <a:ext cx="5109811" cy="1750578"/>
          </a:xfrm>
          <a:prstGeom prst="wedgeEllipseCallout">
            <a:avLst>
              <a:gd name="adj1" fmla="val -45037"/>
              <a:gd name="adj2" fmla="val 52542"/>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Arial" panose="020B0604020202020204" pitchFamily="34" charset="0"/>
                <a:cs typeface="Arial" panose="020B0604020202020204" pitchFamily="34" charset="0"/>
              </a:rPr>
              <a:t>I have invented a two-step function machine.</a:t>
            </a:r>
          </a:p>
          <a:p>
            <a:pPr algn="ctr"/>
            <a:r>
              <a:rPr lang="en-GB" sz="2000" b="1" dirty="0">
                <a:solidFill>
                  <a:schemeClr val="tx1"/>
                </a:solidFill>
                <a:latin typeface="Arial" panose="020B0604020202020204" pitchFamily="34" charset="0"/>
                <a:cs typeface="Arial" panose="020B0604020202020204" pitchFamily="34" charset="0"/>
              </a:rPr>
              <a:t>I can write it as:</a:t>
            </a:r>
          </a:p>
          <a:p>
            <a:pPr algn="ctr"/>
            <a:r>
              <a:rPr lang="en-GB" sz="2000" b="1" i="1" dirty="0">
                <a:solidFill>
                  <a:schemeClr val="tx1"/>
                </a:solidFill>
                <a:latin typeface="Arial" panose="020B0604020202020204" pitchFamily="34" charset="0"/>
                <a:cs typeface="Arial" panose="020B0604020202020204" pitchFamily="34" charset="0"/>
              </a:rPr>
              <a:t>a </a:t>
            </a:r>
            <a:r>
              <a:rPr lang="en-GB" sz="2000" b="1" dirty="0">
                <a:solidFill>
                  <a:schemeClr val="tx1"/>
                </a:solidFill>
                <a:latin typeface="Arial" panose="020B0604020202020204" pitchFamily="34" charset="0"/>
                <a:cs typeface="Arial" panose="020B0604020202020204" pitchFamily="34" charset="0"/>
              </a:rPr>
              <a:t>+ 9 – 15. </a:t>
            </a:r>
          </a:p>
        </p:txBody>
      </p:sp>
      <p:sp>
        <p:nvSpPr>
          <p:cNvPr id="6" name="Rectangle 5">
            <a:extLst>
              <a:ext uri="{FF2B5EF4-FFF2-40B4-BE49-F238E27FC236}">
                <a16:creationId xmlns:a16="http://schemas.microsoft.com/office/drawing/2014/main" id="{1C792B9F-F3DF-44F9-AB26-12BF8B035F3B}"/>
              </a:ext>
            </a:extLst>
          </p:cNvPr>
          <p:cNvSpPr/>
          <p:nvPr/>
        </p:nvSpPr>
        <p:spPr>
          <a:xfrm>
            <a:off x="6898341" y="4117842"/>
            <a:ext cx="1963272" cy="1866100"/>
          </a:xfrm>
          <a:prstGeom prst="rect">
            <a:avLst/>
          </a:prstGeom>
          <a:solidFill>
            <a:srgbClr val="13BD8A"/>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u="sng" dirty="0">
                <a:latin typeface="Arial" panose="020B0604020202020204" pitchFamily="34" charset="0"/>
                <a:cs typeface="Arial" panose="020B0604020202020204" pitchFamily="34" charset="0"/>
              </a:rPr>
              <a:t>Extension:</a:t>
            </a:r>
          </a:p>
          <a:p>
            <a:r>
              <a:rPr lang="en-GB" sz="1400" dirty="0">
                <a:latin typeface="Arial" panose="020B0604020202020204" pitchFamily="34" charset="0"/>
                <a:cs typeface="Arial" panose="020B0604020202020204" pitchFamily="34" charset="0"/>
              </a:rPr>
              <a:t>Anil wants to simplify his x 2 + 10 function machine into a one-step expression too.</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Explain why this is not possible!</a:t>
            </a:r>
          </a:p>
        </p:txBody>
      </p:sp>
    </p:spTree>
    <p:extLst>
      <p:ext uri="{BB962C8B-B14F-4D97-AF65-F5344CB8AC3E}">
        <p14:creationId xmlns:p14="http://schemas.microsoft.com/office/powerpoint/2010/main" val="7705776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Problem Solving 1</a:t>
            </a:r>
          </a:p>
          <a:p>
            <a:pPr lvl="0" algn="ctr"/>
            <a:endParaRPr lang="en-GB" sz="2000" b="1">
              <a:solidFill>
                <a:prstClr val="black"/>
              </a:solidFill>
              <a:latin typeface="Century Gothic" panose="020B0502020202020204" pitchFamily="34" charset="0"/>
            </a:endParaRPr>
          </a:p>
          <a:p>
            <a:pPr algn="ctr"/>
            <a:r>
              <a:rPr lang="en-GB" sz="2000" b="1">
                <a:solidFill>
                  <a:schemeClr val="tx1"/>
                </a:solidFill>
                <a:latin typeface="Century Gothic" panose="020B0502020202020204" pitchFamily="34" charset="0"/>
              </a:rPr>
              <a:t>Euan put some numbers into a function machine.</a:t>
            </a: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lvl="0"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What is the output when the input is 8?</a:t>
            </a: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16" name="Table 15">
            <a:extLst>
              <a:ext uri="{FF2B5EF4-FFF2-40B4-BE49-F238E27FC236}">
                <a16:creationId xmlns:a16="http://schemas.microsoft.com/office/drawing/2014/main" id="{B2A1F66D-5DE3-FD45-A09C-61DA0E98822E}"/>
              </a:ext>
            </a:extLst>
          </p:cNvPr>
          <p:cNvGraphicFramePr>
            <a:graphicFrameLocks noGrp="1"/>
          </p:cNvGraphicFramePr>
          <p:nvPr>
            <p:extLst/>
          </p:nvPr>
        </p:nvGraphicFramePr>
        <p:xfrm>
          <a:off x="2412000" y="1864772"/>
          <a:ext cx="4320000" cy="396240"/>
        </p:xfrm>
        <a:graphic>
          <a:graphicData uri="http://schemas.openxmlformats.org/drawingml/2006/table">
            <a:tbl>
              <a:tblPr firstRow="1" bandRow="1">
                <a:tableStyleId>{5C22544A-7EE6-4342-B048-85BDC9FD1C3A}</a:tableStyleId>
              </a:tblPr>
              <a:tblGrid>
                <a:gridCol w="1440000">
                  <a:extLst>
                    <a:ext uri="{9D8B030D-6E8A-4147-A177-3AD203B41FA5}">
                      <a16:colId xmlns:a16="http://schemas.microsoft.com/office/drawing/2014/main" val="732211157"/>
                    </a:ext>
                  </a:extLst>
                </a:gridCol>
                <a:gridCol w="1440000">
                  <a:extLst>
                    <a:ext uri="{9D8B030D-6E8A-4147-A177-3AD203B41FA5}">
                      <a16:colId xmlns:a16="http://schemas.microsoft.com/office/drawing/2014/main" val="608915720"/>
                    </a:ext>
                  </a:extLst>
                </a:gridCol>
                <a:gridCol w="1440000">
                  <a:extLst>
                    <a:ext uri="{9D8B030D-6E8A-4147-A177-3AD203B41FA5}">
                      <a16:colId xmlns:a16="http://schemas.microsoft.com/office/drawing/2014/main" val="3928410323"/>
                    </a:ext>
                  </a:extLst>
                </a:gridCol>
              </a:tblGrid>
              <a:tr h="370840">
                <a:tc>
                  <a:txBody>
                    <a:bodyPr/>
                    <a:lstStyle/>
                    <a:p>
                      <a:pPr algn="ctr"/>
                      <a:r>
                        <a:rPr lang="en-GB" sz="2000" b="1" i="0">
                          <a:solidFill>
                            <a:schemeClr val="tx1"/>
                          </a:solidFill>
                          <a:latin typeface="Century Gothic" panose="020B0502020202020204" pitchFamily="34" charset="0"/>
                        </a:rPr>
                        <a:t>Input</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a:solidFill>
                            <a:schemeClr val="tx1"/>
                          </a:solidFill>
                          <a:latin typeface="Century Gothic" panose="020B0502020202020204" pitchFamily="34" charset="0"/>
                        </a:rPr>
                        <a:t>Function</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a:solidFill>
                            <a:schemeClr val="tx1"/>
                          </a:solidFill>
                          <a:latin typeface="Century Gothic" panose="020B0502020202020204" pitchFamily="34" charset="0"/>
                        </a:rPr>
                        <a:t>  Output</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46465258"/>
                  </a:ext>
                </a:extLst>
              </a:tr>
            </a:tbl>
          </a:graphicData>
        </a:graphic>
      </p:graphicFrame>
      <p:sp>
        <p:nvSpPr>
          <p:cNvPr id="17" name="Rounded Rectangle 16">
            <a:extLst>
              <a:ext uri="{FF2B5EF4-FFF2-40B4-BE49-F238E27FC236}">
                <a16:creationId xmlns:a16="http://schemas.microsoft.com/office/drawing/2014/main" id="{EDEE56BC-E3A2-2446-8825-AEF19CDE9FAD}"/>
              </a:ext>
            </a:extLst>
          </p:cNvPr>
          <p:cNvSpPr/>
          <p:nvPr/>
        </p:nvSpPr>
        <p:spPr>
          <a:xfrm>
            <a:off x="2740177" y="2385697"/>
            <a:ext cx="720000" cy="180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2</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11</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6</a:t>
            </a:r>
          </a:p>
        </p:txBody>
      </p:sp>
      <p:sp>
        <p:nvSpPr>
          <p:cNvPr id="20" name="Rounded Rectangle 19">
            <a:extLst>
              <a:ext uri="{FF2B5EF4-FFF2-40B4-BE49-F238E27FC236}">
                <a16:creationId xmlns:a16="http://schemas.microsoft.com/office/drawing/2014/main" id="{AB3A4A06-F175-FD42-BE4C-76AB28F5DB06}"/>
              </a:ext>
            </a:extLst>
          </p:cNvPr>
          <p:cNvSpPr/>
          <p:nvPr/>
        </p:nvSpPr>
        <p:spPr>
          <a:xfrm>
            <a:off x="5752987" y="2385697"/>
            <a:ext cx="720000" cy="180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1</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28</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13</a:t>
            </a:r>
          </a:p>
        </p:txBody>
      </p:sp>
      <p:cxnSp>
        <p:nvCxnSpPr>
          <p:cNvPr id="21" name="Straight Arrow Connector 20">
            <a:extLst>
              <a:ext uri="{FF2B5EF4-FFF2-40B4-BE49-F238E27FC236}">
                <a16:creationId xmlns:a16="http://schemas.microsoft.com/office/drawing/2014/main" id="{03D0BECC-0AB6-8547-A9BA-42C515E70BAC}"/>
              </a:ext>
            </a:extLst>
          </p:cNvPr>
          <p:cNvCxnSpPr>
            <a:cxnSpLocks/>
          </p:cNvCxnSpPr>
          <p:nvPr/>
        </p:nvCxnSpPr>
        <p:spPr>
          <a:xfrm>
            <a:off x="3485822" y="3283103"/>
            <a:ext cx="265095"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2" name="Rounded Rectangle 21">
            <a:extLst>
              <a:ext uri="{FF2B5EF4-FFF2-40B4-BE49-F238E27FC236}">
                <a16:creationId xmlns:a16="http://schemas.microsoft.com/office/drawing/2014/main" id="{65500E3E-F398-514C-8018-3D748ACFCE8C}"/>
              </a:ext>
            </a:extLst>
          </p:cNvPr>
          <p:cNvSpPr/>
          <p:nvPr/>
        </p:nvSpPr>
        <p:spPr>
          <a:xfrm>
            <a:off x="3793512" y="2942124"/>
            <a:ext cx="648000" cy="648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cxnSp>
        <p:nvCxnSpPr>
          <p:cNvPr id="23" name="Straight Arrow Connector 22">
            <a:extLst>
              <a:ext uri="{FF2B5EF4-FFF2-40B4-BE49-F238E27FC236}">
                <a16:creationId xmlns:a16="http://schemas.microsoft.com/office/drawing/2014/main" id="{10B0BB7F-EF57-684D-8F6D-1E4327432AC1}"/>
              </a:ext>
            </a:extLst>
          </p:cNvPr>
          <p:cNvCxnSpPr>
            <a:cxnSpLocks/>
          </p:cNvCxnSpPr>
          <p:nvPr/>
        </p:nvCxnSpPr>
        <p:spPr>
          <a:xfrm>
            <a:off x="4472430" y="3283103"/>
            <a:ext cx="249867"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4" name="Rounded Rectangle 23">
            <a:extLst>
              <a:ext uri="{FF2B5EF4-FFF2-40B4-BE49-F238E27FC236}">
                <a16:creationId xmlns:a16="http://schemas.microsoft.com/office/drawing/2014/main" id="{D7F0A40B-7173-4C4B-B3BA-C623B9D37003}"/>
              </a:ext>
            </a:extLst>
          </p:cNvPr>
          <p:cNvSpPr/>
          <p:nvPr/>
        </p:nvSpPr>
        <p:spPr>
          <a:xfrm>
            <a:off x="4769626" y="2942124"/>
            <a:ext cx="648000" cy="648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cxnSp>
        <p:nvCxnSpPr>
          <p:cNvPr id="25" name="Straight Arrow Connector 24">
            <a:extLst>
              <a:ext uri="{FF2B5EF4-FFF2-40B4-BE49-F238E27FC236}">
                <a16:creationId xmlns:a16="http://schemas.microsoft.com/office/drawing/2014/main" id="{CAECC823-E36E-BC44-86CC-9ED9DAB5D4C8}"/>
              </a:ext>
            </a:extLst>
          </p:cNvPr>
          <p:cNvCxnSpPr>
            <a:cxnSpLocks/>
          </p:cNvCxnSpPr>
          <p:nvPr/>
        </p:nvCxnSpPr>
        <p:spPr>
          <a:xfrm>
            <a:off x="5449156" y="3266124"/>
            <a:ext cx="265095"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19397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Euan put some numbers into a function machine.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output when the input is 8?</a:t>
            </a: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19 </a:t>
            </a:r>
          </a:p>
          <a:p>
            <a:pPr algn="ctr"/>
            <a:r>
              <a:rPr lang="en-GB" sz="2000" b="1" dirty="0">
                <a:solidFill>
                  <a:srgbClr val="FF0000"/>
                </a:solidFill>
                <a:latin typeface="Century Gothic" panose="020B0502020202020204" pitchFamily="34" charset="0"/>
              </a:rPr>
              <a:t>The rule is 3a – 5</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16" name="Table 15">
            <a:extLst>
              <a:ext uri="{FF2B5EF4-FFF2-40B4-BE49-F238E27FC236}">
                <a16:creationId xmlns:a16="http://schemas.microsoft.com/office/drawing/2014/main" id="{B2A1F66D-5DE3-FD45-A09C-61DA0E98822E}"/>
              </a:ext>
            </a:extLst>
          </p:cNvPr>
          <p:cNvGraphicFramePr>
            <a:graphicFrameLocks noGrp="1"/>
          </p:cNvGraphicFramePr>
          <p:nvPr>
            <p:extLst/>
          </p:nvPr>
        </p:nvGraphicFramePr>
        <p:xfrm>
          <a:off x="2412000" y="1864772"/>
          <a:ext cx="4320000" cy="396240"/>
        </p:xfrm>
        <a:graphic>
          <a:graphicData uri="http://schemas.openxmlformats.org/drawingml/2006/table">
            <a:tbl>
              <a:tblPr firstRow="1" bandRow="1">
                <a:tableStyleId>{5C22544A-7EE6-4342-B048-85BDC9FD1C3A}</a:tableStyleId>
              </a:tblPr>
              <a:tblGrid>
                <a:gridCol w="1440000">
                  <a:extLst>
                    <a:ext uri="{9D8B030D-6E8A-4147-A177-3AD203B41FA5}">
                      <a16:colId xmlns:a16="http://schemas.microsoft.com/office/drawing/2014/main" val="732211157"/>
                    </a:ext>
                  </a:extLst>
                </a:gridCol>
                <a:gridCol w="1440000">
                  <a:extLst>
                    <a:ext uri="{9D8B030D-6E8A-4147-A177-3AD203B41FA5}">
                      <a16:colId xmlns:a16="http://schemas.microsoft.com/office/drawing/2014/main" val="608915720"/>
                    </a:ext>
                  </a:extLst>
                </a:gridCol>
                <a:gridCol w="1440000">
                  <a:extLst>
                    <a:ext uri="{9D8B030D-6E8A-4147-A177-3AD203B41FA5}">
                      <a16:colId xmlns:a16="http://schemas.microsoft.com/office/drawing/2014/main" val="3928410323"/>
                    </a:ext>
                  </a:extLst>
                </a:gridCol>
              </a:tblGrid>
              <a:tr h="370840">
                <a:tc>
                  <a:txBody>
                    <a:bodyPr/>
                    <a:lstStyle/>
                    <a:p>
                      <a:pPr algn="ctr"/>
                      <a:r>
                        <a:rPr lang="en-GB" sz="2000" b="1" i="0">
                          <a:solidFill>
                            <a:schemeClr val="tx1"/>
                          </a:solidFill>
                          <a:latin typeface="Century Gothic" panose="020B0502020202020204" pitchFamily="34" charset="0"/>
                        </a:rPr>
                        <a:t>Input</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a:solidFill>
                            <a:schemeClr val="tx1"/>
                          </a:solidFill>
                          <a:latin typeface="Century Gothic" panose="020B0502020202020204" pitchFamily="34" charset="0"/>
                        </a:rPr>
                        <a:t>Function</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a:solidFill>
                            <a:schemeClr val="tx1"/>
                          </a:solidFill>
                          <a:latin typeface="Century Gothic" panose="020B0502020202020204" pitchFamily="34" charset="0"/>
                        </a:rPr>
                        <a:t>  Output</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46465258"/>
                  </a:ext>
                </a:extLst>
              </a:tr>
            </a:tbl>
          </a:graphicData>
        </a:graphic>
      </p:graphicFrame>
      <p:sp>
        <p:nvSpPr>
          <p:cNvPr id="17" name="Rounded Rectangle 16">
            <a:extLst>
              <a:ext uri="{FF2B5EF4-FFF2-40B4-BE49-F238E27FC236}">
                <a16:creationId xmlns:a16="http://schemas.microsoft.com/office/drawing/2014/main" id="{EDEE56BC-E3A2-2446-8825-AEF19CDE9FAD}"/>
              </a:ext>
            </a:extLst>
          </p:cNvPr>
          <p:cNvSpPr/>
          <p:nvPr/>
        </p:nvSpPr>
        <p:spPr>
          <a:xfrm>
            <a:off x="2740177" y="2385697"/>
            <a:ext cx="720000" cy="180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2</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11</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6</a:t>
            </a:r>
          </a:p>
        </p:txBody>
      </p:sp>
      <p:sp>
        <p:nvSpPr>
          <p:cNvPr id="20" name="Rounded Rectangle 19">
            <a:extLst>
              <a:ext uri="{FF2B5EF4-FFF2-40B4-BE49-F238E27FC236}">
                <a16:creationId xmlns:a16="http://schemas.microsoft.com/office/drawing/2014/main" id="{AB3A4A06-F175-FD42-BE4C-76AB28F5DB06}"/>
              </a:ext>
            </a:extLst>
          </p:cNvPr>
          <p:cNvSpPr/>
          <p:nvPr/>
        </p:nvSpPr>
        <p:spPr>
          <a:xfrm>
            <a:off x="5752987" y="2385697"/>
            <a:ext cx="720000" cy="180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1</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28</a:t>
            </a:r>
          </a:p>
          <a:p>
            <a:pPr algn="ctr"/>
            <a:endParaRPr lang="en-US" sz="2000" b="1">
              <a:latin typeface="Century Gothic" panose="020B0502020202020204" pitchFamily="34" charset="0"/>
            </a:endParaRPr>
          </a:p>
          <a:p>
            <a:pPr algn="ctr"/>
            <a:r>
              <a:rPr lang="en-US" sz="2000" b="1">
                <a:latin typeface="Century Gothic" panose="020B0502020202020204" pitchFamily="34" charset="0"/>
              </a:rPr>
              <a:t>13</a:t>
            </a:r>
          </a:p>
        </p:txBody>
      </p:sp>
      <p:cxnSp>
        <p:nvCxnSpPr>
          <p:cNvPr id="21" name="Straight Arrow Connector 20">
            <a:extLst>
              <a:ext uri="{FF2B5EF4-FFF2-40B4-BE49-F238E27FC236}">
                <a16:creationId xmlns:a16="http://schemas.microsoft.com/office/drawing/2014/main" id="{03D0BECC-0AB6-8547-A9BA-42C515E70BAC}"/>
              </a:ext>
            </a:extLst>
          </p:cNvPr>
          <p:cNvCxnSpPr>
            <a:cxnSpLocks/>
          </p:cNvCxnSpPr>
          <p:nvPr/>
        </p:nvCxnSpPr>
        <p:spPr>
          <a:xfrm>
            <a:off x="3485822" y="3283103"/>
            <a:ext cx="265095"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2" name="Rounded Rectangle 21">
            <a:extLst>
              <a:ext uri="{FF2B5EF4-FFF2-40B4-BE49-F238E27FC236}">
                <a16:creationId xmlns:a16="http://schemas.microsoft.com/office/drawing/2014/main" id="{65500E3E-F398-514C-8018-3D748ACFCE8C}"/>
              </a:ext>
            </a:extLst>
          </p:cNvPr>
          <p:cNvSpPr/>
          <p:nvPr/>
        </p:nvSpPr>
        <p:spPr>
          <a:xfrm>
            <a:off x="3793512" y="2942124"/>
            <a:ext cx="648000" cy="648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cxnSp>
        <p:nvCxnSpPr>
          <p:cNvPr id="23" name="Straight Arrow Connector 22">
            <a:extLst>
              <a:ext uri="{FF2B5EF4-FFF2-40B4-BE49-F238E27FC236}">
                <a16:creationId xmlns:a16="http://schemas.microsoft.com/office/drawing/2014/main" id="{10B0BB7F-EF57-684D-8F6D-1E4327432AC1}"/>
              </a:ext>
            </a:extLst>
          </p:cNvPr>
          <p:cNvCxnSpPr>
            <a:cxnSpLocks/>
          </p:cNvCxnSpPr>
          <p:nvPr/>
        </p:nvCxnSpPr>
        <p:spPr>
          <a:xfrm>
            <a:off x="4472430" y="3283103"/>
            <a:ext cx="249867"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4" name="Rounded Rectangle 23">
            <a:extLst>
              <a:ext uri="{FF2B5EF4-FFF2-40B4-BE49-F238E27FC236}">
                <a16:creationId xmlns:a16="http://schemas.microsoft.com/office/drawing/2014/main" id="{D7F0A40B-7173-4C4B-B3BA-C623B9D37003}"/>
              </a:ext>
            </a:extLst>
          </p:cNvPr>
          <p:cNvSpPr/>
          <p:nvPr/>
        </p:nvSpPr>
        <p:spPr>
          <a:xfrm>
            <a:off x="4769626" y="2942124"/>
            <a:ext cx="648000" cy="648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Century Gothic" panose="020B0502020202020204" pitchFamily="34" charset="0"/>
              </a:rPr>
              <a:t>?</a:t>
            </a:r>
          </a:p>
        </p:txBody>
      </p:sp>
      <p:cxnSp>
        <p:nvCxnSpPr>
          <p:cNvPr id="25" name="Straight Arrow Connector 24">
            <a:extLst>
              <a:ext uri="{FF2B5EF4-FFF2-40B4-BE49-F238E27FC236}">
                <a16:creationId xmlns:a16="http://schemas.microsoft.com/office/drawing/2014/main" id="{CAECC823-E36E-BC44-86CC-9ED9DAB5D4C8}"/>
              </a:ext>
            </a:extLst>
          </p:cNvPr>
          <p:cNvCxnSpPr>
            <a:cxnSpLocks/>
          </p:cNvCxnSpPr>
          <p:nvPr/>
        </p:nvCxnSpPr>
        <p:spPr>
          <a:xfrm>
            <a:off x="5449156" y="3266124"/>
            <a:ext cx="265095" cy="1"/>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80029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28C0E4F4-425A-4A9A-971F-C2FBC14ECB2B}"/>
              </a:ext>
            </a:extLst>
          </p:cNvPr>
          <p:cNvPicPr>
            <a:picLocks noChangeAspect="1"/>
          </p:cNvPicPr>
          <p:nvPr/>
        </p:nvPicPr>
        <p:blipFill>
          <a:blip r:embed="rId4"/>
          <a:stretch>
            <a:fillRect/>
          </a:stretch>
        </p:blipFill>
        <p:spPr>
          <a:xfrm>
            <a:off x="115438" y="133040"/>
            <a:ext cx="8913124" cy="6322100"/>
          </a:xfrm>
          <a:prstGeom prst="rect">
            <a:avLst/>
          </a:prstGeom>
        </p:spPr>
      </p:pic>
      <p:sp>
        <p:nvSpPr>
          <p:cNvPr id="12" name="Rounded Rectangular Callout 5">
            <a:extLst>
              <a:ext uri="{FF2B5EF4-FFF2-40B4-BE49-F238E27FC236}">
                <a16:creationId xmlns:a16="http://schemas.microsoft.com/office/drawing/2014/main" id="{4CD391F6-1D85-4F83-9C3B-F4CD298EFD2C}"/>
              </a:ext>
            </a:extLst>
          </p:cNvPr>
          <p:cNvSpPr/>
          <p:nvPr/>
        </p:nvSpPr>
        <p:spPr>
          <a:xfrm>
            <a:off x="3190444" y="3706176"/>
            <a:ext cx="3262608" cy="1427526"/>
          </a:xfrm>
          <a:prstGeom prst="wedgeRoundRectCallout">
            <a:avLst>
              <a:gd name="adj1" fmla="val -59733"/>
              <a:gd name="adj2" fmla="val 1762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that the function is x 2 and then add 3 because 3 x 2 then + 3 is 9. </a:t>
            </a:r>
          </a:p>
        </p:txBody>
      </p:sp>
      <p:graphicFrame>
        <p:nvGraphicFramePr>
          <p:cNvPr id="13" name="Table 12">
            <a:extLst>
              <a:ext uri="{FF2B5EF4-FFF2-40B4-BE49-F238E27FC236}">
                <a16:creationId xmlns:a16="http://schemas.microsoft.com/office/drawing/2014/main" id="{8E8E1D96-776E-4862-807D-4E9F51085916}"/>
              </a:ext>
            </a:extLst>
          </p:cNvPr>
          <p:cNvGraphicFramePr>
            <a:graphicFrameLocks noGrp="1"/>
          </p:cNvGraphicFramePr>
          <p:nvPr>
            <p:extLst/>
          </p:nvPr>
        </p:nvGraphicFramePr>
        <p:xfrm>
          <a:off x="3741091" y="1546503"/>
          <a:ext cx="1944000" cy="1728000"/>
        </p:xfrm>
        <a:graphic>
          <a:graphicData uri="http://schemas.openxmlformats.org/drawingml/2006/table">
            <a:tbl>
              <a:tblPr firstRow="1" bandRow="1">
                <a:tableStyleId>{5C22544A-7EE6-4342-B048-85BDC9FD1C3A}</a:tableStyleId>
              </a:tblPr>
              <a:tblGrid>
                <a:gridCol w="972000">
                  <a:extLst>
                    <a:ext uri="{9D8B030D-6E8A-4147-A177-3AD203B41FA5}">
                      <a16:colId xmlns:a16="http://schemas.microsoft.com/office/drawing/2014/main" val="732211157"/>
                    </a:ext>
                  </a:extLst>
                </a:gridCol>
                <a:gridCol w="972000">
                  <a:extLst>
                    <a:ext uri="{9D8B030D-6E8A-4147-A177-3AD203B41FA5}">
                      <a16:colId xmlns:a16="http://schemas.microsoft.com/office/drawing/2014/main" val="3928410323"/>
                    </a:ext>
                  </a:extLst>
                </a:gridCol>
              </a:tblGrid>
              <a:tr h="576000">
                <a:tc>
                  <a:txBody>
                    <a:bodyPr/>
                    <a:lstStyle/>
                    <a:p>
                      <a:pPr algn="ctr"/>
                      <a:r>
                        <a:rPr lang="en-GB" sz="2000" b="1" i="0">
                          <a:solidFill>
                            <a:schemeClr val="tx1"/>
                          </a:solidFill>
                          <a:latin typeface="Century Gothic" panose="020B0502020202020204" pitchFamily="34" charset="0"/>
                        </a:rPr>
                        <a:t>Input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000" b="1" i="0">
                          <a:solidFill>
                            <a:schemeClr val="tx1"/>
                          </a:solidFill>
                          <a:latin typeface="Century Gothic" panose="020B0502020202020204" pitchFamily="34" charset="0"/>
                        </a:rPr>
                        <a:t>Output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046465258"/>
                  </a:ext>
                </a:extLst>
              </a:tr>
              <a:tr h="576000">
                <a:tc>
                  <a:txBody>
                    <a:bodyPr/>
                    <a:lstStyle/>
                    <a:p>
                      <a:pPr algn="ctr"/>
                      <a:r>
                        <a:rPr lang="en-GB" sz="2000" b="1" i="0">
                          <a:solidFill>
                            <a:schemeClr val="tx1"/>
                          </a:solidFill>
                          <a:latin typeface="Century Gothic" panose="020B0502020202020204" pitchFamily="34" charset="0"/>
                        </a:rPr>
                        <a:t>3</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9</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893307665"/>
                  </a:ext>
                </a:extLst>
              </a:tr>
              <a:tr h="576000">
                <a:tc>
                  <a:txBody>
                    <a:bodyPr/>
                    <a:lstStyle/>
                    <a:p>
                      <a:pPr algn="ctr"/>
                      <a:r>
                        <a:rPr lang="en-GB" sz="2000" b="1" i="0">
                          <a:solidFill>
                            <a:schemeClr val="tx1"/>
                          </a:solidFill>
                          <a:latin typeface="Century Gothic" panose="020B0502020202020204" pitchFamily="34" charset="0"/>
                        </a:rPr>
                        <a:t>15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13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28777175"/>
                  </a:ext>
                </a:extLst>
              </a:tr>
            </a:tbl>
          </a:graphicData>
        </a:graphic>
      </p:graphicFrame>
      <p:sp>
        <p:nvSpPr>
          <p:cNvPr id="14" name="Rectangle 13">
            <a:extLst>
              <a:ext uri="{FF2B5EF4-FFF2-40B4-BE49-F238E27FC236}">
                <a16:creationId xmlns:a16="http://schemas.microsoft.com/office/drawing/2014/main" id="{6406D17B-8024-46C4-8E86-CF3A58C78C8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Reasoning 1</a:t>
            </a:r>
          </a:p>
          <a:p>
            <a:pPr lvl="0" algn="ctr"/>
            <a:endParaRPr lang="en-GB" sz="2000" b="1" u="sng">
              <a:solidFill>
                <a:schemeClr val="tx1"/>
              </a:solidFill>
              <a:latin typeface="Century Gothic" panose="020B0502020202020204" pitchFamily="34" charset="0"/>
            </a:endParaRPr>
          </a:p>
          <a:p>
            <a:pPr lvl="0" algn="ctr"/>
            <a:r>
              <a:rPr lang="en-GB" sz="2000" b="1">
                <a:solidFill>
                  <a:schemeClr val="tx1"/>
                </a:solidFill>
                <a:latin typeface="Century Gothic" panose="020B0502020202020204" pitchFamily="34" charset="0"/>
              </a:rPr>
              <a:t>True or false? Explain your answer.</a:t>
            </a:r>
          </a:p>
          <a:p>
            <a:endParaRPr lang="en-GB" sz="2000" b="1">
              <a:solidFill>
                <a:schemeClr val="tx1"/>
              </a:solidFill>
              <a:latin typeface="Century Gothic" panose="020B0502020202020204" pitchFamily="34" charset="0"/>
            </a:endParaRPr>
          </a:p>
        </p:txBody>
      </p:sp>
    </p:spTree>
    <p:extLst>
      <p:ext uri="{BB962C8B-B14F-4D97-AF65-F5344CB8AC3E}">
        <p14:creationId xmlns:p14="http://schemas.microsoft.com/office/powerpoint/2010/main" val="2020291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28C0E4F4-425A-4A9A-971F-C2FBC14ECB2B}"/>
              </a:ext>
            </a:extLst>
          </p:cNvPr>
          <p:cNvPicPr>
            <a:picLocks noChangeAspect="1"/>
          </p:cNvPicPr>
          <p:nvPr/>
        </p:nvPicPr>
        <p:blipFill>
          <a:blip r:embed="rId4"/>
          <a:stretch>
            <a:fillRect/>
          </a:stretch>
        </p:blipFill>
        <p:spPr>
          <a:xfrm>
            <a:off x="115438" y="133040"/>
            <a:ext cx="8913124" cy="6322100"/>
          </a:xfrm>
          <a:prstGeom prst="rect">
            <a:avLst/>
          </a:prstGeom>
        </p:spPr>
      </p:pic>
      <p:sp>
        <p:nvSpPr>
          <p:cNvPr id="12" name="Rounded Rectangular Callout 5">
            <a:extLst>
              <a:ext uri="{FF2B5EF4-FFF2-40B4-BE49-F238E27FC236}">
                <a16:creationId xmlns:a16="http://schemas.microsoft.com/office/drawing/2014/main" id="{4CD391F6-1D85-4F83-9C3B-F4CD298EFD2C}"/>
              </a:ext>
            </a:extLst>
          </p:cNvPr>
          <p:cNvSpPr/>
          <p:nvPr/>
        </p:nvSpPr>
        <p:spPr>
          <a:xfrm>
            <a:off x="3190444" y="3706176"/>
            <a:ext cx="3262608" cy="1427526"/>
          </a:xfrm>
          <a:prstGeom prst="wedgeRoundRectCallout">
            <a:avLst>
              <a:gd name="adj1" fmla="val -59733"/>
              <a:gd name="adj2" fmla="val 1762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that the function is x 2 and then add 3 because 3 x 2 then + 3 is 9. </a:t>
            </a:r>
          </a:p>
        </p:txBody>
      </p:sp>
      <p:graphicFrame>
        <p:nvGraphicFramePr>
          <p:cNvPr id="13" name="Table 12">
            <a:extLst>
              <a:ext uri="{FF2B5EF4-FFF2-40B4-BE49-F238E27FC236}">
                <a16:creationId xmlns:a16="http://schemas.microsoft.com/office/drawing/2014/main" id="{8E8E1D96-776E-4862-807D-4E9F51085916}"/>
              </a:ext>
            </a:extLst>
          </p:cNvPr>
          <p:cNvGraphicFramePr>
            <a:graphicFrameLocks noGrp="1"/>
          </p:cNvGraphicFramePr>
          <p:nvPr>
            <p:extLst/>
          </p:nvPr>
        </p:nvGraphicFramePr>
        <p:xfrm>
          <a:off x="3741091" y="1546503"/>
          <a:ext cx="1944000" cy="1728000"/>
        </p:xfrm>
        <a:graphic>
          <a:graphicData uri="http://schemas.openxmlformats.org/drawingml/2006/table">
            <a:tbl>
              <a:tblPr firstRow="1" bandRow="1">
                <a:tableStyleId>{5C22544A-7EE6-4342-B048-85BDC9FD1C3A}</a:tableStyleId>
              </a:tblPr>
              <a:tblGrid>
                <a:gridCol w="972000">
                  <a:extLst>
                    <a:ext uri="{9D8B030D-6E8A-4147-A177-3AD203B41FA5}">
                      <a16:colId xmlns:a16="http://schemas.microsoft.com/office/drawing/2014/main" val="732211157"/>
                    </a:ext>
                  </a:extLst>
                </a:gridCol>
                <a:gridCol w="972000">
                  <a:extLst>
                    <a:ext uri="{9D8B030D-6E8A-4147-A177-3AD203B41FA5}">
                      <a16:colId xmlns:a16="http://schemas.microsoft.com/office/drawing/2014/main" val="3928410323"/>
                    </a:ext>
                  </a:extLst>
                </a:gridCol>
              </a:tblGrid>
              <a:tr h="576000">
                <a:tc>
                  <a:txBody>
                    <a:bodyPr/>
                    <a:lstStyle/>
                    <a:p>
                      <a:pPr algn="ctr"/>
                      <a:r>
                        <a:rPr lang="en-GB" sz="2000" b="1" i="0">
                          <a:solidFill>
                            <a:schemeClr val="tx1"/>
                          </a:solidFill>
                          <a:latin typeface="Century Gothic" panose="020B0502020202020204" pitchFamily="34" charset="0"/>
                        </a:rPr>
                        <a:t>Input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000" b="1" i="0">
                          <a:solidFill>
                            <a:schemeClr val="tx1"/>
                          </a:solidFill>
                          <a:latin typeface="Century Gothic" panose="020B0502020202020204" pitchFamily="34" charset="0"/>
                        </a:rPr>
                        <a:t>Output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046465258"/>
                  </a:ext>
                </a:extLst>
              </a:tr>
              <a:tr h="576000">
                <a:tc>
                  <a:txBody>
                    <a:bodyPr/>
                    <a:lstStyle/>
                    <a:p>
                      <a:pPr algn="ctr"/>
                      <a:r>
                        <a:rPr lang="en-GB" sz="2000" b="1" i="0">
                          <a:solidFill>
                            <a:schemeClr val="tx1"/>
                          </a:solidFill>
                          <a:latin typeface="Century Gothic" panose="020B0502020202020204" pitchFamily="34" charset="0"/>
                        </a:rPr>
                        <a:t>3</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9</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893307665"/>
                  </a:ext>
                </a:extLst>
              </a:tr>
              <a:tr h="576000">
                <a:tc>
                  <a:txBody>
                    <a:bodyPr/>
                    <a:lstStyle/>
                    <a:p>
                      <a:pPr algn="ctr"/>
                      <a:r>
                        <a:rPr lang="en-GB" sz="2000" b="1" i="0">
                          <a:solidFill>
                            <a:schemeClr val="tx1"/>
                          </a:solidFill>
                          <a:latin typeface="Century Gothic" panose="020B0502020202020204" pitchFamily="34" charset="0"/>
                        </a:rPr>
                        <a:t>15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13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28777175"/>
                  </a:ext>
                </a:extLst>
              </a:tr>
            </a:tbl>
          </a:graphicData>
        </a:graphic>
      </p:graphicFrame>
      <p:sp>
        <p:nvSpPr>
          <p:cNvPr id="14" name="Rectangle 13">
            <a:extLst>
              <a:ext uri="{FF2B5EF4-FFF2-40B4-BE49-F238E27FC236}">
                <a16:creationId xmlns:a16="http://schemas.microsoft.com/office/drawing/2014/main" id="{6406D17B-8024-46C4-8E86-CF3A58C78C8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Explain your answer.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The answer is false because…</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7652086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28C0E4F4-425A-4A9A-971F-C2FBC14ECB2B}"/>
              </a:ext>
            </a:extLst>
          </p:cNvPr>
          <p:cNvPicPr>
            <a:picLocks noChangeAspect="1"/>
          </p:cNvPicPr>
          <p:nvPr/>
        </p:nvPicPr>
        <p:blipFill>
          <a:blip r:embed="rId4"/>
          <a:stretch>
            <a:fillRect/>
          </a:stretch>
        </p:blipFill>
        <p:spPr>
          <a:xfrm>
            <a:off x="115438" y="133040"/>
            <a:ext cx="8913124" cy="6322100"/>
          </a:xfrm>
          <a:prstGeom prst="rect">
            <a:avLst/>
          </a:prstGeom>
        </p:spPr>
      </p:pic>
      <p:sp>
        <p:nvSpPr>
          <p:cNvPr id="12" name="Rounded Rectangular Callout 5">
            <a:extLst>
              <a:ext uri="{FF2B5EF4-FFF2-40B4-BE49-F238E27FC236}">
                <a16:creationId xmlns:a16="http://schemas.microsoft.com/office/drawing/2014/main" id="{4CD391F6-1D85-4F83-9C3B-F4CD298EFD2C}"/>
              </a:ext>
            </a:extLst>
          </p:cNvPr>
          <p:cNvSpPr/>
          <p:nvPr/>
        </p:nvSpPr>
        <p:spPr>
          <a:xfrm>
            <a:off x="3190444" y="3706176"/>
            <a:ext cx="3262608" cy="1427526"/>
          </a:xfrm>
          <a:prstGeom prst="wedgeRoundRectCallout">
            <a:avLst>
              <a:gd name="adj1" fmla="val -59733"/>
              <a:gd name="adj2" fmla="val 1762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that the function is x 2 and then add 3 because 3 x 2 then + 3 is 9. </a:t>
            </a:r>
          </a:p>
        </p:txBody>
      </p:sp>
      <p:graphicFrame>
        <p:nvGraphicFramePr>
          <p:cNvPr id="13" name="Table 12">
            <a:extLst>
              <a:ext uri="{FF2B5EF4-FFF2-40B4-BE49-F238E27FC236}">
                <a16:creationId xmlns:a16="http://schemas.microsoft.com/office/drawing/2014/main" id="{8E8E1D96-776E-4862-807D-4E9F51085916}"/>
              </a:ext>
            </a:extLst>
          </p:cNvPr>
          <p:cNvGraphicFramePr>
            <a:graphicFrameLocks noGrp="1"/>
          </p:cNvGraphicFramePr>
          <p:nvPr>
            <p:extLst/>
          </p:nvPr>
        </p:nvGraphicFramePr>
        <p:xfrm>
          <a:off x="3741091" y="1546503"/>
          <a:ext cx="1944000" cy="1728000"/>
        </p:xfrm>
        <a:graphic>
          <a:graphicData uri="http://schemas.openxmlformats.org/drawingml/2006/table">
            <a:tbl>
              <a:tblPr firstRow="1" bandRow="1">
                <a:tableStyleId>{5C22544A-7EE6-4342-B048-85BDC9FD1C3A}</a:tableStyleId>
              </a:tblPr>
              <a:tblGrid>
                <a:gridCol w="972000">
                  <a:extLst>
                    <a:ext uri="{9D8B030D-6E8A-4147-A177-3AD203B41FA5}">
                      <a16:colId xmlns:a16="http://schemas.microsoft.com/office/drawing/2014/main" val="732211157"/>
                    </a:ext>
                  </a:extLst>
                </a:gridCol>
                <a:gridCol w="972000">
                  <a:extLst>
                    <a:ext uri="{9D8B030D-6E8A-4147-A177-3AD203B41FA5}">
                      <a16:colId xmlns:a16="http://schemas.microsoft.com/office/drawing/2014/main" val="3928410323"/>
                    </a:ext>
                  </a:extLst>
                </a:gridCol>
              </a:tblGrid>
              <a:tr h="576000">
                <a:tc>
                  <a:txBody>
                    <a:bodyPr/>
                    <a:lstStyle/>
                    <a:p>
                      <a:pPr algn="ctr"/>
                      <a:r>
                        <a:rPr lang="en-GB" sz="2000" b="1" i="0">
                          <a:solidFill>
                            <a:schemeClr val="tx1"/>
                          </a:solidFill>
                          <a:latin typeface="Century Gothic" panose="020B0502020202020204" pitchFamily="34" charset="0"/>
                        </a:rPr>
                        <a:t>Input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000" b="1" i="0">
                          <a:solidFill>
                            <a:schemeClr val="tx1"/>
                          </a:solidFill>
                          <a:latin typeface="Century Gothic" panose="020B0502020202020204" pitchFamily="34" charset="0"/>
                        </a:rPr>
                        <a:t>Output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046465258"/>
                  </a:ext>
                </a:extLst>
              </a:tr>
              <a:tr h="576000">
                <a:tc>
                  <a:txBody>
                    <a:bodyPr/>
                    <a:lstStyle/>
                    <a:p>
                      <a:pPr algn="ctr"/>
                      <a:r>
                        <a:rPr lang="en-GB" sz="2000" b="1" i="0">
                          <a:solidFill>
                            <a:schemeClr val="tx1"/>
                          </a:solidFill>
                          <a:latin typeface="Century Gothic" panose="020B0502020202020204" pitchFamily="34" charset="0"/>
                        </a:rPr>
                        <a:t>3</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9</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893307665"/>
                  </a:ext>
                </a:extLst>
              </a:tr>
              <a:tr h="576000">
                <a:tc>
                  <a:txBody>
                    <a:bodyPr/>
                    <a:lstStyle/>
                    <a:p>
                      <a:pPr algn="ctr"/>
                      <a:r>
                        <a:rPr lang="en-GB" sz="2000" b="1" i="0">
                          <a:solidFill>
                            <a:schemeClr val="tx1"/>
                          </a:solidFill>
                          <a:latin typeface="Century Gothic" panose="020B0502020202020204" pitchFamily="34" charset="0"/>
                        </a:rPr>
                        <a:t>15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a:solidFill>
                            <a:schemeClr val="tx1"/>
                          </a:solidFill>
                          <a:latin typeface="Century Gothic" panose="020B0502020202020204" pitchFamily="34" charset="0"/>
                        </a:rPr>
                        <a:t>13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28777175"/>
                  </a:ext>
                </a:extLst>
              </a:tr>
            </a:tbl>
          </a:graphicData>
        </a:graphic>
      </p:graphicFrame>
      <p:sp>
        <p:nvSpPr>
          <p:cNvPr id="14" name="Rectangle 13">
            <a:extLst>
              <a:ext uri="{FF2B5EF4-FFF2-40B4-BE49-F238E27FC236}">
                <a16:creationId xmlns:a16="http://schemas.microsoft.com/office/drawing/2014/main" id="{6406D17B-8024-46C4-8E86-CF3A58C78C8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Explain your answer.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The answer is false because x 2 then + 3 doesn’t work for an input of 15. The function could be ÷ 3 + 8</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3286410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Problem Solving 2</a:t>
            </a:r>
          </a:p>
          <a:p>
            <a:pPr lvl="0" algn="ctr"/>
            <a:endParaRPr lang="en-GB" sz="2000" b="1">
              <a:solidFill>
                <a:prstClr val="black"/>
              </a:solidFill>
              <a:latin typeface="Century Gothic" panose="020B0502020202020204" pitchFamily="34" charset="0"/>
            </a:endParaRPr>
          </a:p>
          <a:p>
            <a:pPr algn="ctr"/>
            <a:r>
              <a:rPr lang="en-GB" sz="2000" b="1">
                <a:solidFill>
                  <a:schemeClr val="tx1"/>
                </a:solidFill>
                <a:latin typeface="Century Gothic" panose="020B0502020202020204" pitchFamily="34" charset="0"/>
              </a:rPr>
              <a:t>Jaxon is using this function machine.</a:t>
            </a: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He puts a number into the function machine. </a:t>
            </a:r>
          </a:p>
          <a:p>
            <a:pPr algn="ctr"/>
            <a:r>
              <a:rPr lang="en-GB" sz="2000" b="1">
                <a:solidFill>
                  <a:schemeClr val="tx1"/>
                </a:solidFill>
                <a:latin typeface="Century Gothic" panose="020B0502020202020204" pitchFamily="34" charset="0"/>
              </a:rPr>
              <a:t>He then puts the output back into the machine. </a:t>
            </a:r>
          </a:p>
          <a:p>
            <a:pPr algn="ctr"/>
            <a:r>
              <a:rPr lang="en-GB" sz="2000" b="1">
                <a:solidFill>
                  <a:schemeClr val="tx1"/>
                </a:solidFill>
                <a:latin typeface="Century Gothic" panose="020B0502020202020204" pitchFamily="34" charset="0"/>
              </a:rPr>
              <a:t>He now has the output of 40.</a:t>
            </a:r>
          </a:p>
          <a:p>
            <a:pPr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What was Jaxon’s original number?</a:t>
            </a: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15" name="Rounded Rectangle 14">
            <a:extLst>
              <a:ext uri="{FF2B5EF4-FFF2-40B4-BE49-F238E27FC236}">
                <a16:creationId xmlns:a16="http://schemas.microsoft.com/office/drawing/2014/main" id="{DEA9BE05-AE9C-BD49-AC51-35068B388A6F}"/>
              </a:ext>
            </a:extLst>
          </p:cNvPr>
          <p:cNvSpPr/>
          <p:nvPr/>
        </p:nvSpPr>
        <p:spPr>
          <a:xfrm>
            <a:off x="3980172" y="1971099"/>
            <a:ext cx="979194" cy="371789"/>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graphicFrame>
        <p:nvGraphicFramePr>
          <p:cNvPr id="14" name="Table 13">
            <a:extLst>
              <a:ext uri="{FF2B5EF4-FFF2-40B4-BE49-F238E27FC236}">
                <a16:creationId xmlns:a16="http://schemas.microsoft.com/office/drawing/2014/main" id="{FF2F626A-FDB6-0046-BD15-32DC89AC4E64}"/>
              </a:ext>
            </a:extLst>
          </p:cNvPr>
          <p:cNvGraphicFramePr>
            <a:graphicFrameLocks noGrp="1"/>
          </p:cNvGraphicFramePr>
          <p:nvPr>
            <p:extLst/>
          </p:nvPr>
        </p:nvGraphicFramePr>
        <p:xfrm>
          <a:off x="3166292" y="1574800"/>
          <a:ext cx="2854800" cy="891640"/>
        </p:xfrm>
        <a:graphic>
          <a:graphicData uri="http://schemas.openxmlformats.org/drawingml/2006/table">
            <a:tbl>
              <a:tblPr firstRow="1" bandRow="1">
                <a:tableStyleId>{5C22544A-7EE6-4342-B048-85BDC9FD1C3A}</a:tableStyleId>
              </a:tblPr>
              <a:tblGrid>
                <a:gridCol w="694800">
                  <a:extLst>
                    <a:ext uri="{9D8B030D-6E8A-4147-A177-3AD203B41FA5}">
                      <a16:colId xmlns:a16="http://schemas.microsoft.com/office/drawing/2014/main" val="732211157"/>
                    </a:ext>
                  </a:extLst>
                </a:gridCol>
                <a:gridCol w="1224000">
                  <a:extLst>
                    <a:ext uri="{9D8B030D-6E8A-4147-A177-3AD203B41FA5}">
                      <a16:colId xmlns:a16="http://schemas.microsoft.com/office/drawing/2014/main" val="608915720"/>
                    </a:ext>
                  </a:extLst>
                </a:gridCol>
                <a:gridCol w="936000">
                  <a:extLst>
                    <a:ext uri="{9D8B030D-6E8A-4147-A177-3AD203B41FA5}">
                      <a16:colId xmlns:a16="http://schemas.microsoft.com/office/drawing/2014/main" val="3928410323"/>
                    </a:ext>
                  </a:extLst>
                </a:gridCol>
              </a:tblGrid>
              <a:tr h="288000">
                <a:tc>
                  <a:txBody>
                    <a:bodyPr/>
                    <a:lstStyle/>
                    <a:p>
                      <a:pPr algn="ctr"/>
                      <a:endParaRPr lang="en-GB" sz="1200" b="1" i="0">
                        <a:solidFill>
                          <a:schemeClr val="tx1"/>
                        </a:solidFill>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i="0">
                          <a:solidFill>
                            <a:schemeClr val="tx1"/>
                          </a:solidFill>
                          <a:latin typeface="Century Gothic" panose="020B0502020202020204" pitchFamily="34" charset="0"/>
                        </a:rPr>
                        <a:t>Function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200" b="1" i="0">
                        <a:solidFill>
                          <a:schemeClr val="tx1"/>
                        </a:solidFill>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46465258"/>
                  </a:ext>
                </a:extLst>
              </a:tr>
              <a:tr h="586840">
                <a:tc>
                  <a:txBody>
                    <a:bodyPr/>
                    <a:lstStyle/>
                    <a:p>
                      <a:pPr algn="l"/>
                      <a:r>
                        <a:rPr lang="en-GB" sz="2000" b="1" i="0">
                          <a:solidFill>
                            <a:schemeClr val="tx1"/>
                          </a:solidFill>
                          <a:latin typeface="Century Gothic" panose="020B0502020202020204" pitchFamily="34" charset="0"/>
                        </a:rPr>
                        <a:t>Input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i="0" dirty="0">
                          <a:solidFill>
                            <a:schemeClr val="tx1"/>
                          </a:solidFill>
                          <a:latin typeface="Century Gothic" panose="020B0502020202020204" pitchFamily="34" charset="0"/>
                        </a:rPr>
                        <a:t>5a </a:t>
                      </a:r>
                      <a:r>
                        <a:rPr lang="en-GB" sz="2000" b="1" dirty="0">
                          <a:solidFill>
                            <a:schemeClr val="tx1"/>
                          </a:solidFill>
                          <a:latin typeface="Century Gothic" panose="020B0502020202020204" pitchFamily="34" charset="0"/>
                        </a:rPr>
                        <a:t>–</a:t>
                      </a:r>
                      <a:r>
                        <a:rPr lang="en-GB" sz="2000" b="1" i="0" dirty="0">
                          <a:solidFill>
                            <a:schemeClr val="tx1"/>
                          </a:solidFill>
                          <a:latin typeface="Century Gothic" panose="020B0502020202020204" pitchFamily="34" charset="0"/>
                        </a:rPr>
                        <a:t> 10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000" b="1" i="0" dirty="0">
                          <a:solidFill>
                            <a:schemeClr val="tx1"/>
                          </a:solidFill>
                          <a:latin typeface="Century Gothic" panose="020B0502020202020204" pitchFamily="34" charset="0"/>
                        </a:rPr>
                        <a:t>Output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893307665"/>
                  </a:ext>
                </a:extLst>
              </a:tr>
            </a:tbl>
          </a:graphicData>
        </a:graphic>
      </p:graphicFrame>
      <p:cxnSp>
        <p:nvCxnSpPr>
          <p:cNvPr id="26" name="Straight Arrow Connector 25">
            <a:extLst>
              <a:ext uri="{FF2B5EF4-FFF2-40B4-BE49-F238E27FC236}">
                <a16:creationId xmlns:a16="http://schemas.microsoft.com/office/drawing/2014/main" id="{A8BB6C95-8A67-C54A-99A3-69F501E72A99}"/>
              </a:ext>
            </a:extLst>
          </p:cNvPr>
          <p:cNvCxnSpPr>
            <a:cxnSpLocks/>
          </p:cNvCxnSpPr>
          <p:nvPr/>
        </p:nvCxnSpPr>
        <p:spPr>
          <a:xfrm>
            <a:off x="3818965" y="2188791"/>
            <a:ext cx="161207"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E034B818-FA4B-3341-8C3F-1B5EDCCEA327}"/>
              </a:ext>
            </a:extLst>
          </p:cNvPr>
          <p:cNvCxnSpPr>
            <a:cxnSpLocks/>
          </p:cNvCxnSpPr>
          <p:nvPr/>
        </p:nvCxnSpPr>
        <p:spPr>
          <a:xfrm>
            <a:off x="4983441" y="2188791"/>
            <a:ext cx="166783"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8396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Problem Solving 2</a:t>
            </a:r>
          </a:p>
          <a:p>
            <a:pPr lvl="0" algn="ctr"/>
            <a:endParaRPr lang="en-GB" sz="2000" b="1">
              <a:solidFill>
                <a:prstClr val="black"/>
              </a:solidFill>
              <a:latin typeface="Century Gothic" panose="020B0502020202020204" pitchFamily="34" charset="0"/>
            </a:endParaRPr>
          </a:p>
          <a:p>
            <a:pPr algn="ctr"/>
            <a:r>
              <a:rPr lang="en-GB" sz="2000" b="1">
                <a:solidFill>
                  <a:schemeClr val="tx1"/>
                </a:solidFill>
                <a:latin typeface="Century Gothic" panose="020B0502020202020204" pitchFamily="34" charset="0"/>
              </a:rPr>
              <a:t>Jaxon is using this function machine.</a:t>
            </a: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He puts a number into the function machine. </a:t>
            </a:r>
          </a:p>
          <a:p>
            <a:pPr algn="ctr"/>
            <a:r>
              <a:rPr lang="en-GB" sz="2000" b="1">
                <a:solidFill>
                  <a:schemeClr val="tx1"/>
                </a:solidFill>
                <a:latin typeface="Century Gothic" panose="020B0502020202020204" pitchFamily="34" charset="0"/>
              </a:rPr>
              <a:t>He then puts the output back into the machine. </a:t>
            </a:r>
          </a:p>
          <a:p>
            <a:pPr algn="ctr"/>
            <a:r>
              <a:rPr lang="en-GB" sz="2000" b="1">
                <a:solidFill>
                  <a:schemeClr val="tx1"/>
                </a:solidFill>
                <a:latin typeface="Century Gothic" panose="020B0502020202020204" pitchFamily="34" charset="0"/>
              </a:rPr>
              <a:t>He now has the output of 40.</a:t>
            </a:r>
          </a:p>
          <a:p>
            <a:pPr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What was Jaxon’s original number?</a:t>
            </a:r>
          </a:p>
          <a:p>
            <a:pPr algn="ctr"/>
            <a:endParaRPr lang="en-GB" sz="2000" b="1">
              <a:solidFill>
                <a:schemeClr val="tx1"/>
              </a:solidFill>
              <a:latin typeface="Century Gothic" panose="020B0502020202020204" pitchFamily="34" charset="0"/>
            </a:endParaRPr>
          </a:p>
          <a:p>
            <a:pPr algn="ctr"/>
            <a:r>
              <a:rPr lang="en-GB" sz="2000" b="1">
                <a:solidFill>
                  <a:srgbClr val="FF0000"/>
                </a:solidFill>
                <a:latin typeface="Century Gothic" panose="020B0502020202020204" pitchFamily="34" charset="0"/>
              </a:rPr>
              <a:t>4</a:t>
            </a:r>
          </a:p>
          <a:p>
            <a:pPr lvl="0" algn="ctr"/>
            <a:endParaRPr lang="en-GB" sz="2000" b="1">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15" name="Rounded Rectangle 14">
            <a:extLst>
              <a:ext uri="{FF2B5EF4-FFF2-40B4-BE49-F238E27FC236}">
                <a16:creationId xmlns:a16="http://schemas.microsoft.com/office/drawing/2014/main" id="{DEA9BE05-AE9C-BD49-AC51-35068B388A6F}"/>
              </a:ext>
            </a:extLst>
          </p:cNvPr>
          <p:cNvSpPr/>
          <p:nvPr/>
        </p:nvSpPr>
        <p:spPr>
          <a:xfrm>
            <a:off x="3980172" y="1971099"/>
            <a:ext cx="979194" cy="371789"/>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graphicFrame>
        <p:nvGraphicFramePr>
          <p:cNvPr id="14" name="Table 13">
            <a:extLst>
              <a:ext uri="{FF2B5EF4-FFF2-40B4-BE49-F238E27FC236}">
                <a16:creationId xmlns:a16="http://schemas.microsoft.com/office/drawing/2014/main" id="{FF2F626A-FDB6-0046-BD15-32DC89AC4E64}"/>
              </a:ext>
            </a:extLst>
          </p:cNvPr>
          <p:cNvGraphicFramePr>
            <a:graphicFrameLocks noGrp="1"/>
          </p:cNvGraphicFramePr>
          <p:nvPr>
            <p:extLst/>
          </p:nvPr>
        </p:nvGraphicFramePr>
        <p:xfrm>
          <a:off x="3166292" y="1574800"/>
          <a:ext cx="2854800" cy="891640"/>
        </p:xfrm>
        <a:graphic>
          <a:graphicData uri="http://schemas.openxmlformats.org/drawingml/2006/table">
            <a:tbl>
              <a:tblPr firstRow="1" bandRow="1">
                <a:tableStyleId>{5C22544A-7EE6-4342-B048-85BDC9FD1C3A}</a:tableStyleId>
              </a:tblPr>
              <a:tblGrid>
                <a:gridCol w="694800">
                  <a:extLst>
                    <a:ext uri="{9D8B030D-6E8A-4147-A177-3AD203B41FA5}">
                      <a16:colId xmlns:a16="http://schemas.microsoft.com/office/drawing/2014/main" val="732211157"/>
                    </a:ext>
                  </a:extLst>
                </a:gridCol>
                <a:gridCol w="1224000">
                  <a:extLst>
                    <a:ext uri="{9D8B030D-6E8A-4147-A177-3AD203B41FA5}">
                      <a16:colId xmlns:a16="http://schemas.microsoft.com/office/drawing/2014/main" val="608915720"/>
                    </a:ext>
                  </a:extLst>
                </a:gridCol>
                <a:gridCol w="936000">
                  <a:extLst>
                    <a:ext uri="{9D8B030D-6E8A-4147-A177-3AD203B41FA5}">
                      <a16:colId xmlns:a16="http://schemas.microsoft.com/office/drawing/2014/main" val="3928410323"/>
                    </a:ext>
                  </a:extLst>
                </a:gridCol>
              </a:tblGrid>
              <a:tr h="288000">
                <a:tc>
                  <a:txBody>
                    <a:bodyPr/>
                    <a:lstStyle/>
                    <a:p>
                      <a:pPr algn="ctr"/>
                      <a:endParaRPr lang="en-GB" sz="1200" b="1" i="0">
                        <a:solidFill>
                          <a:schemeClr val="tx1"/>
                        </a:solidFill>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i="0">
                          <a:solidFill>
                            <a:schemeClr val="tx1"/>
                          </a:solidFill>
                          <a:latin typeface="Century Gothic" panose="020B0502020202020204" pitchFamily="34" charset="0"/>
                        </a:rPr>
                        <a:t>Function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1200" b="1" i="0">
                        <a:solidFill>
                          <a:schemeClr val="tx1"/>
                        </a:solidFill>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46465258"/>
                  </a:ext>
                </a:extLst>
              </a:tr>
              <a:tr h="586840">
                <a:tc>
                  <a:txBody>
                    <a:bodyPr/>
                    <a:lstStyle/>
                    <a:p>
                      <a:pPr algn="l"/>
                      <a:r>
                        <a:rPr lang="en-GB" sz="2000" b="1" i="0">
                          <a:solidFill>
                            <a:schemeClr val="tx1"/>
                          </a:solidFill>
                          <a:latin typeface="Century Gothic" panose="020B0502020202020204" pitchFamily="34" charset="0"/>
                        </a:rPr>
                        <a:t>Input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i="0" dirty="0">
                          <a:solidFill>
                            <a:schemeClr val="tx1"/>
                          </a:solidFill>
                          <a:latin typeface="Century Gothic" panose="020B0502020202020204" pitchFamily="34" charset="0"/>
                        </a:rPr>
                        <a:t>5a </a:t>
                      </a:r>
                      <a:r>
                        <a:rPr lang="en-GB" sz="2000" b="1" dirty="0">
                          <a:solidFill>
                            <a:schemeClr val="tx1"/>
                          </a:solidFill>
                          <a:latin typeface="Century Gothic" panose="020B0502020202020204" pitchFamily="34" charset="0"/>
                        </a:rPr>
                        <a:t>–</a:t>
                      </a:r>
                      <a:r>
                        <a:rPr lang="en-GB" sz="2000" b="1" i="0" dirty="0">
                          <a:solidFill>
                            <a:schemeClr val="tx1"/>
                          </a:solidFill>
                          <a:latin typeface="Century Gothic" panose="020B0502020202020204" pitchFamily="34" charset="0"/>
                        </a:rPr>
                        <a:t> 10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000" b="1" i="0" dirty="0">
                          <a:solidFill>
                            <a:schemeClr val="tx1"/>
                          </a:solidFill>
                          <a:latin typeface="Century Gothic" panose="020B0502020202020204" pitchFamily="34" charset="0"/>
                        </a:rPr>
                        <a:t>Output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893307665"/>
                  </a:ext>
                </a:extLst>
              </a:tr>
            </a:tbl>
          </a:graphicData>
        </a:graphic>
      </p:graphicFrame>
      <p:cxnSp>
        <p:nvCxnSpPr>
          <p:cNvPr id="26" name="Straight Arrow Connector 25">
            <a:extLst>
              <a:ext uri="{FF2B5EF4-FFF2-40B4-BE49-F238E27FC236}">
                <a16:creationId xmlns:a16="http://schemas.microsoft.com/office/drawing/2014/main" id="{A8BB6C95-8A67-C54A-99A3-69F501E72A99}"/>
              </a:ext>
            </a:extLst>
          </p:cNvPr>
          <p:cNvCxnSpPr>
            <a:cxnSpLocks/>
          </p:cNvCxnSpPr>
          <p:nvPr/>
        </p:nvCxnSpPr>
        <p:spPr>
          <a:xfrm>
            <a:off x="3818965" y="2188791"/>
            <a:ext cx="161207"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E034B818-FA4B-3341-8C3F-1B5EDCCEA327}"/>
              </a:ext>
            </a:extLst>
          </p:cNvPr>
          <p:cNvCxnSpPr>
            <a:cxnSpLocks/>
          </p:cNvCxnSpPr>
          <p:nvPr/>
        </p:nvCxnSpPr>
        <p:spPr>
          <a:xfrm>
            <a:off x="4983441" y="2188791"/>
            <a:ext cx="166783"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24272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816703"/>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A two-step function machine that has the steps – 2 and</a:t>
            </a:r>
          </a:p>
          <a:p>
            <a:r>
              <a:rPr lang="en-GB" sz="1900" dirty="0">
                <a:solidFill>
                  <a:srgbClr val="388CDA"/>
                </a:solidFill>
                <a:latin typeface="Arial" panose="020B0604020202020204" pitchFamily="34" charset="0"/>
                <a:cs typeface="Arial" panose="020B0604020202020204" pitchFamily="34" charset="0"/>
              </a:rPr>
              <a:t>	+ 13 is the same as a one-step function machine that</a:t>
            </a:r>
          </a:p>
          <a:p>
            <a:r>
              <a:rPr lang="en-GB" sz="1900" dirty="0">
                <a:solidFill>
                  <a:srgbClr val="388CDA"/>
                </a:solidFill>
                <a:latin typeface="Arial" panose="020B0604020202020204" pitchFamily="34" charset="0"/>
                <a:cs typeface="Arial" panose="020B0604020202020204" pitchFamily="34" charset="0"/>
              </a:rPr>
              <a:t>	has the step + 11.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A two-step function machine multiplies by 5 and then </a:t>
            </a:r>
          </a:p>
          <a:p>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adds 32. The output is 72. The input must be 7.  </a:t>
            </a:r>
            <a:r>
              <a:rPr lang="en-GB" sz="1900" b="1" dirty="0">
                <a:solidFill>
                  <a:srgbClr val="388CDA"/>
                </a:solidFill>
                <a:latin typeface="Arial" panose="020B0604020202020204" pitchFamily="34" charset="0"/>
                <a:cs typeface="Arial" panose="020B0604020202020204" pitchFamily="34" charset="0"/>
              </a:rPr>
              <a:t> </a:t>
            </a:r>
          </a:p>
          <a:p>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r>
              <a:rPr lang="en-GB" sz="1900" dirty="0">
                <a:solidFill>
                  <a:srgbClr val="388CDA"/>
                </a:solidFill>
                <a:latin typeface="Arial" panose="020B0604020202020204" pitchFamily="34" charset="0"/>
                <a:cs typeface="Arial" panose="020B0604020202020204" pitchFamily="34" charset="0"/>
              </a:rPr>
              <a:t>The expression </a:t>
            </a:r>
            <a:r>
              <a:rPr lang="en-GB" sz="1900" i="1" dirty="0">
                <a:solidFill>
                  <a:srgbClr val="388CDA"/>
                </a:solidFill>
                <a:latin typeface="Arial" panose="020B0604020202020204" pitchFamily="34" charset="0"/>
                <a:cs typeface="Arial" panose="020B0604020202020204" pitchFamily="34" charset="0"/>
              </a:rPr>
              <a:t>x </a:t>
            </a:r>
            <a:r>
              <a:rPr lang="en-GB" sz="1900" dirty="0">
                <a:solidFill>
                  <a:srgbClr val="388CDA"/>
                </a:solidFill>
                <a:latin typeface="Arial" panose="020B0604020202020204" pitchFamily="34" charset="0"/>
                <a:cs typeface="Arial" panose="020B0604020202020204" pitchFamily="34" charset="0"/>
              </a:rPr>
              <a:t>– 10 + 20 is the same as the expression </a:t>
            </a:r>
            <a:r>
              <a:rPr lang="en-GB" sz="1900" i="1" dirty="0">
                <a:solidFill>
                  <a:srgbClr val="388CDA"/>
                </a:solidFill>
                <a:latin typeface="Arial" panose="020B0604020202020204" pitchFamily="34" charset="0"/>
                <a:cs typeface="Arial" panose="020B0604020202020204" pitchFamily="34" charset="0"/>
              </a:rPr>
              <a:t>x </a:t>
            </a:r>
            <a:r>
              <a:rPr lang="en-GB" sz="1900" dirty="0">
                <a:solidFill>
                  <a:srgbClr val="388CDA"/>
                </a:solidFill>
                <a:latin typeface="Arial" panose="020B0604020202020204" pitchFamily="34" charset="0"/>
                <a:cs typeface="Arial" panose="020B0604020202020204" pitchFamily="34" charset="0"/>
              </a:rPr>
              <a:t>+ 5.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2</a:t>
            </a:r>
            <a:r>
              <a:rPr lang="en-GB" sz="1900" i="1" dirty="0">
                <a:solidFill>
                  <a:srgbClr val="388CDA"/>
                </a:solidFill>
                <a:latin typeface="Arial" panose="020B0604020202020204" pitchFamily="34" charset="0"/>
                <a:cs typeface="Arial" panose="020B0604020202020204" pitchFamily="34" charset="0"/>
              </a:rPr>
              <a:t>b – </a:t>
            </a:r>
            <a:r>
              <a:rPr lang="en-GB" sz="1900" dirty="0">
                <a:solidFill>
                  <a:srgbClr val="388CDA"/>
                </a:solidFill>
                <a:latin typeface="Arial" panose="020B0604020202020204" pitchFamily="34" charset="0"/>
                <a:cs typeface="Arial" panose="020B0604020202020204" pitchFamily="34" charset="0"/>
              </a:rPr>
              <a:t>3 tells us to double an unknown amount and then subtract 3 from it.	</a:t>
            </a:r>
            <a:r>
              <a:rPr lang="en-GB" sz="1900" b="1" dirty="0">
                <a:solidFill>
                  <a:srgbClr val="388CDA"/>
                </a:solidFill>
                <a:latin typeface="Arial" panose="020B0604020202020204" pitchFamily="34" charset="0"/>
                <a:cs typeface="Arial" panose="020B0604020202020204" pitchFamily="34" charset="0"/>
              </a:rPr>
              <a:t> </a:t>
            </a:r>
          </a:p>
          <a:p>
            <a:pPr marL="457200" indent="-457200">
              <a:buAutoNum type="alphaLcParenR" startAt="4"/>
            </a:pPr>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5"/>
            </a:pPr>
            <a:r>
              <a:rPr lang="en-GB" sz="1900" dirty="0">
                <a:solidFill>
                  <a:srgbClr val="388CDA"/>
                </a:solidFill>
                <a:latin typeface="Arial" panose="020B0604020202020204" pitchFamily="34" charset="0"/>
                <a:cs typeface="Arial" panose="020B0604020202020204" pitchFamily="34" charset="0"/>
              </a:rPr>
              <a:t>A number is doubled and 3 is subtracted to give 13. The number was 6. 	</a:t>
            </a:r>
            <a:r>
              <a:rPr lang="en-GB" sz="1900" b="1" dirty="0">
                <a:solidFill>
                  <a:srgbClr val="388CDA"/>
                </a:solidFill>
                <a:latin typeface="Arial" panose="020B0604020202020204" pitchFamily="34" charset="0"/>
                <a:cs typeface="Arial" panose="020B0604020202020204" pitchFamily="34" charset="0"/>
              </a:rPr>
              <a:t> </a:t>
            </a:r>
          </a:p>
          <a:p>
            <a:pPr marL="457200" indent="-457200">
              <a:buAutoNum type="alphaLcParenR" startAt="5"/>
            </a:pPr>
            <a:endParaRPr lang="en-GB" sz="20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44443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801314"/>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A two-step function machine that has the steps – 2 and</a:t>
            </a:r>
          </a:p>
          <a:p>
            <a:r>
              <a:rPr lang="en-GB" sz="1900" dirty="0">
                <a:solidFill>
                  <a:srgbClr val="388CDA"/>
                </a:solidFill>
                <a:latin typeface="Arial" panose="020B0604020202020204" pitchFamily="34" charset="0"/>
                <a:cs typeface="Arial" panose="020B0604020202020204" pitchFamily="34" charset="0"/>
              </a:rPr>
              <a:t>	+ 13 is the same as a one-step function machine that</a:t>
            </a:r>
          </a:p>
          <a:p>
            <a:r>
              <a:rPr lang="en-GB" sz="1900" dirty="0">
                <a:solidFill>
                  <a:srgbClr val="388CDA"/>
                </a:solidFill>
                <a:latin typeface="Arial" panose="020B0604020202020204" pitchFamily="34" charset="0"/>
                <a:cs typeface="Arial" panose="020B0604020202020204" pitchFamily="34" charset="0"/>
              </a:rPr>
              <a:t>	has the step + 11.			</a:t>
            </a:r>
            <a:r>
              <a:rPr lang="en-GB" sz="1900" b="1" dirty="0">
                <a:solidFill>
                  <a:srgbClr val="388CDA"/>
                </a:solidFill>
                <a:latin typeface="Arial" panose="020B0604020202020204" pitchFamily="34" charset="0"/>
                <a:cs typeface="Arial" panose="020B0604020202020204" pitchFamily="34" charset="0"/>
              </a:rPr>
              <a:t>TRUE</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A two-step function machine multiplies by 5 and then </a:t>
            </a:r>
          </a:p>
          <a:p>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adds 32. The output is 72. The input must be 7.  </a:t>
            </a:r>
            <a:r>
              <a:rPr lang="en-GB" sz="1900" b="1" dirty="0">
                <a:solidFill>
                  <a:srgbClr val="388CDA"/>
                </a:solidFill>
                <a:latin typeface="Arial" panose="020B0604020202020204" pitchFamily="34" charset="0"/>
                <a:cs typeface="Arial" panose="020B0604020202020204" pitchFamily="34" charset="0"/>
              </a:rPr>
              <a:t>FALSE</a:t>
            </a:r>
          </a:p>
          <a:p>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r>
              <a:rPr lang="en-GB" sz="1900" dirty="0">
                <a:solidFill>
                  <a:srgbClr val="388CDA"/>
                </a:solidFill>
                <a:latin typeface="Arial" panose="020B0604020202020204" pitchFamily="34" charset="0"/>
                <a:cs typeface="Arial" panose="020B0604020202020204" pitchFamily="34" charset="0"/>
              </a:rPr>
              <a:t>The expression </a:t>
            </a:r>
            <a:r>
              <a:rPr lang="en-GB" sz="1900" i="1" dirty="0">
                <a:solidFill>
                  <a:srgbClr val="388CDA"/>
                </a:solidFill>
                <a:latin typeface="Arial" panose="020B0604020202020204" pitchFamily="34" charset="0"/>
                <a:cs typeface="Arial" panose="020B0604020202020204" pitchFamily="34" charset="0"/>
              </a:rPr>
              <a:t>x </a:t>
            </a:r>
            <a:r>
              <a:rPr lang="en-GB" sz="1900" dirty="0">
                <a:solidFill>
                  <a:srgbClr val="388CDA"/>
                </a:solidFill>
                <a:latin typeface="Arial" panose="020B0604020202020204" pitchFamily="34" charset="0"/>
                <a:cs typeface="Arial" panose="020B0604020202020204" pitchFamily="34" charset="0"/>
              </a:rPr>
              <a:t>– 10 + 20 is the same as the expression </a:t>
            </a:r>
            <a:r>
              <a:rPr lang="en-GB" sz="1900" i="1" dirty="0">
                <a:solidFill>
                  <a:srgbClr val="388CDA"/>
                </a:solidFill>
                <a:latin typeface="Arial" panose="020B0604020202020204" pitchFamily="34" charset="0"/>
                <a:cs typeface="Arial" panose="020B0604020202020204" pitchFamily="34" charset="0"/>
              </a:rPr>
              <a:t>x </a:t>
            </a:r>
            <a:r>
              <a:rPr lang="en-GB" sz="1900" dirty="0">
                <a:solidFill>
                  <a:srgbClr val="388CDA"/>
                </a:solidFill>
                <a:latin typeface="Arial" panose="020B0604020202020204" pitchFamily="34" charset="0"/>
                <a:cs typeface="Arial" panose="020B0604020202020204" pitchFamily="34" charset="0"/>
              </a:rPr>
              <a:t>+ 5.   </a:t>
            </a:r>
            <a:r>
              <a:rPr lang="en-GB" sz="1900" b="1" dirty="0">
                <a:solidFill>
                  <a:srgbClr val="388CDA"/>
                </a:solidFill>
                <a:latin typeface="Arial" panose="020B0604020202020204" pitchFamily="34" charset="0"/>
                <a:cs typeface="Arial" panose="020B0604020202020204" pitchFamily="34" charset="0"/>
              </a:rPr>
              <a:t>TRUE</a:t>
            </a:r>
            <a:r>
              <a:rPr lang="en-GB" sz="1900"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r>
              <a:rPr lang="en-GB" sz="1900" dirty="0">
                <a:solidFill>
                  <a:srgbClr val="388CDA"/>
                </a:solidFill>
                <a:latin typeface="Arial" panose="020B0604020202020204" pitchFamily="34" charset="0"/>
                <a:cs typeface="Arial" panose="020B0604020202020204" pitchFamily="34" charset="0"/>
              </a:rPr>
              <a:t>d)	2</a:t>
            </a:r>
            <a:r>
              <a:rPr lang="en-GB" sz="1900" i="1" dirty="0">
                <a:solidFill>
                  <a:srgbClr val="388CDA"/>
                </a:solidFill>
                <a:latin typeface="Arial" panose="020B0604020202020204" pitchFamily="34" charset="0"/>
                <a:cs typeface="Arial" panose="020B0604020202020204" pitchFamily="34" charset="0"/>
              </a:rPr>
              <a:t>b – </a:t>
            </a:r>
            <a:r>
              <a:rPr lang="en-GB" sz="1900" dirty="0">
                <a:solidFill>
                  <a:srgbClr val="388CDA"/>
                </a:solidFill>
                <a:latin typeface="Arial" panose="020B0604020202020204" pitchFamily="34" charset="0"/>
                <a:cs typeface="Arial" panose="020B0604020202020204" pitchFamily="34" charset="0"/>
              </a:rPr>
              <a:t>3 tells us to double an unknown amount and then subtract 3 from it.	</a:t>
            </a:r>
            <a:r>
              <a:rPr lang="en-GB" sz="1900" b="1" dirty="0">
                <a:solidFill>
                  <a:srgbClr val="388CDA"/>
                </a:solidFill>
                <a:latin typeface="Arial" panose="020B0604020202020204" pitchFamily="34" charset="0"/>
                <a:cs typeface="Arial" panose="020B0604020202020204" pitchFamily="34" charset="0"/>
              </a:rPr>
              <a:t>TRUE </a:t>
            </a:r>
          </a:p>
          <a:p>
            <a:pPr marL="457200" indent="-457200">
              <a:buAutoNum type="alphaLcParenR" startAt="3"/>
            </a:pPr>
            <a:endParaRPr lang="en-GB" sz="1900" b="1" dirty="0">
              <a:solidFill>
                <a:srgbClr val="388CDA"/>
              </a:solidFill>
              <a:latin typeface="Arial" panose="020B0604020202020204" pitchFamily="34" charset="0"/>
              <a:cs typeface="Arial" panose="020B0604020202020204" pitchFamily="34" charset="0"/>
            </a:endParaRPr>
          </a:p>
          <a:p>
            <a:r>
              <a:rPr lang="en-GB" sz="1900" dirty="0">
                <a:solidFill>
                  <a:srgbClr val="388CDA"/>
                </a:solidFill>
                <a:latin typeface="Arial" panose="020B0604020202020204" pitchFamily="34" charset="0"/>
                <a:cs typeface="Arial" panose="020B0604020202020204" pitchFamily="34" charset="0"/>
              </a:rPr>
              <a:t>e)   A number is doubled and 3 is subtracted to give 13. The number was 6. 	</a:t>
            </a:r>
            <a:r>
              <a:rPr lang="en-GB" sz="1900" b="1" dirty="0">
                <a:solidFill>
                  <a:srgbClr val="388CDA"/>
                </a:solidFill>
                <a:latin typeface="Arial" panose="020B0604020202020204" pitchFamily="34" charset="0"/>
                <a:cs typeface="Arial" panose="020B0604020202020204" pitchFamily="34" charset="0"/>
              </a:rPr>
              <a:t>FALSE</a:t>
            </a:r>
            <a:endParaRPr lang="en-GB" sz="20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397073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21222</TotalTime>
  <Words>1759</Words>
  <Application>Microsoft Office PowerPoint</Application>
  <PresentationFormat>On-screen Show (4:3)</PresentationFormat>
  <Paragraphs>716</Paragraphs>
  <Slides>37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Calibri Light</vt:lpstr>
      <vt:lpstr>Century Gothic</vt:lpstr>
      <vt:lpstr>Open Sans</vt:lpstr>
      <vt:lpstr>Source Sans Pro</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Sparky Teaching</dc:creator>
  <cp:lastModifiedBy>Jason Stephens</cp:lastModifiedBy>
  <cp:revision>533</cp:revision>
  <dcterms:created xsi:type="dcterms:W3CDTF">2018-09-08T23:27:11Z</dcterms:created>
  <dcterms:modified xsi:type="dcterms:W3CDTF">2019-02-03T19:33:18Z</dcterms:modified>
</cp:coreProperties>
</file>