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169636-E512-4A49-9F82-A05D9ED46631}" v="1152" dt="2021-02-10T12:25:54.166"/>
    <p1510:client id="{78FC5982-80B2-A656-E8F9-A9367FFAE7A4}" v="49" dt="2021-02-10T12:38:56.4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9" d="100"/>
          <a:sy n="69" d="100"/>
        </p:scale>
        <p:origin x="37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anda Clarke" userId="S::amandaclarke@brixington.devon.sch.uk::2dfd25e1-874b-4d7c-a8e9-9d4d08ce8efb" providerId="AD" clId="Web-{78FC5982-80B2-A656-E8F9-A9367FFAE7A4}"/>
    <pc:docChg chg="modSld">
      <pc:chgData name="Amanda Clarke" userId="S::amandaclarke@brixington.devon.sch.uk::2dfd25e1-874b-4d7c-a8e9-9d4d08ce8efb" providerId="AD" clId="Web-{78FC5982-80B2-A656-E8F9-A9367FFAE7A4}" dt="2021-02-10T12:38:56.429" v="27" actId="1076"/>
      <pc:docMkLst>
        <pc:docMk/>
      </pc:docMkLst>
      <pc:sldChg chg="modSp">
        <pc:chgData name="Amanda Clarke" userId="S::amandaclarke@brixington.devon.sch.uk::2dfd25e1-874b-4d7c-a8e9-9d4d08ce8efb" providerId="AD" clId="Web-{78FC5982-80B2-A656-E8F9-A9367FFAE7A4}" dt="2021-02-10T12:38:40.898" v="26" actId="20577"/>
        <pc:sldMkLst>
          <pc:docMk/>
          <pc:sldMk cId="1057799260" sldId="263"/>
        </pc:sldMkLst>
        <pc:spChg chg="mod">
          <ac:chgData name="Amanda Clarke" userId="S::amandaclarke@brixington.devon.sch.uk::2dfd25e1-874b-4d7c-a8e9-9d4d08ce8efb" providerId="AD" clId="Web-{78FC5982-80B2-A656-E8F9-A9367FFAE7A4}" dt="2021-02-10T12:38:40.898" v="26" actId="20577"/>
          <ac:spMkLst>
            <pc:docMk/>
            <pc:sldMk cId="1057799260" sldId="263"/>
            <ac:spMk id="3" creationId="{6B39604D-D936-4461-9A46-9D6FF4A45044}"/>
          </ac:spMkLst>
        </pc:spChg>
      </pc:sldChg>
      <pc:sldChg chg="modSp">
        <pc:chgData name="Amanda Clarke" userId="S::amandaclarke@brixington.devon.sch.uk::2dfd25e1-874b-4d7c-a8e9-9d4d08ce8efb" providerId="AD" clId="Web-{78FC5982-80B2-A656-E8F9-A9367FFAE7A4}" dt="2021-02-10T12:38:56.429" v="27" actId="1076"/>
        <pc:sldMkLst>
          <pc:docMk/>
          <pc:sldMk cId="367363061" sldId="264"/>
        </pc:sldMkLst>
        <pc:spChg chg="mod">
          <ac:chgData name="Amanda Clarke" userId="S::amandaclarke@brixington.devon.sch.uk::2dfd25e1-874b-4d7c-a8e9-9d4d08ce8efb" providerId="AD" clId="Web-{78FC5982-80B2-A656-E8F9-A9367FFAE7A4}" dt="2021-02-10T12:36:31.207" v="15" actId="20577"/>
          <ac:spMkLst>
            <pc:docMk/>
            <pc:sldMk cId="367363061" sldId="264"/>
            <ac:spMk id="3" creationId="{6B39604D-D936-4461-9A46-9D6FF4A45044}"/>
          </ac:spMkLst>
        </pc:spChg>
        <pc:cxnChg chg="mod">
          <ac:chgData name="Amanda Clarke" userId="S::amandaclarke@brixington.devon.sch.uk::2dfd25e1-874b-4d7c-a8e9-9d4d08ce8efb" providerId="AD" clId="Web-{78FC5982-80B2-A656-E8F9-A9367FFAE7A4}" dt="2021-02-10T12:38:56.429" v="27" actId="1076"/>
          <ac:cxnSpMkLst>
            <pc:docMk/>
            <pc:sldMk cId="367363061" sldId="264"/>
            <ac:cxnSpMk id="6" creationId="{31F6B46A-6009-4F2F-9D04-DC4A12D8CD42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https://www.inwils.co.uk/a-day-in-the-life-my-usual-saturday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hyperlink" Target="https://aestheticblasphemy.com/blog/opinion/lifestyle/it-seems-i-need-to-work-for-lesser-time-for-better-output/472" TargetMode="Externa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h_W1pGtlRsY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subversiveinfluence.com/2006/10/purged-in-the-plough-yom-kippur-sukkot-thanksgiving-harvest/" TargetMode="External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hoodooq.blogspot.com/2012/04/jeudi-great-spirits.html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bibledrivethru.blogspot.com/2017/02/afraid.html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liturgytools.net/2016/03/pictures-passion-palm-sunday-year-c.html" TargetMode="External"/><Relationship Id="rId3" Type="http://schemas.openxmlformats.org/officeDocument/2006/relationships/image" Target="../media/image9.jpeg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lisson1.blogspot.com/2009_10_01_archive.html" TargetMode="External"/><Relationship Id="rId5" Type="http://schemas.openxmlformats.org/officeDocument/2006/relationships/image" Target="../media/image10.jpeg"/><Relationship Id="rId4" Type="http://schemas.openxmlformats.org/officeDocument/2006/relationships/hyperlink" Target="https://www.uniprot.org/taxonomy/3510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liturgytools.net/2016/03/pictures-passion-palm-sunday-year-c.html" TargetMode="External"/><Relationship Id="rId3" Type="http://schemas.openxmlformats.org/officeDocument/2006/relationships/image" Target="../media/image9.jpeg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lisson1.blogspot.com/2009_10_01_archive.html" TargetMode="External"/><Relationship Id="rId5" Type="http://schemas.openxmlformats.org/officeDocument/2006/relationships/image" Target="../media/image10.jpeg"/><Relationship Id="rId4" Type="http://schemas.openxmlformats.org/officeDocument/2006/relationships/hyperlink" Target="https://www.uniprot.org/taxonomy/351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LO: to learn about the Jewish festival Sukkot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0961B-4EA9-4EC7-986D-C0533D06B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Success Criteria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D0698-07D3-4307-A8C9-A143195763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To understand why Jewish people, celebrate Sukkot.</a:t>
            </a:r>
          </a:p>
          <a:p>
            <a:r>
              <a:rPr lang="en-GB" dirty="0">
                <a:cs typeface="Calibri"/>
              </a:rPr>
              <a:t>To understand how Jewish people, celebrate Sukkot.</a:t>
            </a:r>
          </a:p>
        </p:txBody>
      </p:sp>
    </p:spTree>
    <p:extLst>
      <p:ext uri="{BB962C8B-B14F-4D97-AF65-F5344CB8AC3E}">
        <p14:creationId xmlns:p14="http://schemas.microsoft.com/office/powerpoint/2010/main" val="3300161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99A8B4F-0FED-46C0-9186-5A8E116D874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08905" y="0"/>
            <a:ext cx="648309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A6861EE-7660-46C9-80BD-173B8F7454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AA27B88-89E0-4E28-951C-3E3A9919D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365" y="802955"/>
            <a:ext cx="6318649" cy="1454051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rgbClr val="000000"/>
                </a:solidFill>
                <a:cs typeface="Calibri Light"/>
              </a:rPr>
              <a:t>Can you match these pictures to the words.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E19682-7CAE-4CAB-80CD-D6AD9631C5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807" y="2421682"/>
            <a:ext cx="4650524" cy="363928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>
                <a:solidFill>
                  <a:srgbClr val="000000"/>
                </a:solidFill>
                <a:cs typeface="Calibri"/>
              </a:rPr>
              <a:t>Jewish day of rest is?</a:t>
            </a:r>
          </a:p>
          <a:p>
            <a:r>
              <a:rPr lang="en-GB" sz="2000">
                <a:solidFill>
                  <a:srgbClr val="000000"/>
                </a:solidFill>
                <a:cs typeface="Calibri"/>
              </a:rPr>
              <a:t>They have a family Shabbat meal on?</a:t>
            </a:r>
          </a:p>
          <a:p>
            <a:r>
              <a:rPr lang="en-GB" sz="2000">
                <a:solidFill>
                  <a:srgbClr val="000000"/>
                </a:solidFill>
                <a:cs typeface="Calibri"/>
              </a:rPr>
              <a:t>They do not what during Shabbat?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8A69B74-22E3-47CC-823F-18BE7930C8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9636" y="2960687"/>
            <a:ext cx="2668748" cy="2668748"/>
          </a:xfrm>
          <a:prstGeom prst="ellipse">
            <a:avLst/>
          </a:pr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 71">
            <a:extLst>
              <a:ext uri="{FF2B5EF4-FFF2-40B4-BE49-F238E27FC236}">
                <a16:creationId xmlns:a16="http://schemas.microsoft.com/office/drawing/2014/main" id="{1778637B-5DB8-4A75-B2E6-FC2B1BB9A7D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57014" y="2"/>
            <a:ext cx="4034987" cy="3428147"/>
          </a:xfrm>
          <a:custGeom>
            <a:avLst/>
            <a:gdLst>
              <a:gd name="connsiteX0" fmla="*/ 350825 w 4034987"/>
              <a:gd name="connsiteY0" fmla="*/ 0 h 3428147"/>
              <a:gd name="connsiteX1" fmla="*/ 4034987 w 4034987"/>
              <a:gd name="connsiteY1" fmla="*/ 0 h 3428147"/>
              <a:gd name="connsiteX2" fmla="*/ 4034987 w 4034987"/>
              <a:gd name="connsiteY2" fmla="*/ 2505205 h 3428147"/>
              <a:gd name="connsiteX3" fmla="*/ 3951822 w 4034987"/>
              <a:gd name="connsiteY3" fmla="*/ 2616420 h 3428147"/>
              <a:gd name="connsiteX4" fmla="*/ 2230590 w 4034987"/>
              <a:gd name="connsiteY4" fmla="*/ 3428147 h 3428147"/>
              <a:gd name="connsiteX5" fmla="*/ 0 w 4034987"/>
              <a:gd name="connsiteY5" fmla="*/ 1197557 h 3428147"/>
              <a:gd name="connsiteX6" fmla="*/ 269220 w 4034987"/>
              <a:gd name="connsiteY6" fmla="*/ 134326 h 3428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34987" h="3428147">
                <a:moveTo>
                  <a:pt x="350825" y="0"/>
                </a:moveTo>
                <a:lnTo>
                  <a:pt x="4034987" y="0"/>
                </a:lnTo>
                <a:lnTo>
                  <a:pt x="4034987" y="2505205"/>
                </a:lnTo>
                <a:lnTo>
                  <a:pt x="3951822" y="2616420"/>
                </a:lnTo>
                <a:cubicBezTo>
                  <a:pt x="3542699" y="3112162"/>
                  <a:pt x="2923546" y="3428147"/>
                  <a:pt x="2230590" y="3428147"/>
                </a:cubicBezTo>
                <a:cubicBezTo>
                  <a:pt x="998669" y="3428147"/>
                  <a:pt x="0" y="2429478"/>
                  <a:pt x="0" y="1197557"/>
                </a:cubicBezTo>
                <a:cubicBezTo>
                  <a:pt x="0" y="812582"/>
                  <a:pt x="97526" y="450385"/>
                  <a:pt x="269220" y="134326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7" descr="Friday Weekday Red · Free image on Pixabay">
            <a:extLst>
              <a:ext uri="{FF2B5EF4-FFF2-40B4-BE49-F238E27FC236}">
                <a16:creationId xmlns:a16="http://schemas.microsoft.com/office/drawing/2014/main" id="{68896683-AEF0-408C-886C-160BD8D59C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9844" y="584075"/>
            <a:ext cx="3205839" cy="1683065"/>
          </a:xfrm>
          <a:prstGeom prst="rect">
            <a:avLst/>
          </a:prstGeom>
        </p:spPr>
      </p:pic>
      <p:pic>
        <p:nvPicPr>
          <p:cNvPr id="8" name="Picture 8" descr="A picture containing icon&#10;&#10;Description automatically generated">
            <a:extLst>
              <a:ext uri="{FF2B5EF4-FFF2-40B4-BE49-F238E27FC236}">
                <a16:creationId xmlns:a16="http://schemas.microsoft.com/office/drawing/2014/main" id="{922F2F05-E895-42F7-9B93-A52BC22F1D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>
            <a:off x="6513813" y="3773960"/>
            <a:ext cx="1807158" cy="1016526"/>
          </a:xfrm>
          <a:prstGeom prst="rect">
            <a:avLst/>
          </a:prstGeom>
        </p:spPr>
      </p:pic>
      <p:sp>
        <p:nvSpPr>
          <p:cNvPr id="22" name="Freeform 75">
            <a:extLst>
              <a:ext uri="{FF2B5EF4-FFF2-40B4-BE49-F238E27FC236}">
                <a16:creationId xmlns:a16="http://schemas.microsoft.com/office/drawing/2014/main" id="{0035A30C-45F3-4EFB-B2E8-6E2A11843D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59131" y="4258570"/>
            <a:ext cx="3132869" cy="2599430"/>
          </a:xfrm>
          <a:custGeom>
            <a:avLst/>
            <a:gdLst>
              <a:gd name="connsiteX0" fmla="*/ 1612418 w 3061881"/>
              <a:gd name="connsiteY0" fmla="*/ 0 h 2540529"/>
              <a:gd name="connsiteX1" fmla="*/ 3030226 w 3061881"/>
              <a:gd name="connsiteY1" fmla="*/ 843844 h 2540529"/>
              <a:gd name="connsiteX2" fmla="*/ 3061881 w 3061881"/>
              <a:gd name="connsiteY2" fmla="*/ 909556 h 2540529"/>
              <a:gd name="connsiteX3" fmla="*/ 3061881 w 3061881"/>
              <a:gd name="connsiteY3" fmla="*/ 2315281 h 2540529"/>
              <a:gd name="connsiteX4" fmla="*/ 3030226 w 3061881"/>
              <a:gd name="connsiteY4" fmla="*/ 2380992 h 2540529"/>
              <a:gd name="connsiteX5" fmla="*/ 2949460 w 3061881"/>
              <a:gd name="connsiteY5" fmla="*/ 2513937 h 2540529"/>
              <a:gd name="connsiteX6" fmla="*/ 2929575 w 3061881"/>
              <a:gd name="connsiteY6" fmla="*/ 2540529 h 2540529"/>
              <a:gd name="connsiteX7" fmla="*/ 295261 w 3061881"/>
              <a:gd name="connsiteY7" fmla="*/ 2540529 h 2540529"/>
              <a:gd name="connsiteX8" fmla="*/ 275376 w 3061881"/>
              <a:gd name="connsiteY8" fmla="*/ 2513937 h 2540529"/>
              <a:gd name="connsiteX9" fmla="*/ 0 w 3061881"/>
              <a:gd name="connsiteY9" fmla="*/ 1612418 h 2540529"/>
              <a:gd name="connsiteX10" fmla="*/ 1612418 w 3061881"/>
              <a:gd name="connsiteY10" fmla="*/ 0 h 2540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061881" h="2540529">
                <a:moveTo>
                  <a:pt x="1612418" y="0"/>
                </a:moveTo>
                <a:cubicBezTo>
                  <a:pt x="2224646" y="0"/>
                  <a:pt x="2757180" y="341213"/>
                  <a:pt x="3030226" y="843844"/>
                </a:cubicBezTo>
                <a:lnTo>
                  <a:pt x="3061881" y="909556"/>
                </a:lnTo>
                <a:lnTo>
                  <a:pt x="3061881" y="2315281"/>
                </a:lnTo>
                <a:lnTo>
                  <a:pt x="3030226" y="2380992"/>
                </a:lnTo>
                <a:cubicBezTo>
                  <a:pt x="3005404" y="2426686"/>
                  <a:pt x="2978437" y="2471046"/>
                  <a:pt x="2949460" y="2513937"/>
                </a:cubicBezTo>
                <a:lnTo>
                  <a:pt x="2929575" y="2540529"/>
                </a:lnTo>
                <a:lnTo>
                  <a:pt x="295261" y="2540529"/>
                </a:lnTo>
                <a:lnTo>
                  <a:pt x="275376" y="2513937"/>
                </a:lnTo>
                <a:cubicBezTo>
                  <a:pt x="101518" y="2256593"/>
                  <a:pt x="0" y="1946361"/>
                  <a:pt x="0" y="1612418"/>
                </a:cubicBezTo>
                <a:cubicBezTo>
                  <a:pt x="0" y="721904"/>
                  <a:pt x="721904" y="0"/>
                  <a:pt x="1612418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4" descr="Logo&#10;&#10;Description automatically generated">
            <a:extLst>
              <a:ext uri="{FF2B5EF4-FFF2-40B4-BE49-F238E27FC236}">
                <a16:creationId xmlns:a16="http://schemas.microsoft.com/office/drawing/2014/main" id="{EB565B2D-0D8A-41C4-A131-60F82243FE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tretch>
            <a:fillRect/>
          </a:stretch>
        </p:blipFill>
        <p:spPr>
          <a:xfrm>
            <a:off x="9533568" y="5232967"/>
            <a:ext cx="2432116" cy="1216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053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B072B1-EBDF-4365-8639-65BE39F7A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What is the festival Sukkot?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ADB9A0-2684-42EA-8D47-9DE2DD0949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Watch this clip to find out more.</a:t>
            </a: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https://</a:t>
            </a:r>
            <a:r>
              <a:rPr lang="en-GB" dirty="0">
                <a:ea typeface="+mn-lt"/>
                <a:cs typeface="+mn-lt"/>
                <a:hlinkClick r:id="rId2"/>
              </a:rPr>
              <a:t>youtu.be/h_W1pGtlRsY</a:t>
            </a: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04927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8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66BD32-ECF4-440F-9C53-A0EE56CE3D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3600" dirty="0">
                <a:solidFill>
                  <a:srgbClr val="FFFFFF"/>
                </a:solidFill>
              </a:rPr>
              <a:t>For 7 days, Jewish people live and eat in a Sukkah to remind them of the Israelites who lived in the dessert.</a:t>
            </a:r>
          </a:p>
        </p:txBody>
      </p:sp>
      <p:sp>
        <p:nvSpPr>
          <p:cNvPr id="7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DF3718E-8908-4AA6-AF9B-9E09A6F260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32" r="-1" b="-1"/>
          <a:stretch/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6106703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text, ground, outdoor&#10;&#10;Description automatically generated">
            <a:extLst>
              <a:ext uri="{FF2B5EF4-FFF2-40B4-BE49-F238E27FC236}">
                <a16:creationId xmlns:a16="http://schemas.microsoft.com/office/drawing/2014/main" id="{8423C244-3FFD-4889-9419-CA29880DA5B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6225"/>
          <a:stretch/>
        </p:blipFill>
        <p:spPr>
          <a:xfrm>
            <a:off x="20" y="206071"/>
            <a:ext cx="12191980" cy="48018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266A5D8-E184-4E8F-9001-D6F41E3974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5" t="20008" r="8214" b="59122"/>
          <a:stretch/>
        </p:blipFill>
        <p:spPr>
          <a:xfrm flipV="1">
            <a:off x="0" y="0"/>
            <a:ext cx="12191999" cy="1713062"/>
          </a:xfrm>
          <a:custGeom>
            <a:avLst/>
            <a:gdLst>
              <a:gd name="connsiteX0" fmla="*/ 0 w 12191999"/>
              <a:gd name="connsiteY0" fmla="*/ 1713062 h 1713062"/>
              <a:gd name="connsiteX1" fmla="*/ 12191999 w 12191999"/>
              <a:gd name="connsiteY1" fmla="*/ 1713062 h 1713062"/>
              <a:gd name="connsiteX2" fmla="*/ 12191999 w 12191999"/>
              <a:gd name="connsiteY2" fmla="*/ 0 h 1713062"/>
              <a:gd name="connsiteX3" fmla="*/ 0 w 12191999"/>
              <a:gd name="connsiteY3" fmla="*/ 0 h 1713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9" h="1713062">
                <a:moveTo>
                  <a:pt x="0" y="1713062"/>
                </a:moveTo>
                <a:lnTo>
                  <a:pt x="12191999" y="1713062"/>
                </a:lnTo>
                <a:lnTo>
                  <a:pt x="12191999" y="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EB1D02B-BBFA-4A97-A021-7816ECC349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5" t="-1" r="8214" b="80325"/>
          <a:stretch/>
        </p:blipFill>
        <p:spPr>
          <a:xfrm flipV="1">
            <a:off x="0" y="3840845"/>
            <a:ext cx="12195047" cy="1614974"/>
          </a:xfrm>
          <a:custGeom>
            <a:avLst/>
            <a:gdLst>
              <a:gd name="connsiteX0" fmla="*/ 0 w 12191999"/>
              <a:gd name="connsiteY0" fmla="*/ 1614974 h 1614974"/>
              <a:gd name="connsiteX1" fmla="*/ 12191999 w 12191999"/>
              <a:gd name="connsiteY1" fmla="*/ 1614974 h 1614974"/>
              <a:gd name="connsiteX2" fmla="*/ 12191999 w 12191999"/>
              <a:gd name="connsiteY2" fmla="*/ 0 h 1614974"/>
              <a:gd name="connsiteX3" fmla="*/ 0 w 12191999"/>
              <a:gd name="connsiteY3" fmla="*/ 0 h 1614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9" h="1614974">
                <a:moveTo>
                  <a:pt x="0" y="1614974"/>
                </a:moveTo>
                <a:lnTo>
                  <a:pt x="12191999" y="1614974"/>
                </a:lnTo>
                <a:lnTo>
                  <a:pt x="12191999" y="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BDD7BED2-CC5E-4866-AC0C-DCF928AF8A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5390368"/>
            <a:ext cx="12188952" cy="146763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46E32A-E820-422B-8C0D-E4073A1AEA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632" y="4951413"/>
            <a:ext cx="9416898" cy="1389248"/>
          </a:xfrm>
        </p:spPr>
        <p:txBody>
          <a:bodyPr vert="horz" lIns="91440" tIns="45720" rIns="91440" bIns="45720" rtlCol="0" anchor="b">
            <a:noAutofit/>
          </a:bodyPr>
          <a:lstStyle/>
          <a:p>
            <a:pPr marL="0" indent="0">
              <a:buNone/>
            </a:pPr>
            <a:endParaRPr lang="en-US" sz="4000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sz="4000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en-US" sz="4000" dirty="0">
              <a:solidFill>
                <a:srgbClr val="000000"/>
              </a:solidFill>
              <a:cs typeface="Calibri" panose="020F0502020204030204"/>
            </a:endParaRPr>
          </a:p>
          <a:p>
            <a:pPr marL="0" indent="0">
              <a:buNone/>
            </a:pPr>
            <a:r>
              <a:rPr lang="en-US" sz="4000" dirty="0">
                <a:solidFill>
                  <a:srgbClr val="000000"/>
                </a:solidFill>
              </a:rPr>
              <a:t>The Israelites escaped the evil Pharoh in Egypt who used them as slaves!</a:t>
            </a:r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536693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CEC6BE-9DE5-420D-BCED-99A76FE9BF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4620584" cy="456713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They lived in a Sukkahs (booths/tents) in the dessert for 40 years when they escaped the evil Pharoh.</a:t>
            </a:r>
          </a:p>
        </p:txBody>
      </p:sp>
      <p:pic>
        <p:nvPicPr>
          <p:cNvPr id="4" name="Picture 4" descr="A picture containing text, book, painting&#10;&#10;Description automatically generated">
            <a:extLst>
              <a:ext uri="{FF2B5EF4-FFF2-40B4-BE49-F238E27FC236}">
                <a16:creationId xmlns:a16="http://schemas.microsoft.com/office/drawing/2014/main" id="{059B9A43-E7FD-4E04-AB81-F3FB1106D6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r="31528" b="-2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66349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E09615D-24FD-4086-87D4-3BC6FF4383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48309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CD1987F-8813-4F4A-BE57-BB00FB4F08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600FC67-E2B4-46F9-AA2A-20F6B8902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8267" y="802955"/>
            <a:ext cx="4333814" cy="1454051"/>
          </a:xfrm>
        </p:spPr>
        <p:txBody>
          <a:bodyPr>
            <a:normAutofit/>
          </a:bodyPr>
          <a:lstStyle/>
          <a:p>
            <a:r>
              <a:rPr lang="en-GB" sz="3300" dirty="0">
                <a:solidFill>
                  <a:srgbClr val="000000"/>
                </a:solidFill>
                <a:cs typeface="Calibri Light"/>
              </a:rPr>
              <a:t>It reminds Jewish people </a:t>
            </a:r>
            <a:r>
              <a:rPr lang="en-GB" sz="3300">
                <a:solidFill>
                  <a:srgbClr val="000000"/>
                </a:solidFill>
                <a:cs typeface="Calibri Light"/>
              </a:rPr>
              <a:t>of the sacrifice that </a:t>
            </a:r>
            <a:r>
              <a:rPr lang="en-GB" sz="3300" dirty="0">
                <a:solidFill>
                  <a:srgbClr val="000000"/>
                </a:solidFill>
                <a:cs typeface="Calibri Light"/>
              </a:rPr>
              <a:t>was made</a:t>
            </a:r>
            <a:endParaRPr lang="en-GB" sz="3300" dirty="0">
              <a:solidFill>
                <a:srgbClr val="000000"/>
              </a:solidFill>
            </a:endParaRPr>
          </a:p>
        </p:txBody>
      </p:sp>
      <p:sp>
        <p:nvSpPr>
          <p:cNvPr id="21" name="Freeform 67">
            <a:extLst>
              <a:ext uri="{FF2B5EF4-FFF2-40B4-BE49-F238E27FC236}">
                <a16:creationId xmlns:a16="http://schemas.microsoft.com/office/drawing/2014/main" id="{68C00EAE-4816-44D0-8DA9-3F070179BA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153036"/>
            <a:ext cx="3242130" cy="2704964"/>
          </a:xfrm>
          <a:custGeom>
            <a:avLst/>
            <a:gdLst>
              <a:gd name="connsiteX0" fmla="*/ 1465277 w 3242130"/>
              <a:gd name="connsiteY0" fmla="*/ 0 h 2704964"/>
              <a:gd name="connsiteX1" fmla="*/ 3242130 w 3242130"/>
              <a:gd name="connsiteY1" fmla="*/ 1776853 h 2704964"/>
              <a:gd name="connsiteX2" fmla="*/ 3027674 w 3242130"/>
              <a:gd name="connsiteY2" fmla="*/ 2623807 h 2704964"/>
              <a:gd name="connsiteX3" fmla="*/ 2978369 w 3242130"/>
              <a:gd name="connsiteY3" fmla="*/ 2704964 h 2704964"/>
              <a:gd name="connsiteX4" fmla="*/ 0 w 3242130"/>
              <a:gd name="connsiteY4" fmla="*/ 2704964 h 2704964"/>
              <a:gd name="connsiteX5" fmla="*/ 0 w 3242130"/>
              <a:gd name="connsiteY5" fmla="*/ 772542 h 2704964"/>
              <a:gd name="connsiteX6" fmla="*/ 94171 w 3242130"/>
              <a:gd name="connsiteY6" fmla="*/ 646610 h 2704964"/>
              <a:gd name="connsiteX7" fmla="*/ 1465277 w 3242130"/>
              <a:gd name="connsiteY7" fmla="*/ 0 h 2704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42130" h="2704964">
                <a:moveTo>
                  <a:pt x="1465277" y="0"/>
                </a:moveTo>
                <a:cubicBezTo>
                  <a:pt x="2446606" y="0"/>
                  <a:pt x="3242130" y="795524"/>
                  <a:pt x="3242130" y="1776853"/>
                </a:cubicBezTo>
                <a:cubicBezTo>
                  <a:pt x="3242130" y="2083519"/>
                  <a:pt x="3164442" y="2372039"/>
                  <a:pt x="3027674" y="2623807"/>
                </a:cubicBezTo>
                <a:lnTo>
                  <a:pt x="2978369" y="2704964"/>
                </a:lnTo>
                <a:lnTo>
                  <a:pt x="0" y="2704964"/>
                </a:lnTo>
                <a:lnTo>
                  <a:pt x="0" y="772542"/>
                </a:lnTo>
                <a:lnTo>
                  <a:pt x="94171" y="646610"/>
                </a:lnTo>
                <a:cubicBezTo>
                  <a:pt x="420072" y="251709"/>
                  <a:pt x="913280" y="0"/>
                  <a:pt x="1465277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D5391212-5277-4C05-9E96-E724C961134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5971" y="2816635"/>
            <a:ext cx="2865340" cy="2865340"/>
          </a:xfrm>
          <a:prstGeom prst="ellipse">
            <a:avLst/>
          </a:pr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65">
            <a:extLst>
              <a:ext uri="{FF2B5EF4-FFF2-40B4-BE49-F238E27FC236}">
                <a16:creationId xmlns:a16="http://schemas.microsoft.com/office/drawing/2014/main" id="{0B331F10-0144-4133-AB48-EDEFB35465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4090921" cy="3465906"/>
          </a:xfrm>
          <a:custGeom>
            <a:avLst/>
            <a:gdLst>
              <a:gd name="connsiteX0" fmla="*/ 0 w 4090921"/>
              <a:gd name="connsiteY0" fmla="*/ 0 h 3465906"/>
              <a:gd name="connsiteX1" fmla="*/ 3746474 w 4090921"/>
              <a:gd name="connsiteY1" fmla="*/ 0 h 3465906"/>
              <a:gd name="connsiteX2" fmla="*/ 3817144 w 4090921"/>
              <a:gd name="connsiteY2" fmla="*/ 116327 h 3465906"/>
              <a:gd name="connsiteX3" fmla="*/ 4090921 w 4090921"/>
              <a:gd name="connsiteY3" fmla="*/ 1197557 h 3465906"/>
              <a:gd name="connsiteX4" fmla="*/ 1822572 w 4090921"/>
              <a:gd name="connsiteY4" fmla="*/ 3465906 h 3465906"/>
              <a:gd name="connsiteX5" fmla="*/ 72204 w 4090921"/>
              <a:gd name="connsiteY5" fmla="*/ 2640438 h 3465906"/>
              <a:gd name="connsiteX6" fmla="*/ 0 w 4090921"/>
              <a:gd name="connsiteY6" fmla="*/ 2543882 h 3465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90921" h="3465906">
                <a:moveTo>
                  <a:pt x="0" y="0"/>
                </a:moveTo>
                <a:lnTo>
                  <a:pt x="3746474" y="0"/>
                </a:lnTo>
                <a:lnTo>
                  <a:pt x="3817144" y="116327"/>
                </a:lnTo>
                <a:cubicBezTo>
                  <a:pt x="3991744" y="437737"/>
                  <a:pt x="4090921" y="806065"/>
                  <a:pt x="4090921" y="1197557"/>
                </a:cubicBezTo>
                <a:cubicBezTo>
                  <a:pt x="4090921" y="2450332"/>
                  <a:pt x="3075348" y="3465906"/>
                  <a:pt x="1822572" y="3465906"/>
                </a:cubicBezTo>
                <a:cubicBezTo>
                  <a:pt x="1117886" y="3465906"/>
                  <a:pt x="488252" y="3144572"/>
                  <a:pt x="72204" y="2640438"/>
                </a:cubicBezTo>
                <a:lnTo>
                  <a:pt x="0" y="2543882"/>
                </a:ln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2" name="Picture 12">
            <a:extLst>
              <a:ext uri="{FF2B5EF4-FFF2-40B4-BE49-F238E27FC236}">
                <a16:creationId xmlns:a16="http://schemas.microsoft.com/office/drawing/2014/main" id="{4915142A-301D-4743-A09C-9DC178059F0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rcRect l="2355" r="6849" b="-3"/>
          <a:stretch/>
        </p:blipFill>
        <p:spPr>
          <a:xfrm>
            <a:off x="20" y="4310923"/>
            <a:ext cx="3083422" cy="2547077"/>
          </a:xfrm>
          <a:custGeom>
            <a:avLst/>
            <a:gdLst/>
            <a:ahLst/>
            <a:cxnLst/>
            <a:rect l="l" t="t" r="r" b="b"/>
            <a:pathLst>
              <a:path w="3083442" h="2547077">
                <a:moveTo>
                  <a:pt x="1464476" y="0"/>
                </a:moveTo>
                <a:cubicBezTo>
                  <a:pt x="2358607" y="0"/>
                  <a:pt x="3083442" y="724836"/>
                  <a:pt x="3083442" y="1618966"/>
                </a:cubicBezTo>
                <a:cubicBezTo>
                  <a:pt x="3083442" y="1954265"/>
                  <a:pt x="2981512" y="2265757"/>
                  <a:pt x="2806948" y="2524145"/>
                </a:cubicBezTo>
                <a:lnTo>
                  <a:pt x="2789800" y="2547077"/>
                </a:lnTo>
                <a:lnTo>
                  <a:pt x="139152" y="2547077"/>
                </a:lnTo>
                <a:lnTo>
                  <a:pt x="122004" y="2524145"/>
                </a:lnTo>
                <a:cubicBezTo>
                  <a:pt x="92910" y="2481081"/>
                  <a:pt x="65834" y="2436541"/>
                  <a:pt x="40911" y="2390661"/>
                </a:cubicBezTo>
                <a:lnTo>
                  <a:pt x="0" y="2305737"/>
                </a:lnTo>
                <a:lnTo>
                  <a:pt x="0" y="932195"/>
                </a:lnTo>
                <a:lnTo>
                  <a:pt x="40911" y="847271"/>
                </a:lnTo>
                <a:cubicBezTo>
                  <a:pt x="315065" y="342598"/>
                  <a:pt x="849762" y="0"/>
                  <a:pt x="1464476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4" name="Picture 4" descr="A picture containing orange, vegetable&#10;&#10;Description automatically generated">
            <a:extLst>
              <a:ext uri="{FF2B5EF4-FFF2-40B4-BE49-F238E27FC236}">
                <a16:creationId xmlns:a16="http://schemas.microsoft.com/office/drawing/2014/main" id="{A836021B-C77B-4A0B-9098-D18D8E962F6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/>
            <a:extLs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rcRect t="11492" r="4" b="21260"/>
          <a:stretch/>
        </p:blipFill>
        <p:spPr>
          <a:xfrm>
            <a:off x="3532736" y="2984162"/>
            <a:ext cx="2555402" cy="2555402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A13EE40E-990A-4C8A-8593-8227DB5FB4D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alphaModFix/>
            <a:extLs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rcRect t="17969" r="-2" b="22495"/>
          <a:stretch/>
        </p:blipFill>
        <p:spPr>
          <a:xfrm>
            <a:off x="1" y="-1"/>
            <a:ext cx="3943111" cy="3318096"/>
          </a:xfrm>
          <a:custGeom>
            <a:avLst/>
            <a:gdLst/>
            <a:ahLst/>
            <a:cxnLst/>
            <a:rect l="l" t="t" r="r" b="b"/>
            <a:pathLst>
              <a:path w="3943111" h="3318096">
                <a:moveTo>
                  <a:pt x="73119" y="0"/>
                </a:moveTo>
                <a:lnTo>
                  <a:pt x="3572026" y="0"/>
                </a:lnTo>
                <a:lnTo>
                  <a:pt x="3580957" y="11944"/>
                </a:lnTo>
                <a:cubicBezTo>
                  <a:pt x="3809602" y="350384"/>
                  <a:pt x="3943111" y="758379"/>
                  <a:pt x="3943111" y="1197557"/>
                </a:cubicBezTo>
                <a:cubicBezTo>
                  <a:pt x="3943111" y="2368699"/>
                  <a:pt x="2993714" y="3318096"/>
                  <a:pt x="1822572" y="3318096"/>
                </a:cubicBezTo>
                <a:cubicBezTo>
                  <a:pt x="1090609" y="3318096"/>
                  <a:pt x="445264" y="2947238"/>
                  <a:pt x="64188" y="2383171"/>
                </a:cubicBezTo>
                <a:lnTo>
                  <a:pt x="0" y="2277515"/>
                </a:lnTo>
                <a:lnTo>
                  <a:pt x="0" y="117600"/>
                </a:lnTo>
                <a:lnTo>
                  <a:pt x="64188" y="11944"/>
                </a:lnTo>
                <a:close/>
              </a:path>
            </a:pathLst>
          </a:custGeom>
          <a:effectLst>
            <a:softEdge rad="0"/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39604D-D936-4461-9A46-9D6FF4A450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4684" y="2266901"/>
            <a:ext cx="4333468" cy="4103632"/>
          </a:xfr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000000"/>
                </a:solidFill>
                <a:cs typeface="Calibri"/>
              </a:rPr>
              <a:t>They have special items to remind them how lucky they are to have shade from Trees and the fruits that are around them.</a:t>
            </a:r>
            <a:endParaRPr lang="en-US" sz="2400">
              <a:cs typeface="Calibri"/>
            </a:endParaRPr>
          </a:p>
          <a:p>
            <a:endParaRPr lang="en-GB" sz="2000">
              <a:solidFill>
                <a:srgbClr val="000000"/>
              </a:solidFill>
              <a:cs typeface="Calibri"/>
            </a:endParaRPr>
          </a:p>
          <a:p>
            <a:r>
              <a:rPr lang="en-GB" sz="2000" dirty="0">
                <a:solidFill>
                  <a:srgbClr val="000000"/>
                </a:solidFill>
                <a:cs typeface="Calibri"/>
              </a:rPr>
              <a:t>Palm leaf </a:t>
            </a:r>
          </a:p>
          <a:p>
            <a:endParaRPr lang="en-GB" sz="2000">
              <a:solidFill>
                <a:srgbClr val="000000"/>
              </a:solidFill>
              <a:cs typeface="Calibri"/>
            </a:endParaRPr>
          </a:p>
          <a:p>
            <a:r>
              <a:rPr lang="en-GB" sz="2000" dirty="0">
                <a:solidFill>
                  <a:srgbClr val="000000"/>
                </a:solidFill>
                <a:cs typeface="Calibri"/>
              </a:rPr>
              <a:t>Myrtle Leaf</a:t>
            </a:r>
          </a:p>
          <a:p>
            <a:endParaRPr lang="en-GB" sz="2000" dirty="0">
              <a:solidFill>
                <a:srgbClr val="000000"/>
              </a:solidFill>
              <a:cs typeface="Calibri"/>
            </a:endParaRPr>
          </a:p>
          <a:p>
            <a:r>
              <a:rPr lang="en-GB" sz="2000" dirty="0">
                <a:solidFill>
                  <a:srgbClr val="000000"/>
                </a:solidFill>
                <a:cs typeface="Calibri"/>
              </a:rPr>
              <a:t>Etrog (fruit)</a:t>
            </a:r>
          </a:p>
          <a:p>
            <a:pPr marL="0" indent="0">
              <a:buNone/>
            </a:pPr>
            <a:endParaRPr lang="en-GB" sz="2000" dirty="0">
              <a:solidFill>
                <a:srgbClr val="000000"/>
              </a:solidFill>
              <a:cs typeface="Calibri"/>
            </a:endParaRP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cs typeface="Calibri"/>
              </a:rPr>
              <a:t>CAN YOU MATCH THE WORDS WITH THE PICTURE?</a:t>
            </a:r>
          </a:p>
          <a:p>
            <a:endParaRPr lang="en-GB" sz="3200" dirty="0">
              <a:solidFill>
                <a:srgbClr val="00000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577992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DE09615D-24FD-4086-87D4-3BC6FF4383A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48309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CD1987F-8813-4F4A-BE57-BB00FB4F08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1" name="Freeform 67">
            <a:extLst>
              <a:ext uri="{FF2B5EF4-FFF2-40B4-BE49-F238E27FC236}">
                <a16:creationId xmlns:a16="http://schemas.microsoft.com/office/drawing/2014/main" id="{68C00EAE-4816-44D0-8DA9-3F070179BA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153036"/>
            <a:ext cx="3242130" cy="2704964"/>
          </a:xfrm>
          <a:custGeom>
            <a:avLst/>
            <a:gdLst>
              <a:gd name="connsiteX0" fmla="*/ 1465277 w 3242130"/>
              <a:gd name="connsiteY0" fmla="*/ 0 h 2704964"/>
              <a:gd name="connsiteX1" fmla="*/ 3242130 w 3242130"/>
              <a:gd name="connsiteY1" fmla="*/ 1776853 h 2704964"/>
              <a:gd name="connsiteX2" fmla="*/ 3027674 w 3242130"/>
              <a:gd name="connsiteY2" fmla="*/ 2623807 h 2704964"/>
              <a:gd name="connsiteX3" fmla="*/ 2978369 w 3242130"/>
              <a:gd name="connsiteY3" fmla="*/ 2704964 h 2704964"/>
              <a:gd name="connsiteX4" fmla="*/ 0 w 3242130"/>
              <a:gd name="connsiteY4" fmla="*/ 2704964 h 2704964"/>
              <a:gd name="connsiteX5" fmla="*/ 0 w 3242130"/>
              <a:gd name="connsiteY5" fmla="*/ 772542 h 2704964"/>
              <a:gd name="connsiteX6" fmla="*/ 94171 w 3242130"/>
              <a:gd name="connsiteY6" fmla="*/ 646610 h 2704964"/>
              <a:gd name="connsiteX7" fmla="*/ 1465277 w 3242130"/>
              <a:gd name="connsiteY7" fmla="*/ 0 h 2704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42130" h="2704964">
                <a:moveTo>
                  <a:pt x="1465277" y="0"/>
                </a:moveTo>
                <a:cubicBezTo>
                  <a:pt x="2446606" y="0"/>
                  <a:pt x="3242130" y="795524"/>
                  <a:pt x="3242130" y="1776853"/>
                </a:cubicBezTo>
                <a:cubicBezTo>
                  <a:pt x="3242130" y="2083519"/>
                  <a:pt x="3164442" y="2372039"/>
                  <a:pt x="3027674" y="2623807"/>
                </a:cubicBezTo>
                <a:lnTo>
                  <a:pt x="2978369" y="2704964"/>
                </a:lnTo>
                <a:lnTo>
                  <a:pt x="0" y="2704964"/>
                </a:lnTo>
                <a:lnTo>
                  <a:pt x="0" y="772542"/>
                </a:lnTo>
                <a:lnTo>
                  <a:pt x="94171" y="646610"/>
                </a:lnTo>
                <a:cubicBezTo>
                  <a:pt x="420072" y="251709"/>
                  <a:pt x="913280" y="0"/>
                  <a:pt x="1465277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D5391212-5277-4C05-9E96-E724C961134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75971" y="2816635"/>
            <a:ext cx="2865340" cy="2865340"/>
          </a:xfrm>
          <a:prstGeom prst="ellipse">
            <a:avLst/>
          </a:pr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65">
            <a:extLst>
              <a:ext uri="{FF2B5EF4-FFF2-40B4-BE49-F238E27FC236}">
                <a16:creationId xmlns:a16="http://schemas.microsoft.com/office/drawing/2014/main" id="{0B331F10-0144-4133-AB48-EDEFB354650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4090921" cy="3465906"/>
          </a:xfrm>
          <a:custGeom>
            <a:avLst/>
            <a:gdLst>
              <a:gd name="connsiteX0" fmla="*/ 0 w 4090921"/>
              <a:gd name="connsiteY0" fmla="*/ 0 h 3465906"/>
              <a:gd name="connsiteX1" fmla="*/ 3746474 w 4090921"/>
              <a:gd name="connsiteY1" fmla="*/ 0 h 3465906"/>
              <a:gd name="connsiteX2" fmla="*/ 3817144 w 4090921"/>
              <a:gd name="connsiteY2" fmla="*/ 116327 h 3465906"/>
              <a:gd name="connsiteX3" fmla="*/ 4090921 w 4090921"/>
              <a:gd name="connsiteY3" fmla="*/ 1197557 h 3465906"/>
              <a:gd name="connsiteX4" fmla="*/ 1822572 w 4090921"/>
              <a:gd name="connsiteY4" fmla="*/ 3465906 h 3465906"/>
              <a:gd name="connsiteX5" fmla="*/ 72204 w 4090921"/>
              <a:gd name="connsiteY5" fmla="*/ 2640438 h 3465906"/>
              <a:gd name="connsiteX6" fmla="*/ 0 w 4090921"/>
              <a:gd name="connsiteY6" fmla="*/ 2543882 h 3465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90921" h="3465906">
                <a:moveTo>
                  <a:pt x="0" y="0"/>
                </a:moveTo>
                <a:lnTo>
                  <a:pt x="3746474" y="0"/>
                </a:lnTo>
                <a:lnTo>
                  <a:pt x="3817144" y="116327"/>
                </a:lnTo>
                <a:cubicBezTo>
                  <a:pt x="3991744" y="437737"/>
                  <a:pt x="4090921" y="806065"/>
                  <a:pt x="4090921" y="1197557"/>
                </a:cubicBezTo>
                <a:cubicBezTo>
                  <a:pt x="4090921" y="2450332"/>
                  <a:pt x="3075348" y="3465906"/>
                  <a:pt x="1822572" y="3465906"/>
                </a:cubicBezTo>
                <a:cubicBezTo>
                  <a:pt x="1117886" y="3465906"/>
                  <a:pt x="488252" y="3144572"/>
                  <a:pt x="72204" y="2640438"/>
                </a:cubicBezTo>
                <a:lnTo>
                  <a:pt x="0" y="2543882"/>
                </a:ln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2" name="Picture 12">
            <a:extLst>
              <a:ext uri="{FF2B5EF4-FFF2-40B4-BE49-F238E27FC236}">
                <a16:creationId xmlns:a16="http://schemas.microsoft.com/office/drawing/2014/main" id="{4915142A-301D-4743-A09C-9DC178059F0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rcRect l="2355" r="6849" b="-3"/>
          <a:stretch/>
        </p:blipFill>
        <p:spPr>
          <a:xfrm>
            <a:off x="20" y="4310923"/>
            <a:ext cx="3083422" cy="2547077"/>
          </a:xfrm>
          <a:custGeom>
            <a:avLst/>
            <a:gdLst/>
            <a:ahLst/>
            <a:cxnLst/>
            <a:rect l="l" t="t" r="r" b="b"/>
            <a:pathLst>
              <a:path w="3083442" h="2547077">
                <a:moveTo>
                  <a:pt x="1464476" y="0"/>
                </a:moveTo>
                <a:cubicBezTo>
                  <a:pt x="2358607" y="0"/>
                  <a:pt x="3083442" y="724836"/>
                  <a:pt x="3083442" y="1618966"/>
                </a:cubicBezTo>
                <a:cubicBezTo>
                  <a:pt x="3083442" y="1954265"/>
                  <a:pt x="2981512" y="2265757"/>
                  <a:pt x="2806948" y="2524145"/>
                </a:cubicBezTo>
                <a:lnTo>
                  <a:pt x="2789800" y="2547077"/>
                </a:lnTo>
                <a:lnTo>
                  <a:pt x="139152" y="2547077"/>
                </a:lnTo>
                <a:lnTo>
                  <a:pt x="122004" y="2524145"/>
                </a:lnTo>
                <a:cubicBezTo>
                  <a:pt x="92910" y="2481081"/>
                  <a:pt x="65834" y="2436541"/>
                  <a:pt x="40911" y="2390661"/>
                </a:cubicBezTo>
                <a:lnTo>
                  <a:pt x="0" y="2305737"/>
                </a:lnTo>
                <a:lnTo>
                  <a:pt x="0" y="932195"/>
                </a:lnTo>
                <a:lnTo>
                  <a:pt x="40911" y="847271"/>
                </a:lnTo>
                <a:cubicBezTo>
                  <a:pt x="315065" y="342598"/>
                  <a:pt x="849762" y="0"/>
                  <a:pt x="1464476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4" name="Picture 4" descr="A picture containing orange, vegetable&#10;&#10;Description automatically generated">
            <a:extLst>
              <a:ext uri="{FF2B5EF4-FFF2-40B4-BE49-F238E27FC236}">
                <a16:creationId xmlns:a16="http://schemas.microsoft.com/office/drawing/2014/main" id="{A836021B-C77B-4A0B-9098-D18D8E962F6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/>
            <a:extLs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rcRect t="11492" r="4" b="21260"/>
          <a:stretch/>
        </p:blipFill>
        <p:spPr>
          <a:xfrm>
            <a:off x="3604173" y="3031787"/>
            <a:ext cx="2555402" cy="2555402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A13EE40E-990A-4C8A-8593-8227DB5FB4D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alphaModFix/>
            <a:extLs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rcRect t="17969" r="-2" b="22495"/>
          <a:stretch/>
        </p:blipFill>
        <p:spPr>
          <a:xfrm>
            <a:off x="1" y="-1"/>
            <a:ext cx="3943111" cy="3318096"/>
          </a:xfrm>
          <a:custGeom>
            <a:avLst/>
            <a:gdLst/>
            <a:ahLst/>
            <a:cxnLst/>
            <a:rect l="l" t="t" r="r" b="b"/>
            <a:pathLst>
              <a:path w="3943111" h="3318096">
                <a:moveTo>
                  <a:pt x="73119" y="0"/>
                </a:moveTo>
                <a:lnTo>
                  <a:pt x="3572026" y="0"/>
                </a:lnTo>
                <a:lnTo>
                  <a:pt x="3580957" y="11944"/>
                </a:lnTo>
                <a:cubicBezTo>
                  <a:pt x="3809602" y="350384"/>
                  <a:pt x="3943111" y="758379"/>
                  <a:pt x="3943111" y="1197557"/>
                </a:cubicBezTo>
                <a:cubicBezTo>
                  <a:pt x="3943111" y="2368699"/>
                  <a:pt x="2993714" y="3318096"/>
                  <a:pt x="1822572" y="3318096"/>
                </a:cubicBezTo>
                <a:cubicBezTo>
                  <a:pt x="1090609" y="3318096"/>
                  <a:pt x="445264" y="2947238"/>
                  <a:pt x="64188" y="2383171"/>
                </a:cubicBezTo>
                <a:lnTo>
                  <a:pt x="0" y="2277515"/>
                </a:lnTo>
                <a:lnTo>
                  <a:pt x="0" y="117600"/>
                </a:lnTo>
                <a:lnTo>
                  <a:pt x="64188" y="11944"/>
                </a:lnTo>
                <a:close/>
              </a:path>
            </a:pathLst>
          </a:custGeom>
          <a:effectLst>
            <a:softEdge rad="0"/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39604D-D936-4461-9A46-9D6FF4A450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0403" y="1421557"/>
            <a:ext cx="4333468" cy="4103632"/>
          </a:xfr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GB" sz="2400" dirty="0">
                <a:solidFill>
                  <a:srgbClr val="000000"/>
                </a:solidFill>
                <a:cs typeface="Calibri"/>
              </a:rPr>
              <a:t>They have special items to remind them how lucky they are to have shade from Trees and the fruits that are around them.</a:t>
            </a:r>
            <a:endParaRPr lang="en-US" sz="2400">
              <a:cs typeface="Calibri"/>
            </a:endParaRPr>
          </a:p>
          <a:p>
            <a:endParaRPr lang="en-GB" sz="2000">
              <a:solidFill>
                <a:srgbClr val="000000"/>
              </a:solidFill>
              <a:cs typeface="Calibri"/>
            </a:endParaRPr>
          </a:p>
          <a:p>
            <a:r>
              <a:rPr lang="en-GB" sz="2000" dirty="0">
                <a:solidFill>
                  <a:srgbClr val="000000"/>
                </a:solidFill>
                <a:cs typeface="Calibri"/>
              </a:rPr>
              <a:t>Palm leaf </a:t>
            </a:r>
          </a:p>
          <a:p>
            <a:endParaRPr lang="en-GB" sz="2000">
              <a:solidFill>
                <a:srgbClr val="000000"/>
              </a:solidFill>
              <a:cs typeface="Calibri"/>
            </a:endParaRPr>
          </a:p>
          <a:p>
            <a:r>
              <a:rPr lang="en-GB" sz="2000" dirty="0">
                <a:solidFill>
                  <a:srgbClr val="000000"/>
                </a:solidFill>
                <a:cs typeface="Calibri"/>
              </a:rPr>
              <a:t>Myrtle Leaf</a:t>
            </a:r>
          </a:p>
          <a:p>
            <a:endParaRPr lang="en-GB" sz="2000" dirty="0">
              <a:solidFill>
                <a:srgbClr val="000000"/>
              </a:solidFill>
              <a:cs typeface="Calibri"/>
            </a:endParaRPr>
          </a:p>
          <a:p>
            <a:r>
              <a:rPr lang="en-GB" sz="2000" dirty="0">
                <a:solidFill>
                  <a:srgbClr val="000000"/>
                </a:solidFill>
                <a:cs typeface="Calibri"/>
              </a:rPr>
              <a:t>Etrog (fruit)</a:t>
            </a:r>
          </a:p>
          <a:p>
            <a:pPr marL="0" indent="0">
              <a:buNone/>
            </a:pPr>
            <a:endParaRPr lang="en-GB" sz="2000" dirty="0">
              <a:solidFill>
                <a:srgbClr val="000000"/>
              </a:solidFill>
              <a:cs typeface="Calibri"/>
            </a:endParaRPr>
          </a:p>
          <a:p>
            <a:pPr marL="0" indent="0">
              <a:buNone/>
            </a:pPr>
            <a:r>
              <a:rPr lang="en-GB" sz="3200" dirty="0">
                <a:solidFill>
                  <a:srgbClr val="000000"/>
                </a:solidFill>
                <a:cs typeface="Calibri"/>
              </a:rPr>
              <a:t>Well done if you matched them correctly.</a:t>
            </a:r>
            <a:endParaRPr lang="en-GB" sz="3200" dirty="0"/>
          </a:p>
          <a:p>
            <a:endParaRPr lang="en-GB" sz="2000">
              <a:solidFill>
                <a:srgbClr val="000000"/>
              </a:solidFill>
              <a:cs typeface="Calibri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B77ED36-0641-4609-9FDD-FAF68C61CA79}"/>
              </a:ext>
            </a:extLst>
          </p:cNvPr>
          <p:cNvCxnSpPr/>
          <p:nvPr/>
        </p:nvCxnSpPr>
        <p:spPr>
          <a:xfrm>
            <a:off x="4055269" y="1543050"/>
            <a:ext cx="2914648" cy="141446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31F6B46A-6009-4F2F-9D04-DC4A12D8CD42}"/>
              </a:ext>
            </a:extLst>
          </p:cNvPr>
          <p:cNvCxnSpPr/>
          <p:nvPr/>
        </p:nvCxnSpPr>
        <p:spPr>
          <a:xfrm flipV="1">
            <a:off x="6103144" y="4017166"/>
            <a:ext cx="688179" cy="1428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21CFA2DB-07CB-4F53-8D2B-39D4119DFCE2}"/>
              </a:ext>
            </a:extLst>
          </p:cNvPr>
          <p:cNvCxnSpPr/>
          <p:nvPr/>
        </p:nvCxnSpPr>
        <p:spPr>
          <a:xfrm flipV="1">
            <a:off x="2185988" y="3552824"/>
            <a:ext cx="4772024" cy="162163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3630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146</Words>
  <Application>Microsoft Office PowerPoint</Application>
  <PresentationFormat>Widescreen</PresentationFormat>
  <Paragraphs>36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LO: to learn about the Jewish festival Sukkot</vt:lpstr>
      <vt:lpstr>Success Criteria</vt:lpstr>
      <vt:lpstr>Can you match these pictures to the words.</vt:lpstr>
      <vt:lpstr>What is the festival Sukkot?</vt:lpstr>
      <vt:lpstr>For 7 days, Jewish people live and eat in a Sukkah to remind them of the Israelites who lived in the dessert.</vt:lpstr>
      <vt:lpstr>PowerPoint Presentation</vt:lpstr>
      <vt:lpstr>They lived in a Sukkahs (booths/tents) in the dessert for 40 years when they escaped the evil Pharoh.</vt:lpstr>
      <vt:lpstr>It reminds Jewish people of the sacrifice that was made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Emily Wheeler</cp:lastModifiedBy>
  <cp:revision>203</cp:revision>
  <dcterms:created xsi:type="dcterms:W3CDTF">2021-02-10T11:21:51Z</dcterms:created>
  <dcterms:modified xsi:type="dcterms:W3CDTF">2021-02-24T12:51:53Z</dcterms:modified>
</cp:coreProperties>
</file>