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9" r:id="rId3"/>
    <p:sldId id="257" r:id="rId4"/>
    <p:sldId id="258" r:id="rId5"/>
    <p:sldId id="259" r:id="rId6"/>
    <p:sldId id="260" r:id="rId7"/>
    <p:sldId id="261" r:id="rId8"/>
    <p:sldId id="263" r:id="rId9"/>
    <p:sldId id="268" r:id="rId10"/>
    <p:sldId id="265" r:id="rId11"/>
    <p:sldId id="266" r:id="rId12"/>
    <p:sldId id="267" r:id="rId13"/>
    <p:sldId id="264"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56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3089278-D64E-45C7-9D54-CE527E5EBA8A}" type="datetimeFigureOut">
              <a:rPr lang="en-GB" smtClean="0"/>
              <a:t>24/01/2021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92D5CF-8B0A-4A9E-9755-2A41A3789402}" type="slidenum">
              <a:rPr lang="en-GB" smtClean="0"/>
              <a:t>‹#›</a:t>
            </a:fld>
            <a:endParaRPr lang="en-GB"/>
          </a:p>
        </p:txBody>
      </p:sp>
    </p:spTree>
    <p:extLst>
      <p:ext uri="{BB962C8B-B14F-4D97-AF65-F5344CB8AC3E}">
        <p14:creationId xmlns:p14="http://schemas.microsoft.com/office/powerpoint/2010/main" val="26304463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3089278-D64E-45C7-9D54-CE527E5EBA8A}" type="datetimeFigureOut">
              <a:rPr lang="en-GB" smtClean="0"/>
              <a:t>24/01/2021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92D5CF-8B0A-4A9E-9755-2A41A3789402}" type="slidenum">
              <a:rPr lang="en-GB" smtClean="0"/>
              <a:t>‹#›</a:t>
            </a:fld>
            <a:endParaRPr lang="en-GB"/>
          </a:p>
        </p:txBody>
      </p:sp>
    </p:spTree>
    <p:extLst>
      <p:ext uri="{BB962C8B-B14F-4D97-AF65-F5344CB8AC3E}">
        <p14:creationId xmlns:p14="http://schemas.microsoft.com/office/powerpoint/2010/main" val="38298880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3089278-D64E-45C7-9D54-CE527E5EBA8A}" type="datetimeFigureOut">
              <a:rPr lang="en-GB" smtClean="0"/>
              <a:t>24/01/2021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92D5CF-8B0A-4A9E-9755-2A41A3789402}" type="slidenum">
              <a:rPr lang="en-GB" smtClean="0"/>
              <a:t>‹#›</a:t>
            </a:fld>
            <a:endParaRPr lang="en-GB"/>
          </a:p>
        </p:txBody>
      </p:sp>
    </p:spTree>
    <p:extLst>
      <p:ext uri="{BB962C8B-B14F-4D97-AF65-F5344CB8AC3E}">
        <p14:creationId xmlns:p14="http://schemas.microsoft.com/office/powerpoint/2010/main" val="1765529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3089278-D64E-45C7-9D54-CE527E5EBA8A}" type="datetimeFigureOut">
              <a:rPr lang="en-GB" smtClean="0"/>
              <a:t>24/01/2021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92D5CF-8B0A-4A9E-9755-2A41A3789402}" type="slidenum">
              <a:rPr lang="en-GB" smtClean="0"/>
              <a:t>‹#›</a:t>
            </a:fld>
            <a:endParaRPr lang="en-GB"/>
          </a:p>
        </p:txBody>
      </p:sp>
    </p:spTree>
    <p:extLst>
      <p:ext uri="{BB962C8B-B14F-4D97-AF65-F5344CB8AC3E}">
        <p14:creationId xmlns:p14="http://schemas.microsoft.com/office/powerpoint/2010/main" val="12873582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3089278-D64E-45C7-9D54-CE527E5EBA8A}" type="datetimeFigureOut">
              <a:rPr lang="en-GB" smtClean="0"/>
              <a:t>24/01/2021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792D5CF-8B0A-4A9E-9755-2A41A3789402}" type="slidenum">
              <a:rPr lang="en-GB" smtClean="0"/>
              <a:t>‹#›</a:t>
            </a:fld>
            <a:endParaRPr lang="en-GB"/>
          </a:p>
        </p:txBody>
      </p:sp>
    </p:spTree>
    <p:extLst>
      <p:ext uri="{BB962C8B-B14F-4D97-AF65-F5344CB8AC3E}">
        <p14:creationId xmlns:p14="http://schemas.microsoft.com/office/powerpoint/2010/main" val="8333269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3089278-D64E-45C7-9D54-CE527E5EBA8A}" type="datetimeFigureOut">
              <a:rPr lang="en-GB" smtClean="0"/>
              <a:t>24/01/2021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792D5CF-8B0A-4A9E-9755-2A41A3789402}" type="slidenum">
              <a:rPr lang="en-GB" smtClean="0"/>
              <a:t>‹#›</a:t>
            </a:fld>
            <a:endParaRPr lang="en-GB"/>
          </a:p>
        </p:txBody>
      </p:sp>
    </p:spTree>
    <p:extLst>
      <p:ext uri="{BB962C8B-B14F-4D97-AF65-F5344CB8AC3E}">
        <p14:creationId xmlns:p14="http://schemas.microsoft.com/office/powerpoint/2010/main" val="131253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089278-D64E-45C7-9D54-CE527E5EBA8A}" type="datetimeFigureOut">
              <a:rPr lang="en-GB" smtClean="0"/>
              <a:t>24/01/2021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792D5CF-8B0A-4A9E-9755-2A41A3789402}" type="slidenum">
              <a:rPr lang="en-GB" smtClean="0"/>
              <a:t>‹#›</a:t>
            </a:fld>
            <a:endParaRPr lang="en-GB"/>
          </a:p>
        </p:txBody>
      </p:sp>
    </p:spTree>
    <p:extLst>
      <p:ext uri="{BB962C8B-B14F-4D97-AF65-F5344CB8AC3E}">
        <p14:creationId xmlns:p14="http://schemas.microsoft.com/office/powerpoint/2010/main" val="32867569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3089278-D64E-45C7-9D54-CE527E5EBA8A}" type="datetimeFigureOut">
              <a:rPr lang="en-GB" smtClean="0"/>
              <a:t>24/01/2021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92D5CF-8B0A-4A9E-9755-2A41A3789402}" type="slidenum">
              <a:rPr lang="en-GB" smtClean="0"/>
              <a:t>‹#›</a:t>
            </a:fld>
            <a:endParaRPr lang="en-GB"/>
          </a:p>
        </p:txBody>
      </p:sp>
    </p:spTree>
    <p:extLst>
      <p:ext uri="{BB962C8B-B14F-4D97-AF65-F5344CB8AC3E}">
        <p14:creationId xmlns:p14="http://schemas.microsoft.com/office/powerpoint/2010/main" val="39540816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3089278-D64E-45C7-9D54-CE527E5EBA8A}" type="datetimeFigureOut">
              <a:rPr lang="en-GB" smtClean="0"/>
              <a:t>24/01/2021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92D5CF-8B0A-4A9E-9755-2A41A3789402}" type="slidenum">
              <a:rPr lang="en-GB" smtClean="0"/>
              <a:t>‹#›</a:t>
            </a:fld>
            <a:endParaRPr lang="en-GB"/>
          </a:p>
        </p:txBody>
      </p:sp>
    </p:spTree>
    <p:extLst>
      <p:ext uri="{BB962C8B-B14F-4D97-AF65-F5344CB8AC3E}">
        <p14:creationId xmlns:p14="http://schemas.microsoft.com/office/powerpoint/2010/main" val="42675730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3089278-D64E-45C7-9D54-CE527E5EBA8A}" type="datetimeFigureOut">
              <a:rPr lang="en-GB" smtClean="0"/>
              <a:t>24/01/2021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92D5CF-8B0A-4A9E-9755-2A41A3789402}" type="slidenum">
              <a:rPr lang="en-GB" smtClean="0"/>
              <a:t>‹#›</a:t>
            </a:fld>
            <a:endParaRPr lang="en-GB"/>
          </a:p>
        </p:txBody>
      </p:sp>
    </p:spTree>
    <p:extLst>
      <p:ext uri="{BB962C8B-B14F-4D97-AF65-F5344CB8AC3E}">
        <p14:creationId xmlns:p14="http://schemas.microsoft.com/office/powerpoint/2010/main" val="530009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3089278-D64E-45C7-9D54-CE527E5EBA8A}" type="datetimeFigureOut">
              <a:rPr lang="en-GB" smtClean="0"/>
              <a:t>24/01/2021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92D5CF-8B0A-4A9E-9755-2A41A3789402}" type="slidenum">
              <a:rPr lang="en-GB" smtClean="0"/>
              <a:t>‹#›</a:t>
            </a:fld>
            <a:endParaRPr lang="en-GB"/>
          </a:p>
        </p:txBody>
      </p:sp>
    </p:spTree>
    <p:extLst>
      <p:ext uri="{BB962C8B-B14F-4D97-AF65-F5344CB8AC3E}">
        <p14:creationId xmlns:p14="http://schemas.microsoft.com/office/powerpoint/2010/main" val="996589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089278-D64E-45C7-9D54-CE527E5EBA8A}" type="datetimeFigureOut">
              <a:rPr lang="en-GB" smtClean="0"/>
              <a:t>24/01/2021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92D5CF-8B0A-4A9E-9755-2A41A3789402}" type="slidenum">
              <a:rPr lang="en-GB" smtClean="0"/>
              <a:t>‹#›</a:t>
            </a:fld>
            <a:endParaRPr lang="en-GB"/>
          </a:p>
        </p:txBody>
      </p:sp>
    </p:spTree>
    <p:extLst>
      <p:ext uri="{BB962C8B-B14F-4D97-AF65-F5344CB8AC3E}">
        <p14:creationId xmlns:p14="http://schemas.microsoft.com/office/powerpoint/2010/main" val="3766319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bbc.co.uk/teach/class-clips-video/history-ks2-geography-of-world-war-two/zv99rj6"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5.jpeg"/><Relationship Id="rId7" Type="http://schemas.openxmlformats.org/officeDocument/2006/relationships/image" Target="../media/image18.jpeg"/><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10" Type="http://schemas.openxmlformats.org/officeDocument/2006/relationships/image" Target="../media/image21.jpeg"/><Relationship Id="rId4" Type="http://schemas.openxmlformats.org/officeDocument/2006/relationships/hyperlink" Target="http://upload.wikimedia.org/wikipedia/en/9/92/Nazi_poster.jpg" TargetMode="External"/><Relationship Id="rId9" Type="http://schemas.openxmlformats.org/officeDocument/2006/relationships/image" Target="../media/image20.jpeg"/></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LO: </a:t>
            </a:r>
            <a:r>
              <a:rPr lang="en-GB" dirty="0"/>
              <a:t>Understand how knowledge of the past is formed and </a:t>
            </a:r>
            <a:r>
              <a:rPr lang="en-GB" dirty="0" smtClean="0"/>
              <a:t>create our </a:t>
            </a:r>
            <a:r>
              <a:rPr lang="en-GB" dirty="0"/>
              <a:t>own understanding </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6910849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Success criteria</a:t>
            </a:r>
            <a:endParaRPr lang="en-GB" dirty="0"/>
          </a:p>
        </p:txBody>
      </p:sp>
      <p:sp>
        <p:nvSpPr>
          <p:cNvPr id="3" name="Content Placeholder 2"/>
          <p:cNvSpPr>
            <a:spLocks noGrp="1"/>
          </p:cNvSpPr>
          <p:nvPr>
            <p:ph idx="1"/>
          </p:nvPr>
        </p:nvSpPr>
        <p:spPr/>
        <p:txBody>
          <a:bodyPr/>
          <a:lstStyle/>
          <a:p>
            <a:pPr fontAlgn="base"/>
            <a:r>
              <a:rPr lang="en-GB" dirty="0"/>
              <a:t>Put events in chronological order. </a:t>
            </a:r>
          </a:p>
          <a:p>
            <a:pPr fontAlgn="base"/>
            <a:r>
              <a:rPr lang="en-GB" dirty="0"/>
              <a:t>Use different research tools. </a:t>
            </a:r>
          </a:p>
          <a:p>
            <a:pPr fontAlgn="base"/>
            <a:r>
              <a:rPr lang="en-GB" dirty="0"/>
              <a:t>Be critical of what tools you are using. </a:t>
            </a:r>
          </a:p>
          <a:p>
            <a:endParaRPr lang="en-GB" dirty="0"/>
          </a:p>
        </p:txBody>
      </p:sp>
    </p:spTree>
    <p:extLst>
      <p:ext uri="{BB962C8B-B14F-4D97-AF65-F5344CB8AC3E}">
        <p14:creationId xmlns:p14="http://schemas.microsoft.com/office/powerpoint/2010/main" val="27199868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loud Callout 3"/>
          <p:cNvSpPr/>
          <p:nvPr/>
        </p:nvSpPr>
        <p:spPr>
          <a:xfrm>
            <a:off x="581891" y="1930400"/>
            <a:ext cx="5394036" cy="2937163"/>
          </a:xfrm>
          <a:prstGeom prst="cloudCallou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sz="4500" dirty="0" smtClean="0"/>
              <a:t>How do we know about history?</a:t>
            </a:r>
            <a:endParaRPr lang="en-GB" sz="4500" dirty="0"/>
          </a:p>
        </p:txBody>
      </p:sp>
      <p:sp>
        <p:nvSpPr>
          <p:cNvPr id="5" name="Cloud Callout 4"/>
          <p:cNvSpPr/>
          <p:nvPr/>
        </p:nvSpPr>
        <p:spPr>
          <a:xfrm>
            <a:off x="6257637" y="1861127"/>
            <a:ext cx="5394036" cy="2937163"/>
          </a:xfrm>
          <a:prstGeom prst="cloudCallout">
            <a:avLst>
              <a:gd name="adj1" fmla="val 41838"/>
              <a:gd name="adj2" fmla="val 55582"/>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sz="3500" dirty="0" smtClean="0"/>
              <a:t>What can we use to help us research history?</a:t>
            </a:r>
            <a:endParaRPr lang="en-GB" sz="3500" dirty="0"/>
          </a:p>
        </p:txBody>
      </p:sp>
    </p:spTree>
    <p:extLst>
      <p:ext uri="{BB962C8B-B14F-4D97-AF65-F5344CB8AC3E}">
        <p14:creationId xmlns:p14="http://schemas.microsoft.com/office/powerpoint/2010/main" val="327959762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Primary and secondary sources</a:t>
            </a:r>
            <a:endParaRPr lang="en-GB" dirty="0"/>
          </a:p>
        </p:txBody>
      </p:sp>
      <p:sp>
        <p:nvSpPr>
          <p:cNvPr id="3" name="Content Placeholder 2"/>
          <p:cNvSpPr>
            <a:spLocks noGrp="1"/>
          </p:cNvSpPr>
          <p:nvPr>
            <p:ph idx="1"/>
          </p:nvPr>
        </p:nvSpPr>
        <p:spPr/>
        <p:txBody>
          <a:bodyPr/>
          <a:lstStyle/>
          <a:p>
            <a:r>
              <a:rPr lang="en-GB" b="1" dirty="0"/>
              <a:t>P</a:t>
            </a:r>
            <a:r>
              <a:rPr lang="en-GB" b="1" dirty="0" smtClean="0"/>
              <a:t>rimary source </a:t>
            </a:r>
            <a:r>
              <a:rPr lang="en-GB" dirty="0" smtClean="0"/>
              <a:t>is information that has come directly from somebody that was at the event.</a:t>
            </a:r>
          </a:p>
          <a:p>
            <a:r>
              <a:rPr lang="en-GB" dirty="0" smtClean="0"/>
              <a:t>How might a </a:t>
            </a:r>
            <a:r>
              <a:rPr lang="en-GB" b="1" dirty="0" smtClean="0"/>
              <a:t>primary source </a:t>
            </a:r>
            <a:r>
              <a:rPr lang="en-GB" dirty="0" smtClean="0"/>
              <a:t>look?</a:t>
            </a:r>
          </a:p>
          <a:p>
            <a:pPr lvl="1"/>
            <a:r>
              <a:rPr lang="en-GB" dirty="0" smtClean="0"/>
              <a:t>Pictures or photographs</a:t>
            </a:r>
          </a:p>
          <a:p>
            <a:pPr lvl="1"/>
            <a:r>
              <a:rPr lang="en-GB" dirty="0" smtClean="0"/>
              <a:t>Audio recording or film</a:t>
            </a:r>
          </a:p>
          <a:p>
            <a:pPr lvl="1"/>
            <a:r>
              <a:rPr lang="en-GB" dirty="0" smtClean="0"/>
              <a:t>Journals, letters or diaries</a:t>
            </a:r>
          </a:p>
          <a:p>
            <a:pPr lvl="1"/>
            <a:r>
              <a:rPr lang="en-GB" dirty="0" smtClean="0"/>
              <a:t>Published books </a:t>
            </a:r>
            <a:endParaRPr lang="en-GB" dirty="0"/>
          </a:p>
          <a:p>
            <a:pPr lvl="1"/>
            <a:r>
              <a:rPr lang="en-GB" dirty="0" smtClean="0"/>
              <a:t>Government </a:t>
            </a:r>
            <a:r>
              <a:rPr lang="en-GB" dirty="0" smtClean="0"/>
              <a:t>publications</a:t>
            </a:r>
            <a:endParaRPr lang="en-GB" dirty="0"/>
          </a:p>
        </p:txBody>
      </p:sp>
      <p:pic>
        <p:nvPicPr>
          <p:cNvPr id="4" name="Picture 3"/>
          <p:cNvPicPr>
            <a:picLocks noChangeAspect="1"/>
          </p:cNvPicPr>
          <p:nvPr/>
        </p:nvPicPr>
        <p:blipFill>
          <a:blip r:embed="rId2"/>
          <a:stretch>
            <a:fillRect/>
          </a:stretch>
        </p:blipFill>
        <p:spPr>
          <a:xfrm>
            <a:off x="6596567" y="2295924"/>
            <a:ext cx="4102100" cy="2329588"/>
          </a:xfrm>
          <a:prstGeom prst="rect">
            <a:avLst/>
          </a:prstGeom>
        </p:spPr>
      </p:pic>
      <p:pic>
        <p:nvPicPr>
          <p:cNvPr id="5" name="Picture 4"/>
          <p:cNvPicPr>
            <a:picLocks noChangeAspect="1"/>
          </p:cNvPicPr>
          <p:nvPr/>
        </p:nvPicPr>
        <p:blipFill>
          <a:blip r:embed="rId3"/>
          <a:stretch>
            <a:fillRect/>
          </a:stretch>
        </p:blipFill>
        <p:spPr>
          <a:xfrm>
            <a:off x="6096000" y="4548552"/>
            <a:ext cx="2840368" cy="1756786"/>
          </a:xfrm>
          <a:prstGeom prst="rect">
            <a:avLst/>
          </a:prstGeom>
        </p:spPr>
      </p:pic>
      <p:pic>
        <p:nvPicPr>
          <p:cNvPr id="6" name="Picture 5"/>
          <p:cNvPicPr>
            <a:picLocks noChangeAspect="1"/>
          </p:cNvPicPr>
          <p:nvPr/>
        </p:nvPicPr>
        <p:blipFill>
          <a:blip r:embed="rId4"/>
          <a:stretch>
            <a:fillRect/>
          </a:stretch>
        </p:blipFill>
        <p:spPr>
          <a:xfrm>
            <a:off x="9510135" y="4001294"/>
            <a:ext cx="2377065" cy="2789090"/>
          </a:xfrm>
          <a:prstGeom prst="rect">
            <a:avLst/>
          </a:prstGeom>
        </p:spPr>
      </p:pic>
    </p:spTree>
    <p:extLst>
      <p:ext uri="{BB962C8B-B14F-4D97-AF65-F5344CB8AC3E}">
        <p14:creationId xmlns:p14="http://schemas.microsoft.com/office/powerpoint/2010/main" val="45330816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Primary and secondary sources</a:t>
            </a:r>
            <a:endParaRPr lang="en-GB" dirty="0"/>
          </a:p>
        </p:txBody>
      </p:sp>
      <p:sp>
        <p:nvSpPr>
          <p:cNvPr id="3" name="Content Placeholder 2"/>
          <p:cNvSpPr>
            <a:spLocks noGrp="1"/>
          </p:cNvSpPr>
          <p:nvPr>
            <p:ph idx="1"/>
          </p:nvPr>
        </p:nvSpPr>
        <p:spPr/>
        <p:txBody>
          <a:bodyPr/>
          <a:lstStyle/>
          <a:p>
            <a:r>
              <a:rPr lang="en-GB" b="1" dirty="0" smtClean="0"/>
              <a:t>Secondary source </a:t>
            </a:r>
            <a:r>
              <a:rPr lang="en-GB" dirty="0" smtClean="0"/>
              <a:t>are information that have been created by someone who was not at the event and wrote it at a later time.</a:t>
            </a:r>
          </a:p>
          <a:p>
            <a:r>
              <a:rPr lang="en-GB" dirty="0" smtClean="0"/>
              <a:t>How might a </a:t>
            </a:r>
            <a:r>
              <a:rPr lang="en-GB" b="1" dirty="0" smtClean="0"/>
              <a:t>secondary source </a:t>
            </a:r>
            <a:r>
              <a:rPr lang="en-GB" dirty="0" smtClean="0"/>
              <a:t>look?</a:t>
            </a:r>
          </a:p>
          <a:p>
            <a:pPr lvl="1"/>
            <a:r>
              <a:rPr lang="en-GB" dirty="0" smtClean="0"/>
              <a:t>Textbooks </a:t>
            </a:r>
          </a:p>
          <a:p>
            <a:pPr lvl="1"/>
            <a:r>
              <a:rPr lang="en-GB" dirty="0" smtClean="0"/>
              <a:t>Journal articles that analyse research</a:t>
            </a:r>
          </a:p>
          <a:p>
            <a:pPr lvl="1"/>
            <a:r>
              <a:rPr lang="en-GB" dirty="0" smtClean="0"/>
              <a:t>Biographies </a:t>
            </a:r>
          </a:p>
          <a:p>
            <a:pPr lvl="1"/>
            <a:r>
              <a:rPr lang="en-GB" dirty="0" smtClean="0"/>
              <a:t>Books that analyse </a:t>
            </a:r>
            <a:r>
              <a:rPr lang="en-GB" dirty="0" smtClean="0"/>
              <a:t>research</a:t>
            </a:r>
            <a:endParaRPr lang="en-GB" dirty="0" smtClean="0"/>
          </a:p>
        </p:txBody>
      </p:sp>
      <p:pic>
        <p:nvPicPr>
          <p:cNvPr id="4" name="Picture 3"/>
          <p:cNvPicPr>
            <a:picLocks noChangeAspect="1"/>
          </p:cNvPicPr>
          <p:nvPr/>
        </p:nvPicPr>
        <p:blipFill>
          <a:blip r:embed="rId2"/>
          <a:stretch>
            <a:fillRect/>
          </a:stretch>
        </p:blipFill>
        <p:spPr>
          <a:xfrm>
            <a:off x="9245600" y="2885209"/>
            <a:ext cx="2361870" cy="3099955"/>
          </a:xfrm>
          <a:prstGeom prst="rect">
            <a:avLst/>
          </a:prstGeom>
        </p:spPr>
      </p:pic>
      <p:pic>
        <p:nvPicPr>
          <p:cNvPr id="5" name="Picture 4"/>
          <p:cNvPicPr>
            <a:picLocks noChangeAspect="1"/>
          </p:cNvPicPr>
          <p:nvPr/>
        </p:nvPicPr>
        <p:blipFill>
          <a:blip r:embed="rId3"/>
          <a:stretch>
            <a:fillRect/>
          </a:stretch>
        </p:blipFill>
        <p:spPr>
          <a:xfrm>
            <a:off x="7201230" y="3422939"/>
            <a:ext cx="1790700" cy="2562225"/>
          </a:xfrm>
          <a:prstGeom prst="rect">
            <a:avLst/>
          </a:prstGeom>
        </p:spPr>
      </p:pic>
    </p:spTree>
    <p:extLst>
      <p:ext uri="{BB962C8B-B14F-4D97-AF65-F5344CB8AC3E}">
        <p14:creationId xmlns:p14="http://schemas.microsoft.com/office/powerpoint/2010/main" val="42851133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be a good researcher</a:t>
            </a:r>
            <a:endParaRPr lang="en-GB" dirty="0"/>
          </a:p>
        </p:txBody>
      </p:sp>
      <p:sp>
        <p:nvSpPr>
          <p:cNvPr id="3" name="Content Placeholder 2"/>
          <p:cNvSpPr>
            <a:spLocks noGrp="1"/>
          </p:cNvSpPr>
          <p:nvPr>
            <p:ph idx="1"/>
          </p:nvPr>
        </p:nvSpPr>
        <p:spPr/>
        <p:txBody>
          <a:bodyPr/>
          <a:lstStyle/>
          <a:p>
            <a:r>
              <a:rPr lang="en-GB" dirty="0" smtClean="0"/>
              <a:t>When researching, we must be critical of everything we read. </a:t>
            </a:r>
          </a:p>
          <a:p>
            <a:r>
              <a:rPr lang="en-GB" dirty="0" smtClean="0"/>
              <a:t>How do I know something is fact?</a:t>
            </a:r>
          </a:p>
          <a:p>
            <a:r>
              <a:rPr lang="en-GB" dirty="0" smtClean="0"/>
              <a:t>How do I know if it is an opinion?</a:t>
            </a:r>
          </a:p>
          <a:p>
            <a:r>
              <a:rPr lang="en-GB" dirty="0" smtClean="0"/>
              <a:t>Is the source reliable?</a:t>
            </a:r>
          </a:p>
          <a:p>
            <a:r>
              <a:rPr lang="en-GB" dirty="0" smtClean="0"/>
              <a:t>Is the source valid?</a:t>
            </a:r>
            <a:endParaRPr lang="en-GB" dirty="0"/>
          </a:p>
        </p:txBody>
      </p:sp>
    </p:spTree>
    <p:extLst>
      <p:ext uri="{BB962C8B-B14F-4D97-AF65-F5344CB8AC3E}">
        <p14:creationId xmlns:p14="http://schemas.microsoft.com/office/powerpoint/2010/main" val="23298335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Reliable </a:t>
            </a:r>
            <a:endParaRPr lang="en-GB" dirty="0"/>
          </a:p>
        </p:txBody>
      </p:sp>
      <p:sp>
        <p:nvSpPr>
          <p:cNvPr id="3" name="Content Placeholder 2"/>
          <p:cNvSpPr>
            <a:spLocks noGrp="1"/>
          </p:cNvSpPr>
          <p:nvPr>
            <p:ph idx="1"/>
          </p:nvPr>
        </p:nvSpPr>
        <p:spPr>
          <a:xfrm>
            <a:off x="838200" y="1825625"/>
            <a:ext cx="10515600" cy="1037648"/>
          </a:xfrm>
        </p:spPr>
        <p:txBody>
          <a:bodyPr/>
          <a:lstStyle/>
          <a:p>
            <a:r>
              <a:rPr lang="en-GB" dirty="0" smtClean="0"/>
              <a:t>Definition</a:t>
            </a:r>
          </a:p>
          <a:p>
            <a:pPr lvl="1"/>
            <a:r>
              <a:rPr lang="en-GB" dirty="0" smtClean="0"/>
              <a:t>Good in quality and can be trusted</a:t>
            </a:r>
          </a:p>
          <a:p>
            <a:pPr lvl="1"/>
            <a:endParaRPr lang="en-GB" dirty="0"/>
          </a:p>
          <a:p>
            <a:pPr marL="0" indent="0">
              <a:buNone/>
            </a:pPr>
            <a:endParaRPr lang="en-GB" dirty="0"/>
          </a:p>
        </p:txBody>
      </p:sp>
      <p:sp>
        <p:nvSpPr>
          <p:cNvPr id="4" name="Title 1"/>
          <p:cNvSpPr txBox="1">
            <a:spLocks/>
          </p:cNvSpPr>
          <p:nvPr/>
        </p:nvSpPr>
        <p:spPr>
          <a:xfrm>
            <a:off x="838200" y="295809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smtClean="0"/>
              <a:t>Valid </a:t>
            </a:r>
            <a:endParaRPr lang="en-GB" dirty="0"/>
          </a:p>
        </p:txBody>
      </p:sp>
      <p:sp>
        <p:nvSpPr>
          <p:cNvPr id="5" name="Content Placeholder 2"/>
          <p:cNvSpPr txBox="1">
            <a:spLocks/>
          </p:cNvSpPr>
          <p:nvPr/>
        </p:nvSpPr>
        <p:spPr>
          <a:xfrm>
            <a:off x="838200" y="4378470"/>
            <a:ext cx="10515600" cy="103764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Definition</a:t>
            </a:r>
          </a:p>
          <a:p>
            <a:pPr lvl="1"/>
            <a:r>
              <a:rPr lang="en-GB" dirty="0" smtClean="0"/>
              <a:t>Something that is acceptable </a:t>
            </a:r>
          </a:p>
          <a:p>
            <a:pPr marL="0" indent="0">
              <a:buFont typeface="Arial" panose="020B0604020202020204" pitchFamily="34" charset="0"/>
              <a:buNone/>
            </a:pPr>
            <a:endParaRPr lang="en-GB" dirty="0"/>
          </a:p>
        </p:txBody>
      </p:sp>
    </p:spTree>
    <p:extLst>
      <p:ext uri="{BB962C8B-B14F-4D97-AF65-F5344CB8AC3E}">
        <p14:creationId xmlns:p14="http://schemas.microsoft.com/office/powerpoint/2010/main" val="33810794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When searching for information on the internet, how do we know if a website is reliable and valid?</a:t>
            </a:r>
          </a:p>
          <a:p>
            <a:r>
              <a:rPr lang="en-GB" dirty="0" smtClean="0"/>
              <a:t>Wikipedia, while it has loads of information is written by anybody. Is that a reliable source?</a:t>
            </a:r>
          </a:p>
          <a:p>
            <a:r>
              <a:rPr lang="en-GB" dirty="0" smtClean="0"/>
              <a:t>Pause this video and watch the link below, then have a really good think of whether you could see primary or secondary sources being used. How do you know </a:t>
            </a:r>
            <a:r>
              <a:rPr lang="en-GB" dirty="0"/>
              <a:t>a</a:t>
            </a:r>
            <a:r>
              <a:rPr lang="en-GB" dirty="0" smtClean="0"/>
              <a:t>nd why?  </a:t>
            </a:r>
          </a:p>
          <a:p>
            <a:endParaRPr lang="en-GB" dirty="0"/>
          </a:p>
        </p:txBody>
      </p:sp>
      <p:sp>
        <p:nvSpPr>
          <p:cNvPr id="4" name="Rectangle 3"/>
          <p:cNvSpPr/>
          <p:nvPr/>
        </p:nvSpPr>
        <p:spPr>
          <a:xfrm>
            <a:off x="3195782" y="5665569"/>
            <a:ext cx="6096000" cy="646331"/>
          </a:xfrm>
          <a:prstGeom prst="rect">
            <a:avLst/>
          </a:prstGeom>
        </p:spPr>
        <p:txBody>
          <a:bodyPr>
            <a:spAutoFit/>
          </a:bodyPr>
          <a:lstStyle/>
          <a:p>
            <a:r>
              <a:rPr lang="en-GB" dirty="0" smtClean="0">
                <a:hlinkClick r:id="rId2"/>
              </a:rPr>
              <a:t>https://www.bbc.co.uk/teach/class-clips-video/history-ks2-geography-of-world-war-two/zv99rj6</a:t>
            </a:r>
            <a:r>
              <a:rPr lang="en-GB" dirty="0" smtClean="0"/>
              <a:t> </a:t>
            </a:r>
            <a:endParaRPr lang="en-GB" dirty="0"/>
          </a:p>
        </p:txBody>
      </p:sp>
    </p:spTree>
    <p:extLst>
      <p:ext uri="{BB962C8B-B14F-4D97-AF65-F5344CB8AC3E}">
        <p14:creationId xmlns:p14="http://schemas.microsoft.com/office/powerpoint/2010/main" val="40164330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Treaty of Versailles 1919</a:t>
            </a:r>
            <a:endParaRPr lang="en-GB" dirty="0"/>
          </a:p>
        </p:txBody>
      </p:sp>
      <p:sp>
        <p:nvSpPr>
          <p:cNvPr id="3" name="Content Placeholder 2"/>
          <p:cNvSpPr>
            <a:spLocks noGrp="1"/>
          </p:cNvSpPr>
          <p:nvPr>
            <p:ph idx="1"/>
          </p:nvPr>
        </p:nvSpPr>
        <p:spPr>
          <a:xfrm>
            <a:off x="838200" y="1825625"/>
            <a:ext cx="6156158" cy="4351338"/>
          </a:xfrm>
        </p:spPr>
        <p:txBody>
          <a:bodyPr/>
          <a:lstStyle/>
          <a:p>
            <a:r>
              <a:rPr lang="en-GB" dirty="0" smtClean="0"/>
              <a:t>At the end of World War 1 peace was made, this peace is called the Treaty of Versailles. </a:t>
            </a:r>
          </a:p>
          <a:p>
            <a:endParaRPr lang="en-GB" dirty="0"/>
          </a:p>
        </p:txBody>
      </p:sp>
      <p:pic>
        <p:nvPicPr>
          <p:cNvPr id="4" name="Picture 3"/>
          <p:cNvPicPr>
            <a:picLocks noChangeAspect="1"/>
          </p:cNvPicPr>
          <p:nvPr/>
        </p:nvPicPr>
        <p:blipFill>
          <a:blip r:embed="rId2"/>
          <a:stretch>
            <a:fillRect/>
          </a:stretch>
        </p:blipFill>
        <p:spPr>
          <a:xfrm>
            <a:off x="7881436" y="680285"/>
            <a:ext cx="3648075" cy="5657850"/>
          </a:xfrm>
          <a:prstGeom prst="rect">
            <a:avLst/>
          </a:prstGeom>
        </p:spPr>
      </p:pic>
      <p:sp>
        <p:nvSpPr>
          <p:cNvPr id="5" name="Cloud Callout 4"/>
          <p:cNvSpPr/>
          <p:nvPr/>
        </p:nvSpPr>
        <p:spPr>
          <a:xfrm>
            <a:off x="655782" y="3177309"/>
            <a:ext cx="5855855" cy="2929917"/>
          </a:xfrm>
          <a:prstGeom prst="cloudCallou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smtClean="0"/>
              <a:t>If you were head of the Allies, what sort of deal would you have offered Germany? Would you have been lenient? Would you have been average? Or would you have been very harsh?</a:t>
            </a:r>
            <a:endParaRPr lang="en-GB" dirty="0"/>
          </a:p>
        </p:txBody>
      </p:sp>
    </p:spTree>
    <p:extLst>
      <p:ext uri="{BB962C8B-B14F-4D97-AF65-F5344CB8AC3E}">
        <p14:creationId xmlns:p14="http://schemas.microsoft.com/office/powerpoint/2010/main" val="41858484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9252284" cy="436980"/>
          </a:xfrm>
        </p:spPr>
        <p:txBody>
          <a:bodyPr>
            <a:normAutofit fontScale="90000"/>
          </a:bodyPr>
          <a:lstStyle/>
          <a:p>
            <a:r>
              <a:rPr lang="en-GB" dirty="0" smtClean="0"/>
              <a:t>How did the Second World War start?</a:t>
            </a:r>
            <a:endParaRPr lang="en-GB" dirty="0"/>
          </a:p>
        </p:txBody>
      </p:sp>
      <p:sp>
        <p:nvSpPr>
          <p:cNvPr id="3" name="Content Placeholder 2"/>
          <p:cNvSpPr>
            <a:spLocks noGrp="1"/>
          </p:cNvSpPr>
          <p:nvPr>
            <p:ph idx="1"/>
          </p:nvPr>
        </p:nvSpPr>
        <p:spPr>
          <a:xfrm>
            <a:off x="838200" y="896583"/>
            <a:ext cx="10118558" cy="2136775"/>
          </a:xfrm>
        </p:spPr>
        <p:txBody>
          <a:bodyPr>
            <a:normAutofit fontScale="77500" lnSpcReduction="20000"/>
          </a:bodyPr>
          <a:lstStyle/>
          <a:p>
            <a:r>
              <a:rPr lang="en-GB" dirty="0" smtClean="0"/>
              <a:t>In 1918 Germany lost World War 1. Britain, France and America won World War 1.</a:t>
            </a:r>
          </a:p>
          <a:p>
            <a:r>
              <a:rPr lang="en-GB" dirty="0" smtClean="0"/>
              <a:t>Germany had to give up land and was banned from having any of its own army.</a:t>
            </a:r>
          </a:p>
          <a:p>
            <a:r>
              <a:rPr lang="en-GB" dirty="0" smtClean="0"/>
              <a:t>Germany also had to pay lots of war reparations (money) to Britain and France for starting the war.</a:t>
            </a:r>
          </a:p>
          <a:p>
            <a:r>
              <a:rPr lang="en-GB" dirty="0" smtClean="0"/>
              <a:t>By 1928 Germany had almost no money.</a:t>
            </a:r>
          </a:p>
          <a:p>
            <a:r>
              <a:rPr lang="en-GB" dirty="0" smtClean="0"/>
              <a:t>There was no work for anyone and many people were starving</a:t>
            </a:r>
            <a:endParaRPr lang="en-GB" dirty="0"/>
          </a:p>
        </p:txBody>
      </p:sp>
      <p:grpSp>
        <p:nvGrpSpPr>
          <p:cNvPr id="4" name="Group 3"/>
          <p:cNvGrpSpPr/>
          <p:nvPr/>
        </p:nvGrpSpPr>
        <p:grpSpPr>
          <a:xfrm>
            <a:off x="380457" y="3033358"/>
            <a:ext cx="11034044" cy="3540877"/>
            <a:chOff x="179388" y="2924175"/>
            <a:chExt cx="8796337" cy="3744913"/>
          </a:xfrm>
        </p:grpSpPr>
        <p:pic>
          <p:nvPicPr>
            <p:cNvPr id="5" name="Picture 6" descr="inflation">
              <a:extLst>
                <a:ext uri="{FF2B5EF4-FFF2-40B4-BE49-F238E27FC236}">
                  <a16:creationId xmlns:a16="http://schemas.microsoft.com/office/drawing/2014/main" id="{4BC9DF55-0746-4CAA-8C35-6478E6F50CB6}"/>
                </a:ext>
              </a:extLst>
            </p:cNvPr>
            <p:cNvPicPr>
              <a:picLocks noChangeAspect="1" noChangeArrowheads="1"/>
            </p:cNvPicPr>
            <p:nvPr/>
          </p:nvPicPr>
          <p:blipFill>
            <a:blip r:embed="rId2">
              <a:lum bright="-6000" contrast="6000"/>
              <a:extLst>
                <a:ext uri="{28A0092B-C50C-407E-A947-70E740481C1C}">
                  <a14:useLocalDpi xmlns:a14="http://schemas.microsoft.com/office/drawing/2010/main" val="0"/>
                </a:ext>
              </a:extLst>
            </a:blip>
            <a:srcRect/>
            <a:stretch>
              <a:fillRect/>
            </a:stretch>
          </p:blipFill>
          <p:spPr bwMode="auto">
            <a:xfrm>
              <a:off x="7092950" y="4437063"/>
              <a:ext cx="1882775" cy="2232025"/>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6" name="Picture 10" descr="starvation.jpg">
              <a:extLst>
                <a:ext uri="{FF2B5EF4-FFF2-40B4-BE49-F238E27FC236}">
                  <a16:creationId xmlns:a16="http://schemas.microsoft.com/office/drawing/2014/main" id="{CA03931C-F2F2-447B-B41B-B7767FA192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3938" y="5300663"/>
              <a:ext cx="1368425" cy="1368425"/>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4" descr="img-great-depression-us-veterans-straggle-from-capitol-to-homelessness-x350-j3">
              <a:extLst>
                <a:ext uri="{FF2B5EF4-FFF2-40B4-BE49-F238E27FC236}">
                  <a16:creationId xmlns:a16="http://schemas.microsoft.com/office/drawing/2014/main" id="{56BDA176-03A4-4412-9942-6085F5182DB4}"/>
                </a:ext>
              </a:extLst>
            </p:cNvPr>
            <p:cNvPicPr>
              <a:picLocks noChangeAspect="1" noChangeArrowheads="1"/>
            </p:cNvPicPr>
            <p:nvPr/>
          </p:nvPicPr>
          <p:blipFill>
            <a:blip r:embed="rId4">
              <a:lum bright="-12000" contrast="6000"/>
              <a:extLst>
                <a:ext uri="{28A0092B-C50C-407E-A947-70E740481C1C}">
                  <a14:useLocalDpi xmlns:a14="http://schemas.microsoft.com/office/drawing/2010/main" val="0"/>
                </a:ext>
              </a:extLst>
            </a:blip>
            <a:srcRect r="5991" b="5737"/>
            <a:stretch>
              <a:fillRect/>
            </a:stretch>
          </p:blipFill>
          <p:spPr bwMode="auto">
            <a:xfrm>
              <a:off x="2051050" y="4724400"/>
              <a:ext cx="1655763" cy="1512888"/>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8" name="Picture 8" descr="depression2">
              <a:extLst>
                <a:ext uri="{FF2B5EF4-FFF2-40B4-BE49-F238E27FC236}">
                  <a16:creationId xmlns:a16="http://schemas.microsoft.com/office/drawing/2014/main" id="{BE47330E-9C17-4F61-B82A-B317A007F66E}"/>
                </a:ext>
              </a:extLst>
            </p:cNvPr>
            <p:cNvPicPr>
              <a:picLocks noChangeAspect="1" noChangeArrowheads="1"/>
            </p:cNvPicPr>
            <p:nvPr/>
          </p:nvPicPr>
          <p:blipFill>
            <a:blip r:embed="rId5">
              <a:lum contrast="6000"/>
              <a:extLst>
                <a:ext uri="{28A0092B-C50C-407E-A947-70E740481C1C}">
                  <a14:useLocalDpi xmlns:a14="http://schemas.microsoft.com/office/drawing/2010/main" val="0"/>
                </a:ext>
              </a:extLst>
            </a:blip>
            <a:srcRect/>
            <a:stretch>
              <a:fillRect/>
            </a:stretch>
          </p:blipFill>
          <p:spPr bwMode="auto">
            <a:xfrm>
              <a:off x="5003800" y="4941888"/>
              <a:ext cx="2016125" cy="1666875"/>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9" name="Picture 18" descr="gewaltfrieden">
              <a:extLst>
                <a:ext uri="{FF2B5EF4-FFF2-40B4-BE49-F238E27FC236}">
                  <a16:creationId xmlns:a16="http://schemas.microsoft.com/office/drawing/2014/main" id="{2CA88583-28A4-4405-AC0A-9254AAC46E7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63713" y="2924175"/>
              <a:ext cx="2520950" cy="169545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 name="Picture 12" descr="starvation1919kollwitz">
              <a:extLst>
                <a:ext uri="{FF2B5EF4-FFF2-40B4-BE49-F238E27FC236}">
                  <a16:creationId xmlns:a16="http://schemas.microsoft.com/office/drawing/2014/main" id="{CD934921-90A9-42FD-B798-F6CE4C7C7DD4}"/>
                </a:ext>
              </a:extLst>
            </p:cNvPr>
            <p:cNvPicPr>
              <a:picLocks noChangeAspect="1" noChangeArrowheads="1"/>
            </p:cNvPicPr>
            <p:nvPr/>
          </p:nvPicPr>
          <p:blipFill>
            <a:blip r:embed="rId7">
              <a:lum contrast="6000"/>
              <a:extLst>
                <a:ext uri="{28A0092B-C50C-407E-A947-70E740481C1C}">
                  <a14:useLocalDpi xmlns:a14="http://schemas.microsoft.com/office/drawing/2010/main" val="0"/>
                </a:ext>
              </a:extLst>
            </a:blip>
            <a:srcRect/>
            <a:stretch>
              <a:fillRect/>
            </a:stretch>
          </p:blipFill>
          <p:spPr bwMode="auto">
            <a:xfrm>
              <a:off x="179388" y="4149725"/>
              <a:ext cx="1812925" cy="2492375"/>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16" descr="British infantry Morval 25 September 1916">
              <a:extLst>
                <a:ext uri="{FF2B5EF4-FFF2-40B4-BE49-F238E27FC236}">
                  <a16:creationId xmlns:a16="http://schemas.microsoft.com/office/drawing/2014/main" id="{A651FCBC-2A66-42FA-9ED7-B522E42522C1}"/>
                </a:ext>
              </a:extLst>
            </p:cNvPr>
            <p:cNvPicPr>
              <a:picLocks noChangeAspect="1" noChangeArrowheads="1"/>
            </p:cNvPicPr>
            <p:nvPr/>
          </p:nvPicPr>
          <p:blipFill>
            <a:blip r:embed="rId8">
              <a:lum bright="-6000" contrast="6000"/>
              <a:extLst>
                <a:ext uri="{28A0092B-C50C-407E-A947-70E740481C1C}">
                  <a14:useLocalDpi xmlns:a14="http://schemas.microsoft.com/office/drawing/2010/main" val="0"/>
                </a:ext>
              </a:extLst>
            </a:blip>
            <a:srcRect/>
            <a:stretch>
              <a:fillRect/>
            </a:stretch>
          </p:blipFill>
          <p:spPr bwMode="auto">
            <a:xfrm>
              <a:off x="4284663" y="3025775"/>
              <a:ext cx="3095625" cy="1870075"/>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19798018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0684" y="221414"/>
            <a:ext cx="10515600" cy="4351338"/>
          </a:xfrm>
        </p:spPr>
        <p:txBody>
          <a:bodyPr/>
          <a:lstStyle/>
          <a:p>
            <a:r>
              <a:rPr lang="en-GB" dirty="0" smtClean="0"/>
              <a:t>In 1933 a man named Adolf Hitler became the leader of the German government and the leader of Germany.</a:t>
            </a:r>
          </a:p>
          <a:p>
            <a:r>
              <a:rPr lang="en-GB" dirty="0" smtClean="0"/>
              <a:t>He had big plans for his country and started to build up Germany’s strength by putting people back to work building, making and becoming a fit and healthy people</a:t>
            </a:r>
            <a:endParaRPr lang="en-GB" dirty="0"/>
          </a:p>
        </p:txBody>
      </p:sp>
      <p:pic>
        <p:nvPicPr>
          <p:cNvPr id="5" name="Picture 4" descr="hammer">
            <a:extLst>
              <a:ext uri="{FF2B5EF4-FFF2-40B4-BE49-F238E27FC236}">
                <a16:creationId xmlns:a16="http://schemas.microsoft.com/office/drawing/2014/main" id="{E88EF59B-50E7-4870-B10C-D33E701E5749}"/>
              </a:ext>
            </a:extLst>
          </p:cNvPr>
          <p:cNvPicPr>
            <a:picLocks noChangeAspect="1" noChangeArrowheads="1"/>
          </p:cNvPicPr>
          <p:nvPr/>
        </p:nvPicPr>
        <p:blipFill>
          <a:blip r:embed="rId2" cstate="print">
            <a:lum bright="-6000"/>
            <a:extLst>
              <a:ext uri="{28A0092B-C50C-407E-A947-70E740481C1C}">
                <a14:useLocalDpi xmlns:a14="http://schemas.microsoft.com/office/drawing/2010/main" val="0"/>
              </a:ext>
            </a:extLst>
          </a:blip>
          <a:srcRect/>
          <a:stretch>
            <a:fillRect/>
          </a:stretch>
        </p:blipFill>
        <p:spPr bwMode="auto">
          <a:xfrm>
            <a:off x="440532" y="2411705"/>
            <a:ext cx="2019300" cy="307975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6" name="Picture 6" descr="hila_EE_baltic15">
            <a:extLst>
              <a:ext uri="{FF2B5EF4-FFF2-40B4-BE49-F238E27FC236}">
                <a16:creationId xmlns:a16="http://schemas.microsoft.com/office/drawing/2014/main" id="{1AD39DF0-636F-423D-BF72-604A8CF45D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91536" y="255588"/>
            <a:ext cx="1536951" cy="2588376"/>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8" descr="File:Nazi poster.jpg">
            <a:hlinkClick r:id="rId4"/>
            <a:extLst>
              <a:ext uri="{FF2B5EF4-FFF2-40B4-BE49-F238E27FC236}">
                <a16:creationId xmlns:a16="http://schemas.microsoft.com/office/drawing/2014/main" id="{366B5F42-2094-4935-8489-63CADD777371}"/>
              </a:ext>
            </a:extLst>
          </p:cNvPr>
          <p:cNvPicPr>
            <a:picLocks noChangeAspect="1" noChangeArrowheads="1"/>
          </p:cNvPicPr>
          <p:nvPr/>
        </p:nvPicPr>
        <p:blipFill>
          <a:blip r:embed="rId5">
            <a:lum bright="-6000"/>
            <a:extLst>
              <a:ext uri="{28A0092B-C50C-407E-A947-70E740481C1C}">
                <a14:useLocalDpi xmlns:a14="http://schemas.microsoft.com/office/drawing/2010/main" val="0"/>
              </a:ext>
            </a:extLst>
          </a:blip>
          <a:srcRect/>
          <a:stretch>
            <a:fillRect/>
          </a:stretch>
        </p:blipFill>
        <p:spPr bwMode="auto">
          <a:xfrm>
            <a:off x="9845675" y="3136900"/>
            <a:ext cx="2182812" cy="316865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8" name="Picture 10" descr="hitler_youth_girls">
            <a:extLst>
              <a:ext uri="{FF2B5EF4-FFF2-40B4-BE49-F238E27FC236}">
                <a16:creationId xmlns:a16="http://schemas.microsoft.com/office/drawing/2014/main" id="{676696F6-E746-4701-8A6B-6A4EB8AC381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69039" y="4844089"/>
            <a:ext cx="2843212" cy="1738312"/>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9" name="Picture 12" descr="hitler-poster">
            <a:extLst>
              <a:ext uri="{FF2B5EF4-FFF2-40B4-BE49-F238E27FC236}">
                <a16:creationId xmlns:a16="http://schemas.microsoft.com/office/drawing/2014/main" id="{836865EF-A0F5-4FAA-B333-76567FE8DFB4}"/>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981325" y="3006641"/>
            <a:ext cx="1550987" cy="1800225"/>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 name="Picture 14" descr="CRI_63807">
            <a:extLst>
              <a:ext uri="{FF2B5EF4-FFF2-40B4-BE49-F238E27FC236}">
                <a16:creationId xmlns:a16="http://schemas.microsoft.com/office/drawing/2014/main" id="{24E873E0-1DD4-4C50-A2CF-1A4EFE84A717}"/>
              </a:ext>
            </a:extLst>
          </p:cNvPr>
          <p:cNvPicPr>
            <a:picLocks noChangeAspect="1" noChangeArrowheads="1"/>
          </p:cNvPicPr>
          <p:nvPr/>
        </p:nvPicPr>
        <p:blipFill>
          <a:blip r:embed="rId8">
            <a:lum bright="-6000"/>
            <a:extLst>
              <a:ext uri="{28A0092B-C50C-407E-A947-70E740481C1C}">
                <a14:useLocalDpi xmlns:a14="http://schemas.microsoft.com/office/drawing/2010/main" val="0"/>
              </a:ext>
            </a:extLst>
          </a:blip>
          <a:srcRect/>
          <a:stretch>
            <a:fillRect/>
          </a:stretch>
        </p:blipFill>
        <p:spPr bwMode="auto">
          <a:xfrm>
            <a:off x="2615407" y="5130800"/>
            <a:ext cx="2089150" cy="156210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16" descr="422px-Nazi_Volkswagen">
            <a:extLst>
              <a:ext uri="{FF2B5EF4-FFF2-40B4-BE49-F238E27FC236}">
                <a16:creationId xmlns:a16="http://schemas.microsoft.com/office/drawing/2014/main" id="{617FD990-BFF3-45AB-93C2-5DA0D14038EF}"/>
              </a:ext>
            </a:extLst>
          </p:cNvPr>
          <p:cNvPicPr>
            <a:picLocks noChangeAspect="1" noChangeArrowheads="1"/>
          </p:cNvPicPr>
          <p:nvPr/>
        </p:nvPicPr>
        <p:blipFill>
          <a:blip r:embed="rId9">
            <a:lum bright="-6000"/>
            <a:extLst>
              <a:ext uri="{28A0092B-C50C-407E-A947-70E740481C1C}">
                <a14:useLocalDpi xmlns:a14="http://schemas.microsoft.com/office/drawing/2010/main" val="0"/>
              </a:ext>
            </a:extLst>
          </a:blip>
          <a:srcRect/>
          <a:stretch>
            <a:fillRect/>
          </a:stretch>
        </p:blipFill>
        <p:spPr bwMode="auto">
          <a:xfrm>
            <a:off x="5417011" y="2382252"/>
            <a:ext cx="1563688" cy="2225675"/>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2" name="Picture 18" descr="HU053520">
            <a:extLst>
              <a:ext uri="{FF2B5EF4-FFF2-40B4-BE49-F238E27FC236}">
                <a16:creationId xmlns:a16="http://schemas.microsoft.com/office/drawing/2014/main" id="{25FEE1B2-083F-46F7-B7DA-B21414508BA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l="15634" t="7883" r="6342"/>
          <a:stretch>
            <a:fillRect/>
          </a:stretch>
        </p:blipFill>
        <p:spPr bwMode="auto">
          <a:xfrm>
            <a:off x="7862888" y="2382252"/>
            <a:ext cx="1249363" cy="2087563"/>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29235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4431" y="157246"/>
            <a:ext cx="10515600" cy="4351338"/>
          </a:xfrm>
        </p:spPr>
        <p:txBody>
          <a:bodyPr/>
          <a:lstStyle/>
          <a:p>
            <a:r>
              <a:rPr lang="en-GB" dirty="0" smtClean="0"/>
              <a:t>Hitler also started to build up a huge army.</a:t>
            </a:r>
          </a:p>
          <a:p>
            <a:r>
              <a:rPr lang="en-GB" dirty="0" smtClean="0"/>
              <a:t>By 1935 Germany had become one of the strongest and most powerful countries in the world. But Hitler believed the German people were the best in the world, he believed they were superior.</a:t>
            </a:r>
          </a:p>
        </p:txBody>
      </p:sp>
      <p:grpSp>
        <p:nvGrpSpPr>
          <p:cNvPr id="4" name="Group 3"/>
          <p:cNvGrpSpPr/>
          <p:nvPr/>
        </p:nvGrpSpPr>
        <p:grpSpPr>
          <a:xfrm>
            <a:off x="1763628" y="2108786"/>
            <a:ext cx="8916403" cy="4479925"/>
            <a:chOff x="323850" y="2205038"/>
            <a:chExt cx="8609013" cy="4479925"/>
          </a:xfrm>
        </p:grpSpPr>
        <p:pic>
          <p:nvPicPr>
            <p:cNvPr id="5" name="Picture 6" descr="hitler.jpg">
              <a:extLst>
                <a:ext uri="{FF2B5EF4-FFF2-40B4-BE49-F238E27FC236}">
                  <a16:creationId xmlns:a16="http://schemas.microsoft.com/office/drawing/2014/main" id="{9A2F34D3-30E5-4BB7-8CE3-81AF286B07A1}"/>
                </a:ext>
              </a:extLst>
            </p:cNvPr>
            <p:cNvPicPr>
              <a:picLocks noChangeAspect="1" noChangeArrowheads="1"/>
            </p:cNvPicPr>
            <p:nvPr/>
          </p:nvPicPr>
          <p:blipFill>
            <a:blip r:embed="rId2">
              <a:lum bright="-6000"/>
              <a:extLst>
                <a:ext uri="{28A0092B-C50C-407E-A947-70E740481C1C}">
                  <a14:useLocalDpi xmlns:a14="http://schemas.microsoft.com/office/drawing/2010/main" val="0"/>
                </a:ext>
              </a:extLst>
            </a:blip>
            <a:srcRect l="12610"/>
            <a:stretch>
              <a:fillRect/>
            </a:stretch>
          </p:blipFill>
          <p:spPr bwMode="auto">
            <a:xfrm>
              <a:off x="5940425" y="2205038"/>
              <a:ext cx="2992438" cy="2274887"/>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6" name="Picture 12" descr="G23104B">
              <a:extLst>
                <a:ext uri="{FF2B5EF4-FFF2-40B4-BE49-F238E27FC236}">
                  <a16:creationId xmlns:a16="http://schemas.microsoft.com/office/drawing/2014/main" id="{57D82EFC-4314-448D-A277-A21DF6118486}"/>
                </a:ext>
              </a:extLst>
            </p:cNvPr>
            <p:cNvPicPr>
              <a:picLocks noChangeAspect="1" noChangeArrowheads="1"/>
            </p:cNvPicPr>
            <p:nvPr/>
          </p:nvPicPr>
          <p:blipFill>
            <a:blip r:embed="rId3" cstate="print">
              <a:lum bright="-12000" contrast="6000"/>
              <a:extLst>
                <a:ext uri="{28A0092B-C50C-407E-A947-70E740481C1C}">
                  <a14:useLocalDpi xmlns:a14="http://schemas.microsoft.com/office/drawing/2010/main" val="0"/>
                </a:ext>
              </a:extLst>
            </a:blip>
            <a:srcRect/>
            <a:stretch>
              <a:fillRect/>
            </a:stretch>
          </p:blipFill>
          <p:spPr bwMode="auto">
            <a:xfrm>
              <a:off x="684213" y="4797425"/>
              <a:ext cx="2808287" cy="1887538"/>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0" descr="BE028039">
              <a:extLst>
                <a:ext uri="{FF2B5EF4-FFF2-40B4-BE49-F238E27FC236}">
                  <a16:creationId xmlns:a16="http://schemas.microsoft.com/office/drawing/2014/main" id="{A4B6E6D8-87D1-40A6-B0FA-0F4F7B6FF55B}"/>
                </a:ext>
              </a:extLst>
            </p:cNvPr>
            <p:cNvPicPr>
              <a:picLocks noChangeAspect="1" noChangeArrowheads="1"/>
            </p:cNvPicPr>
            <p:nvPr/>
          </p:nvPicPr>
          <p:blipFill>
            <a:blip r:embed="rId4">
              <a:lum bright="-6000"/>
              <a:extLst>
                <a:ext uri="{28A0092B-C50C-407E-A947-70E740481C1C}">
                  <a14:useLocalDpi xmlns:a14="http://schemas.microsoft.com/office/drawing/2010/main" val="0"/>
                </a:ext>
              </a:extLst>
            </a:blip>
            <a:srcRect t="12128" b="7190"/>
            <a:stretch>
              <a:fillRect/>
            </a:stretch>
          </p:blipFill>
          <p:spPr bwMode="auto">
            <a:xfrm>
              <a:off x="5651500" y="4652963"/>
              <a:ext cx="3276600" cy="1895475"/>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8" name="Picture 8" descr="German Army.jpg">
              <a:extLst>
                <a:ext uri="{FF2B5EF4-FFF2-40B4-BE49-F238E27FC236}">
                  <a16:creationId xmlns:a16="http://schemas.microsoft.com/office/drawing/2014/main" id="{2CC37E95-A143-4F73-89DA-7CBF4B3C7F96}"/>
                </a:ext>
              </a:extLst>
            </p:cNvPr>
            <p:cNvPicPr>
              <a:picLocks noChangeAspect="1" noChangeArrowheads="1"/>
            </p:cNvPicPr>
            <p:nvPr/>
          </p:nvPicPr>
          <p:blipFill>
            <a:blip r:embed="rId5">
              <a:lum bright="-6000"/>
              <a:extLst>
                <a:ext uri="{28A0092B-C50C-407E-A947-70E740481C1C}">
                  <a14:useLocalDpi xmlns:a14="http://schemas.microsoft.com/office/drawing/2010/main" val="0"/>
                </a:ext>
              </a:extLst>
            </a:blip>
            <a:srcRect t="16003"/>
            <a:stretch>
              <a:fillRect/>
            </a:stretch>
          </p:blipFill>
          <p:spPr bwMode="auto">
            <a:xfrm>
              <a:off x="323850" y="2492375"/>
              <a:ext cx="3384550" cy="219075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9" name="Picture 20" descr="c?q=3fc37d6bbcc03885_landing">
              <a:extLst>
                <a:ext uri="{FF2B5EF4-FFF2-40B4-BE49-F238E27FC236}">
                  <a16:creationId xmlns:a16="http://schemas.microsoft.com/office/drawing/2014/main" id="{543F8153-766C-495A-B432-417BFFA65E48}"/>
                </a:ext>
              </a:extLst>
            </p:cNvPr>
            <p:cNvPicPr>
              <a:picLocks noChangeAspect="1" noChangeArrowheads="1"/>
            </p:cNvPicPr>
            <p:nvPr/>
          </p:nvPicPr>
          <p:blipFill>
            <a:blip r:embed="rId6">
              <a:lum bright="-12000" contrast="24000"/>
              <a:extLst>
                <a:ext uri="{28A0092B-C50C-407E-A947-70E740481C1C}">
                  <a14:useLocalDpi xmlns:a14="http://schemas.microsoft.com/office/drawing/2010/main" val="0"/>
                </a:ext>
              </a:extLst>
            </a:blip>
            <a:srcRect/>
            <a:stretch>
              <a:fillRect/>
            </a:stretch>
          </p:blipFill>
          <p:spPr bwMode="auto">
            <a:xfrm>
              <a:off x="3548063" y="3644900"/>
              <a:ext cx="2017712" cy="302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0090048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Independent task</a:t>
            </a:r>
            <a:endParaRPr lang="en-GB" dirty="0"/>
          </a:p>
        </p:txBody>
      </p:sp>
      <p:sp>
        <p:nvSpPr>
          <p:cNvPr id="3" name="Content Placeholder 2"/>
          <p:cNvSpPr>
            <a:spLocks noGrp="1"/>
          </p:cNvSpPr>
          <p:nvPr>
            <p:ph idx="1"/>
          </p:nvPr>
        </p:nvSpPr>
        <p:spPr/>
        <p:txBody>
          <a:bodyPr/>
          <a:lstStyle/>
          <a:p>
            <a:r>
              <a:rPr lang="en-GB" dirty="0" smtClean="0"/>
              <a:t>Can you please create a timeline of events </a:t>
            </a:r>
            <a:r>
              <a:rPr lang="en-GB" dirty="0" smtClean="0"/>
              <a:t>leading up to</a:t>
            </a:r>
            <a:r>
              <a:rPr lang="en-GB" dirty="0" smtClean="0"/>
              <a:t> </a:t>
            </a:r>
            <a:r>
              <a:rPr lang="en-GB" dirty="0" smtClean="0"/>
              <a:t>WWII (these events will be provided).</a:t>
            </a:r>
          </a:p>
          <a:p>
            <a:r>
              <a:rPr lang="en-GB" dirty="0" smtClean="0"/>
              <a:t>Using your researching skills can you find and use reliable sources to correctly place the events of WWII in chronological order </a:t>
            </a:r>
            <a:endParaRPr lang="en-GB" dirty="0"/>
          </a:p>
        </p:txBody>
      </p:sp>
    </p:spTree>
    <p:extLst>
      <p:ext uri="{BB962C8B-B14F-4D97-AF65-F5344CB8AC3E}">
        <p14:creationId xmlns:p14="http://schemas.microsoft.com/office/powerpoint/2010/main" val="321189266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TotalTime>
  <Words>549</Words>
  <Application>Microsoft Office PowerPoint</Application>
  <PresentationFormat>Widescreen</PresentationFormat>
  <Paragraphs>54</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LO: Understand how knowledge of the past is formed and create our own understanding </vt:lpstr>
      <vt:lpstr>Success criteria</vt:lpstr>
      <vt:lpstr>PowerPoint Presentation</vt:lpstr>
      <vt:lpstr>Primary and secondary sources</vt:lpstr>
      <vt:lpstr>Primary and secondary sources</vt:lpstr>
      <vt:lpstr>How to be a good researcher</vt:lpstr>
      <vt:lpstr>Reliable </vt:lpstr>
      <vt:lpstr>PowerPoint Presentation</vt:lpstr>
      <vt:lpstr>Treaty of Versailles 1919</vt:lpstr>
      <vt:lpstr>How did the Second World War start?</vt:lpstr>
      <vt:lpstr>PowerPoint Presentation</vt:lpstr>
      <vt:lpstr>PowerPoint Presentation</vt:lpstr>
      <vt:lpstr>Independent task</vt:lpstr>
    </vt:vector>
  </TitlesOfParts>
  <Company>First Federation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Understand how knowledge of the past is formed and create own understanding</dc:title>
  <dc:creator>Matt Skinner</dc:creator>
  <cp:lastModifiedBy>Matt Skinner</cp:lastModifiedBy>
  <cp:revision>11</cp:revision>
  <dcterms:created xsi:type="dcterms:W3CDTF">2021-01-24T10:22:15Z</dcterms:created>
  <dcterms:modified xsi:type="dcterms:W3CDTF">2021-01-24T14:21:09Z</dcterms:modified>
</cp:coreProperties>
</file>