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</p:sldIdLst>
  <p:sldSz cx="12192000" cy="6858000"/>
  <p:notesSz cx="6858000" cy="9144000"/>
  <p:defaultTextStyle>
    <a:defPPr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B83E58FB-F736-47F8-BFCD-65D0C14FAB2F}" v="271" dt="2021-02-08T11:31:51.095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2" autoAdjust="0"/>
    <p:restoredTop sz="94660"/>
  </p:normalViewPr>
  <p:slideViewPr>
    <p:cSldViewPr snapToGrid="0">
      <p:cViewPr varScale="1">
        <p:scale>
          <a:sx n="86" d="100"/>
          <a:sy n="86" d="100"/>
        </p:scale>
        <p:origin x="96" y="8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&#65279;<?xml version="1.0" encoding="utf-8"?><Relationships xmlns="http://schemas.openxmlformats.org/package/2006/relationships"><Relationship Type="http://schemas.openxmlformats.org/officeDocument/2006/relationships/tableStyles" Target="tableStyles.xml" Id="rId8" /><Relationship Type="http://schemas.openxmlformats.org/officeDocument/2006/relationships/slide" Target="slides/slide2.xml" Id="rId3" /><Relationship Type="http://schemas.openxmlformats.org/officeDocument/2006/relationships/theme" Target="theme/theme1.xml" Id="rId7" /><Relationship Type="http://schemas.openxmlformats.org/officeDocument/2006/relationships/slide" Target="slides/slide1.xml" Id="rId2" /><Relationship Type="http://schemas.openxmlformats.org/officeDocument/2006/relationships/slideMaster" Target="slideMasters/slideMaster1.xml" Id="rId1" /><Relationship Type="http://schemas.openxmlformats.org/officeDocument/2006/relationships/viewProps" Target="viewProps.xml" Id="rId6" /><Relationship Type="http://schemas.openxmlformats.org/officeDocument/2006/relationships/presProps" Target="presProps.xml" Id="rId5" /><Relationship Type="http://schemas.microsoft.com/office/2015/10/relationships/revisionInfo" Target="revisionInfo.xml" Id="rId10" /><Relationship Type="http://schemas.openxmlformats.org/officeDocument/2006/relationships/slide" Target="slides/slide3.xml" Id="rId4" 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08/02/2021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5387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08/02/2021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9138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08/02/2021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1524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08/02/2021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3092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08/02/2021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3172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08/02/2021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0312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08/02/2021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6388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08/02/2021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1841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08/02/2021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8958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08/02/2021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2905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08/02/2021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94456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GB" smtClean="0"/>
              <a:t>08/02/2021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GB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jpeg"/><Relationship Id="rId3" Type="http://schemas.openxmlformats.org/officeDocument/2006/relationships/hyperlink" Target="https://en.wikipedia.org/wiki/Kiddush" TargetMode="External"/><Relationship Id="rId7" Type="http://schemas.openxmlformats.org/officeDocument/2006/relationships/hyperlink" Target="http://medkaerlighilsen.blogspot.hu/2014/10/a-lovely-braided-loaf-of-challah-bread.html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jpeg"/><Relationship Id="rId5" Type="http://schemas.openxmlformats.org/officeDocument/2006/relationships/hyperlink" Target="https://en.wikipedia.org/wiki/Shabbat_candles" TargetMode="External"/><Relationship Id="rId10" Type="http://schemas.openxmlformats.org/officeDocument/2006/relationships/hyperlink" Target="https://creativecommons.org/licenses/by-sa/3.0/" TargetMode="External"/><Relationship Id="rId4" Type="http://schemas.openxmlformats.org/officeDocument/2006/relationships/image" Target="../media/image2.jpeg"/><Relationship Id="rId9" Type="http://schemas.openxmlformats.org/officeDocument/2006/relationships/hyperlink" Target="https://id.wikipedia.org/wiki/Kippah" TargetMode="Externa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bbc.co.uk/bitesize/clips/z3hyr82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>
                <a:cs typeface="Calibri Light"/>
              </a:rPr>
              <a:t>LO: how do Jewish people live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918DCD6-8476-4B73-B3FA-D43F424014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1098" y="1396289"/>
            <a:ext cx="4624342" cy="1325563"/>
          </a:xfrm>
        </p:spPr>
        <p:txBody>
          <a:bodyPr>
            <a:normAutofit/>
          </a:bodyPr>
          <a:lstStyle/>
          <a:p>
            <a:r>
              <a:rPr lang="en-GB" dirty="0">
                <a:cs typeface="Calibri Light"/>
              </a:rPr>
              <a:t>Match the picture the word.</a:t>
            </a:r>
            <a:endParaRPr lang="en-GB" dirty="0"/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id="{07977D39-626F-40D7-B00F-16E02602DD5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515495" y="197110"/>
            <a:ext cx="2020824" cy="2020824"/>
          </a:xfrm>
          <a:prstGeom prst="ellipse">
            <a:avLst/>
          </a:pr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Picture 4" descr="A picture containing indoor, wall, cup, tableware&#10;&#10;Description automatically generated">
            <a:extLst>
              <a:ext uri="{FF2B5EF4-FFF2-40B4-BE49-F238E27FC236}">
                <a16:creationId xmlns:a16="http://schemas.microsoft.com/office/drawing/2014/main" id="{5C8D6F83-97D9-4862-9294-4ADFC036062F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t="6599" r="-2" b="26954"/>
          <a:stretch/>
        </p:blipFill>
        <p:spPr>
          <a:xfrm>
            <a:off x="5680087" y="361702"/>
            <a:ext cx="1691640" cy="1691640"/>
          </a:xfrm>
          <a:custGeom>
            <a:avLst/>
            <a:gdLst/>
            <a:ahLst/>
            <a:cxnLst/>
            <a:rect l="l" t="t" r="r" b="b"/>
            <a:pathLst>
              <a:path w="1956816" h="1956816">
                <a:moveTo>
                  <a:pt x="978408" y="0"/>
                </a:moveTo>
                <a:cubicBezTo>
                  <a:pt x="1518768" y="0"/>
                  <a:pt x="1956816" y="438048"/>
                  <a:pt x="1956816" y="978408"/>
                </a:cubicBezTo>
                <a:cubicBezTo>
                  <a:pt x="1956816" y="1518768"/>
                  <a:pt x="1518768" y="1956816"/>
                  <a:pt x="978408" y="1956816"/>
                </a:cubicBezTo>
                <a:cubicBezTo>
                  <a:pt x="438048" y="1956816"/>
                  <a:pt x="0" y="1518768"/>
                  <a:pt x="0" y="978408"/>
                </a:cubicBezTo>
                <a:cubicBezTo>
                  <a:pt x="0" y="438048"/>
                  <a:pt x="438048" y="0"/>
                  <a:pt x="978408" y="0"/>
                </a:cubicBezTo>
                <a:close/>
              </a:path>
            </a:pathLst>
          </a:cu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DC43D2A-8E28-4BA3-B794-A85415AF5FB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05543" y="2871982"/>
            <a:ext cx="4558309" cy="3181684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 sz="1800">
                <a:cs typeface="Calibri"/>
              </a:rPr>
              <a:t>Kiddish cup</a:t>
            </a:r>
          </a:p>
          <a:p>
            <a:r>
              <a:rPr lang="en-GB" sz="1800">
                <a:cs typeface="Calibri"/>
              </a:rPr>
              <a:t>Shabbat candles</a:t>
            </a:r>
          </a:p>
          <a:p>
            <a:r>
              <a:rPr lang="en-GB" sz="1800">
                <a:cs typeface="Calibri"/>
              </a:rPr>
              <a:t>Challah Bread</a:t>
            </a:r>
          </a:p>
          <a:p>
            <a:r>
              <a:rPr lang="en-GB" sz="1800">
                <a:cs typeface="Calibri"/>
              </a:rPr>
              <a:t>Kippar</a:t>
            </a:r>
          </a:p>
        </p:txBody>
      </p:sp>
      <p:sp>
        <p:nvSpPr>
          <p:cNvPr id="21" name="Freeform: Shape 20">
            <a:extLst>
              <a:ext uri="{FF2B5EF4-FFF2-40B4-BE49-F238E27FC236}">
                <a16:creationId xmlns:a16="http://schemas.microsoft.com/office/drawing/2014/main" id="{B905CDE4-B751-4B3E-B625-6E59F890341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114932" y="1"/>
            <a:ext cx="4077068" cy="3445261"/>
          </a:xfrm>
          <a:custGeom>
            <a:avLst/>
            <a:gdLst>
              <a:gd name="connsiteX0" fmla="*/ 250035 w 4077068"/>
              <a:gd name="connsiteY0" fmla="*/ 0 h 3445261"/>
              <a:gd name="connsiteX1" fmla="*/ 4077068 w 4077068"/>
              <a:gd name="connsiteY1" fmla="*/ 0 h 3445261"/>
              <a:gd name="connsiteX2" fmla="*/ 4077068 w 4077068"/>
              <a:gd name="connsiteY2" fmla="*/ 2743040 h 3445261"/>
              <a:gd name="connsiteX3" fmla="*/ 4074154 w 4077068"/>
              <a:gd name="connsiteY3" fmla="*/ 2746247 h 3445261"/>
              <a:gd name="connsiteX4" fmla="*/ 2386584 w 4077068"/>
              <a:gd name="connsiteY4" fmla="*/ 3445261 h 3445261"/>
              <a:gd name="connsiteX5" fmla="*/ 0 w 4077068"/>
              <a:gd name="connsiteY5" fmla="*/ 1058677 h 3445261"/>
              <a:gd name="connsiteX6" fmla="*/ 187550 w 4077068"/>
              <a:gd name="connsiteY6" fmla="*/ 129711 h 34452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077068" h="3445261">
                <a:moveTo>
                  <a:pt x="250035" y="0"/>
                </a:moveTo>
                <a:lnTo>
                  <a:pt x="4077068" y="0"/>
                </a:lnTo>
                <a:lnTo>
                  <a:pt x="4077068" y="2743040"/>
                </a:lnTo>
                <a:lnTo>
                  <a:pt x="4074154" y="2746247"/>
                </a:lnTo>
                <a:cubicBezTo>
                  <a:pt x="3642267" y="3178134"/>
                  <a:pt x="3045621" y="3445261"/>
                  <a:pt x="2386584" y="3445261"/>
                </a:cubicBezTo>
                <a:cubicBezTo>
                  <a:pt x="1068510" y="3445261"/>
                  <a:pt x="0" y="2376751"/>
                  <a:pt x="0" y="1058677"/>
                </a:cubicBezTo>
                <a:cubicBezTo>
                  <a:pt x="0" y="729159"/>
                  <a:pt x="66782" y="415238"/>
                  <a:pt x="187550" y="129711"/>
                </a:cubicBezTo>
                <a:close/>
              </a:path>
            </a:pathLst>
          </a:cu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Oval 22">
            <a:extLst>
              <a:ext uri="{FF2B5EF4-FFF2-40B4-BE49-F238E27FC236}">
                <a16:creationId xmlns:a16="http://schemas.microsoft.com/office/drawing/2014/main" id="{08108C16-F4C0-44AA-999D-17BD39219B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673660" y="2557569"/>
            <a:ext cx="3072384" cy="3072384"/>
          </a:xfrm>
          <a:prstGeom prst="ellipse">
            <a:avLst/>
          </a:pr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7" name="Picture 7" descr="A picture containing wall, table, indoor, set&#10;&#10;Description automatically generated">
            <a:extLst>
              <a:ext uri="{FF2B5EF4-FFF2-40B4-BE49-F238E27FC236}">
                <a16:creationId xmlns:a16="http://schemas.microsoft.com/office/drawing/2014/main" id="{393D9217-2634-4656-9B2B-96C5454B02FA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837473B0-CC2E-450A-ABE3-18F120FF3D39}">
                <a1611:picAttrSrcUrl xmlns:a1611="http://schemas.microsoft.com/office/drawing/2016/11/main" r:id="rId5"/>
              </a:ext>
            </a:extLst>
          </a:blip>
          <a:srcRect l="1472" r="3026" b="-2"/>
          <a:stretch/>
        </p:blipFill>
        <p:spPr>
          <a:xfrm>
            <a:off x="5838252" y="2722161"/>
            <a:ext cx="2743200" cy="2743200"/>
          </a:xfrm>
          <a:custGeom>
            <a:avLst/>
            <a:gdLst/>
            <a:ahLst/>
            <a:cxnLst/>
            <a:rect l="l" t="t" r="r" b="b"/>
            <a:pathLst>
              <a:path w="2834640" h="2834640">
                <a:moveTo>
                  <a:pt x="1417320" y="0"/>
                </a:moveTo>
                <a:cubicBezTo>
                  <a:pt x="2200084" y="0"/>
                  <a:pt x="2834640" y="634556"/>
                  <a:pt x="2834640" y="1417320"/>
                </a:cubicBezTo>
                <a:cubicBezTo>
                  <a:pt x="2834640" y="2200084"/>
                  <a:pt x="2200084" y="2834640"/>
                  <a:pt x="1417320" y="2834640"/>
                </a:cubicBezTo>
                <a:cubicBezTo>
                  <a:pt x="634556" y="2834640"/>
                  <a:pt x="0" y="2200084"/>
                  <a:pt x="0" y="1417320"/>
                </a:cubicBezTo>
                <a:cubicBezTo>
                  <a:pt x="0" y="634556"/>
                  <a:pt x="634556" y="0"/>
                  <a:pt x="1417320" y="0"/>
                </a:cubicBezTo>
                <a:close/>
              </a:path>
            </a:pathLst>
          </a:custGeom>
        </p:spPr>
      </p:pic>
      <p:pic>
        <p:nvPicPr>
          <p:cNvPr id="10" name="Picture 10" descr="A picture containing wooden, food, table, floor&#10;&#10;Description automatically generated">
            <a:extLst>
              <a:ext uri="{FF2B5EF4-FFF2-40B4-BE49-F238E27FC236}">
                <a16:creationId xmlns:a16="http://schemas.microsoft.com/office/drawing/2014/main" id="{562D2BE9-1478-4FF2-BE9C-C7F9BEF59779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837473B0-CC2E-450A-ABE3-18F120FF3D39}">
                <a1611:picAttrSrcUrl xmlns:a1611="http://schemas.microsoft.com/office/drawing/2016/11/main" r:id="rId7"/>
              </a:ext>
            </a:extLst>
          </a:blip>
          <a:srcRect l="2969" r="7595" b="4"/>
          <a:stretch/>
        </p:blipFill>
        <p:spPr>
          <a:xfrm>
            <a:off x="8278624" y="2"/>
            <a:ext cx="3913376" cy="3281569"/>
          </a:xfrm>
          <a:custGeom>
            <a:avLst/>
            <a:gdLst/>
            <a:ahLst/>
            <a:cxnLst/>
            <a:rect l="l" t="t" r="r" b="b"/>
            <a:pathLst>
              <a:path w="3913376" h="3281569">
                <a:moveTo>
                  <a:pt x="267865" y="0"/>
                </a:moveTo>
                <a:lnTo>
                  <a:pt x="3913376" y="0"/>
                </a:lnTo>
                <a:lnTo>
                  <a:pt x="3913376" y="2499938"/>
                </a:lnTo>
                <a:lnTo>
                  <a:pt x="3794714" y="2630499"/>
                </a:lnTo>
                <a:cubicBezTo>
                  <a:pt x="3392450" y="3032763"/>
                  <a:pt x="2836727" y="3281569"/>
                  <a:pt x="2222892" y="3281569"/>
                </a:cubicBezTo>
                <a:cubicBezTo>
                  <a:pt x="995223" y="3281569"/>
                  <a:pt x="0" y="2286346"/>
                  <a:pt x="0" y="1058677"/>
                </a:cubicBezTo>
                <a:cubicBezTo>
                  <a:pt x="0" y="751760"/>
                  <a:pt x="62202" y="459370"/>
                  <a:pt x="174686" y="193427"/>
                </a:cubicBezTo>
                <a:close/>
              </a:path>
            </a:pathLst>
          </a:custGeom>
        </p:spPr>
      </p:pic>
      <p:sp>
        <p:nvSpPr>
          <p:cNvPr id="25" name="Freeform: Shape 24">
            <a:extLst>
              <a:ext uri="{FF2B5EF4-FFF2-40B4-BE49-F238E27FC236}">
                <a16:creationId xmlns:a16="http://schemas.microsoft.com/office/drawing/2014/main" id="{C8F10CB3-3B5E-4C7A-98CF-B87454DDFA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848370" y="3966828"/>
            <a:ext cx="3339958" cy="2891173"/>
          </a:xfrm>
          <a:custGeom>
            <a:avLst/>
            <a:gdLst>
              <a:gd name="connsiteX0" fmla="*/ 2002536 w 3339958"/>
              <a:gd name="connsiteY0" fmla="*/ 0 h 2891173"/>
              <a:gd name="connsiteX1" fmla="*/ 3276335 w 3339958"/>
              <a:gd name="connsiteY1" fmla="*/ 457282 h 2891173"/>
              <a:gd name="connsiteX2" fmla="*/ 3339958 w 3339958"/>
              <a:gd name="connsiteY2" fmla="*/ 515107 h 2891173"/>
              <a:gd name="connsiteX3" fmla="*/ 3339958 w 3339958"/>
              <a:gd name="connsiteY3" fmla="*/ 2891173 h 2891173"/>
              <a:gd name="connsiteX4" fmla="*/ 209954 w 3339958"/>
              <a:gd name="connsiteY4" fmla="*/ 2891173 h 2891173"/>
              <a:gd name="connsiteX5" fmla="*/ 157369 w 3339958"/>
              <a:gd name="connsiteY5" fmla="*/ 2782014 h 2891173"/>
              <a:gd name="connsiteX6" fmla="*/ 0 w 3339958"/>
              <a:gd name="connsiteY6" fmla="*/ 2002536 h 2891173"/>
              <a:gd name="connsiteX7" fmla="*/ 2002536 w 3339958"/>
              <a:gd name="connsiteY7" fmla="*/ 0 h 28911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339958" h="2891173">
                <a:moveTo>
                  <a:pt x="2002536" y="0"/>
                </a:moveTo>
                <a:cubicBezTo>
                  <a:pt x="2486398" y="0"/>
                  <a:pt x="2930179" y="171609"/>
                  <a:pt x="3276335" y="457282"/>
                </a:cubicBezTo>
                <a:lnTo>
                  <a:pt x="3339958" y="515107"/>
                </a:lnTo>
                <a:lnTo>
                  <a:pt x="3339958" y="2891173"/>
                </a:lnTo>
                <a:lnTo>
                  <a:pt x="209954" y="2891173"/>
                </a:lnTo>
                <a:lnTo>
                  <a:pt x="157369" y="2782014"/>
                </a:lnTo>
                <a:cubicBezTo>
                  <a:pt x="56036" y="2542434"/>
                  <a:pt x="0" y="2279029"/>
                  <a:pt x="0" y="2002536"/>
                </a:cubicBezTo>
                <a:cubicBezTo>
                  <a:pt x="0" y="896566"/>
                  <a:pt x="896566" y="0"/>
                  <a:pt x="2002536" y="0"/>
                </a:cubicBezTo>
                <a:close/>
              </a:path>
            </a:pathLst>
          </a:cu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3" name="Picture 13">
            <a:extLst>
              <a:ext uri="{FF2B5EF4-FFF2-40B4-BE49-F238E27FC236}">
                <a16:creationId xmlns:a16="http://schemas.microsoft.com/office/drawing/2014/main" id="{FB65C26D-866D-42D2-BAEA-5C1AE341E638}"/>
              </a:ext>
            </a:extLst>
          </p:cNvPr>
          <p:cNvPicPr>
            <a:picLocks noChangeAspect="1"/>
          </p:cNvPicPr>
          <p:nvPr/>
        </p:nvPicPr>
        <p:blipFill rotWithShape="1">
          <a:blip r:embed="rId8">
            <a:extLst>
              <a:ext uri="{837473B0-CC2E-450A-ABE3-18F120FF3D39}">
                <a1611:picAttrSrcUrl xmlns:a1611="http://schemas.microsoft.com/office/drawing/2016/11/main" r:id="rId9"/>
              </a:ext>
            </a:extLst>
          </a:blip>
          <a:srcRect r="-3" b="28168"/>
          <a:stretch/>
        </p:blipFill>
        <p:spPr>
          <a:xfrm>
            <a:off x="9009416" y="4131546"/>
            <a:ext cx="3178912" cy="2726454"/>
          </a:xfrm>
          <a:custGeom>
            <a:avLst/>
            <a:gdLst/>
            <a:ahLst/>
            <a:cxnLst/>
            <a:rect l="l" t="t" r="r" b="b"/>
            <a:pathLst>
              <a:path w="3178912" h="2726454">
                <a:moveTo>
                  <a:pt x="1837818" y="0"/>
                </a:moveTo>
                <a:cubicBezTo>
                  <a:pt x="2345318" y="0"/>
                  <a:pt x="2804772" y="205705"/>
                  <a:pt x="3137352" y="538285"/>
                </a:cubicBezTo>
                <a:lnTo>
                  <a:pt x="3178912" y="584013"/>
                </a:lnTo>
                <a:lnTo>
                  <a:pt x="3178912" y="2726454"/>
                </a:lnTo>
                <a:lnTo>
                  <a:pt x="229483" y="2726454"/>
                </a:lnTo>
                <a:lnTo>
                  <a:pt x="221815" y="2713832"/>
                </a:lnTo>
                <a:cubicBezTo>
                  <a:pt x="80353" y="2453425"/>
                  <a:pt x="0" y="2155005"/>
                  <a:pt x="0" y="1837818"/>
                </a:cubicBezTo>
                <a:cubicBezTo>
                  <a:pt x="0" y="822819"/>
                  <a:pt x="822819" y="0"/>
                  <a:pt x="1837818" y="0"/>
                </a:cubicBezTo>
                <a:close/>
              </a:path>
            </a:pathLst>
          </a:cu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EF96240E-885B-4184-9FD6-6E07FB33BFEE}"/>
              </a:ext>
            </a:extLst>
          </p:cNvPr>
          <p:cNvSpPr txBox="1"/>
          <p:nvPr/>
        </p:nvSpPr>
        <p:spPr>
          <a:xfrm>
            <a:off x="9870532" y="6657945"/>
            <a:ext cx="2321468" cy="200055"/>
          </a:xfrm>
          <a:prstGeom prst="rect">
            <a:avLst/>
          </a:prstGeom>
          <a:solidFill>
            <a:srgbClr val="000000"/>
          </a:solidFill>
        </p:spPr>
        <p:txBody>
          <a:bodyPr wrap="none">
            <a:spAutoFit/>
          </a:bodyPr>
          <a:lstStyle/>
          <a:p>
            <a:pPr algn="r">
              <a:spcAft>
                <a:spcPts val="600"/>
              </a:spcAft>
            </a:pPr>
            <a:r>
              <a:rPr lang="en-US" sz="700">
                <a:solidFill>
                  <a:srgbClr val="FFFFFF"/>
                </a:solidFill>
                <a:hlinkClick r:id="rId9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This Photo</a:t>
            </a:r>
            <a:r>
              <a:rPr lang="en-US" sz="700">
                <a:solidFill>
                  <a:srgbClr val="FFFFFF"/>
                </a:solidFill>
              </a:rPr>
              <a:t> by Unknown author is licensed under </a:t>
            </a:r>
            <a:r>
              <a:rPr lang="en-US" sz="700">
                <a:solidFill>
                  <a:srgbClr val="FFFFFF"/>
                </a:solidFill>
                <a:hlinkClick r:id="rId1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CC BY-SA</a:t>
            </a:r>
            <a:r>
              <a:rPr lang="en-US" sz="700">
                <a:solidFill>
                  <a:srgbClr val="FFFFFF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6637440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5417DD-D7DF-4F27-9D5C-2EA059359F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cs typeface="Calibri Light"/>
              </a:rPr>
              <a:t>Draw a picture of a Shabbat table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0E1E36B-0264-4E7D-B14A-66359A6D74B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GB" dirty="0">
                <a:cs typeface="Calibri"/>
              </a:rPr>
              <a:t>Watch this clip to remind you, what should be on the table.</a:t>
            </a:r>
          </a:p>
          <a:p>
            <a:endParaRPr lang="en-GB" dirty="0">
              <a:cs typeface="Calibri"/>
            </a:endParaRPr>
          </a:p>
          <a:p>
            <a:r>
              <a:rPr lang="en-GB" dirty="0">
                <a:ea typeface="+mn-lt"/>
                <a:cs typeface="+mn-lt"/>
                <a:hlinkClick r:id="rId2"/>
              </a:rPr>
              <a:t>https://www.bbc.co.uk/bitesize/clips/z3hyr82</a:t>
            </a:r>
            <a:endParaRPr lang="en-GB" dirty="0">
              <a:ea typeface="+mn-lt"/>
              <a:cs typeface="+mn-lt"/>
            </a:endParaRPr>
          </a:p>
          <a:p>
            <a:endParaRPr lang="en-GB" dirty="0">
              <a:cs typeface="Calibri"/>
            </a:endParaRPr>
          </a:p>
          <a:p>
            <a:r>
              <a:rPr lang="en-GB" dirty="0">
                <a:cs typeface="Calibri"/>
              </a:rPr>
              <a:t>There is also a Challah Bread recipe if you want to try baking one.</a:t>
            </a:r>
          </a:p>
        </p:txBody>
      </p:sp>
    </p:spTree>
    <p:extLst>
      <p:ext uri="{BB962C8B-B14F-4D97-AF65-F5344CB8AC3E}">
        <p14:creationId xmlns:p14="http://schemas.microsoft.com/office/powerpoint/2010/main" val="84524504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0</Words>
  <Application>Microsoft Office PowerPoint</Application>
  <PresentationFormat>Widescreen</PresentationFormat>
  <Paragraphs>0</Paragraphs>
  <Slides>3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4" baseType="lpstr">
      <vt:lpstr>office theme</vt:lpstr>
      <vt:lpstr>LO: how do Jewish people live</vt:lpstr>
      <vt:lpstr>Match the picture the word.</vt:lpstr>
      <vt:lpstr>Draw a picture of a Shabbat table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/>
  <cp:lastModifiedBy/>
  <cp:revision>41</cp:revision>
  <dcterms:created xsi:type="dcterms:W3CDTF">2021-02-08T11:17:00Z</dcterms:created>
  <dcterms:modified xsi:type="dcterms:W3CDTF">2021-02-08T11:31:56Z</dcterms:modified>
</cp:coreProperties>
</file>