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handoutMasterIdLst>
    <p:handoutMasterId r:id="rId41"/>
  </p:handoutMasterIdLst>
  <p:sldIdLst>
    <p:sldId id="894" r:id="rId2"/>
    <p:sldId id="910" r:id="rId3"/>
    <p:sldId id="925" r:id="rId4"/>
    <p:sldId id="926" r:id="rId5"/>
    <p:sldId id="927" r:id="rId6"/>
    <p:sldId id="928" r:id="rId7"/>
    <p:sldId id="633" r:id="rId8"/>
    <p:sldId id="911" r:id="rId9"/>
    <p:sldId id="912" r:id="rId10"/>
    <p:sldId id="913" r:id="rId11"/>
    <p:sldId id="914" r:id="rId12"/>
    <p:sldId id="915" r:id="rId13"/>
    <p:sldId id="895" r:id="rId14"/>
    <p:sldId id="916" r:id="rId15"/>
    <p:sldId id="943" r:id="rId16"/>
    <p:sldId id="944" r:id="rId17"/>
    <p:sldId id="945" r:id="rId18"/>
    <p:sldId id="946" r:id="rId19"/>
    <p:sldId id="947" r:id="rId20"/>
    <p:sldId id="948" r:id="rId21"/>
    <p:sldId id="917" r:id="rId22"/>
    <p:sldId id="918" r:id="rId23"/>
    <p:sldId id="896" r:id="rId24"/>
    <p:sldId id="919" r:id="rId25"/>
    <p:sldId id="920" r:id="rId26"/>
    <p:sldId id="921" r:id="rId27"/>
    <p:sldId id="922" r:id="rId28"/>
    <p:sldId id="923" r:id="rId29"/>
    <p:sldId id="949" r:id="rId30"/>
    <p:sldId id="950" r:id="rId31"/>
    <p:sldId id="951" r:id="rId32"/>
    <p:sldId id="952" r:id="rId33"/>
    <p:sldId id="953" r:id="rId34"/>
    <p:sldId id="954" r:id="rId35"/>
    <p:sldId id="955" r:id="rId36"/>
    <p:sldId id="956" r:id="rId37"/>
    <p:sldId id="909" r:id="rId38"/>
    <p:sldId id="924" r:id="rId3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2E41"/>
    <a:srgbClr val="FADF47"/>
    <a:srgbClr val="0CC1D9"/>
    <a:srgbClr val="388CDA"/>
    <a:srgbClr val="13BD8A"/>
    <a:srgbClr val="C73A43"/>
    <a:srgbClr val="EE7C3E"/>
    <a:srgbClr val="ECEEF1"/>
    <a:srgbClr val="8A93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21765" autoAdjust="0"/>
    <p:restoredTop sz="94660"/>
  </p:normalViewPr>
  <p:slideViewPr>
    <p:cSldViewPr snapToGrid="0">
      <p:cViewPr varScale="1">
        <p:scale>
          <a:sx n="73" d="100"/>
          <a:sy n="73" d="100"/>
        </p:scale>
        <p:origin x="1044" y="60"/>
      </p:cViewPr>
      <p:guideLst/>
    </p:cSldViewPr>
  </p:slideViewPr>
  <p:notesTextViewPr>
    <p:cViewPr>
      <p:scale>
        <a:sx n="1" d="1"/>
        <a:sy n="1" d="1"/>
      </p:scale>
      <p:origin x="0" y="0"/>
    </p:cViewPr>
  </p:notesTextViewPr>
  <p:sorterViewPr>
    <p:cViewPr>
      <p:scale>
        <a:sx n="100" d="100"/>
        <a:sy n="100" d="100"/>
      </p:scale>
      <p:origin x="0" y="-10860"/>
    </p:cViewPr>
  </p:sorterViewPr>
  <p:notesViewPr>
    <p:cSldViewPr snapToGrid="0">
      <p:cViewPr varScale="1">
        <p:scale>
          <a:sx n="54" d="100"/>
          <a:sy n="54" d="100"/>
        </p:scale>
        <p:origin x="29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167DF0-1BCC-40BF-B5BA-539A68C8BF8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1EE6077-A1BB-407B-ADDC-369F2F81DD1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C14CDF9-7ABE-4BCD-B4CC-B0166E15BB46}" type="datetimeFigureOut">
              <a:rPr lang="en-GB" smtClean="0"/>
              <a:t>03/02/2019</a:t>
            </a:fld>
            <a:endParaRPr lang="en-GB"/>
          </a:p>
        </p:txBody>
      </p:sp>
      <p:sp>
        <p:nvSpPr>
          <p:cNvPr id="4" name="Footer Placeholder 3">
            <a:extLst>
              <a:ext uri="{FF2B5EF4-FFF2-40B4-BE49-F238E27FC236}">
                <a16:creationId xmlns:a16="http://schemas.microsoft.com/office/drawing/2014/main" id="{C0362BBC-D0E8-4272-BD05-48F792BE60E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463DD9D-0927-47B0-A012-C344A4A7E76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6C70215-6F31-48B9-A2F5-458AD1151102}" type="slidenum">
              <a:rPr lang="en-GB" smtClean="0"/>
              <a:t>‹#›</a:t>
            </a:fld>
            <a:endParaRPr lang="en-GB"/>
          </a:p>
        </p:txBody>
      </p:sp>
    </p:spTree>
    <p:extLst>
      <p:ext uri="{BB962C8B-B14F-4D97-AF65-F5344CB8AC3E}">
        <p14:creationId xmlns:p14="http://schemas.microsoft.com/office/powerpoint/2010/main" val="42767778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D29D1C-8C3E-4310-9EF0-019410E55AD5}" type="datetimeFigureOut">
              <a:rPr lang="en-GB" smtClean="0"/>
              <a:t>03/02/2019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6EE0C4-5D00-42C4-BE61-F78AE99EEBB0}" type="slidenum">
              <a:rPr lang="en-GB" smtClean="0"/>
              <a:t>‹#›</a:t>
            </a:fld>
            <a:endParaRPr lang="en-GB"/>
          </a:p>
        </p:txBody>
      </p:sp>
    </p:spTree>
    <p:extLst>
      <p:ext uri="{BB962C8B-B14F-4D97-AF65-F5344CB8AC3E}">
        <p14:creationId xmlns:p14="http://schemas.microsoft.com/office/powerpoint/2010/main" val="38783082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thirdspacelearning.com/ub-interventions-general/?utm_source=download&amp;utm_medium=resource&amp;utm_campaign=tsl_february_2019&amp;utm_content=01_02_2019_wr_ppt_year6_algebra_sp3"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Number: Algebra  Lesson 4    </a:t>
            </a:r>
            <a:r>
              <a:rPr lang="en-US" sz="1400" b="1" dirty="0">
                <a:solidFill>
                  <a:schemeClr val="bg1"/>
                </a:solidFill>
                <a:latin typeface="Arial" panose="020B0604020202020204" pitchFamily="34" charset="0"/>
                <a:ea typeface="Tahoma"/>
                <a:cs typeface="Arial" panose="020B0604020202020204" pitchFamily="34" charset="0"/>
              </a:rPr>
              <a:t>        </a:t>
            </a:r>
            <a:endParaRPr lang="en-US" sz="1400" dirty="0">
              <a:solidFill>
                <a:schemeClr val="bg1"/>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95E977A0-D59B-4127-B988-0357B17748EC}"/>
              </a:ext>
            </a:extLst>
          </p:cNvPr>
          <p:cNvSpPr/>
          <p:nvPr userDrawn="1"/>
        </p:nvSpPr>
        <p:spPr>
          <a:xfrm>
            <a:off x="-35226" y="6408064"/>
            <a:ext cx="9179226" cy="500736"/>
          </a:xfrm>
          <a:prstGeom prst="rect">
            <a:avLst/>
          </a:prstGeom>
          <a:solidFill>
            <a:schemeClr val="bg1">
              <a:lumMod val="95000"/>
            </a:schemeClr>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endParaRPr lang="en-US" sz="1200" dirty="0">
              <a:solidFill>
                <a:schemeClr val="tx1"/>
              </a:solidFill>
              <a:latin typeface="Arial" panose="020B0604020202020204" pitchFamily="34" charset="0"/>
              <a:cs typeface="Arial" panose="020B0604020202020204" pitchFamily="34" charset="0"/>
            </a:endParaRPr>
          </a:p>
        </p:txBody>
      </p:sp>
      <p:pic>
        <p:nvPicPr>
          <p:cNvPr id="12" name="Picture 8" descr="A close up of a logo&#10;&#10;Description generated with very high confidence">
            <a:extLst>
              <a:ext uri="{FF2B5EF4-FFF2-40B4-BE49-F238E27FC236}">
                <a16:creationId xmlns:a16="http://schemas.microsoft.com/office/drawing/2014/main" id="{BB37979D-0168-493E-96C8-3F8ECF001158}"/>
              </a:ext>
            </a:extLst>
          </p:cNvPr>
          <p:cNvPicPr>
            <a:picLocks noChangeAspect="1"/>
          </p:cNvPicPr>
          <p:nvPr userDrawn="1"/>
        </p:nvPicPr>
        <p:blipFill>
          <a:blip r:embed="rId2"/>
          <a:stretch>
            <a:fillRect/>
          </a:stretch>
        </p:blipFill>
        <p:spPr>
          <a:xfrm>
            <a:off x="306388" y="6529811"/>
            <a:ext cx="2646941" cy="222263"/>
          </a:xfrm>
          <a:prstGeom prst="rect">
            <a:avLst/>
          </a:prstGeom>
        </p:spPr>
      </p:pic>
      <p:sp>
        <p:nvSpPr>
          <p:cNvPr id="13" name="TextBox 12">
            <a:extLst>
              <a:ext uri="{FF2B5EF4-FFF2-40B4-BE49-F238E27FC236}">
                <a16:creationId xmlns:a16="http://schemas.microsoft.com/office/drawing/2014/main" id="{CA6EDBD0-03A3-4AF0-ACAC-E7DC67E310CD}"/>
              </a:ext>
            </a:extLst>
          </p:cNvPr>
          <p:cNvSpPr txBox="1"/>
          <p:nvPr userDrawn="1"/>
        </p:nvSpPr>
        <p:spPr>
          <a:xfrm>
            <a:off x="382588" y="6336576"/>
            <a:ext cx="8720586" cy="83099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r>
              <a:rPr lang="en-US" sz="1100" dirty="0">
                <a:latin typeface="Arial" panose="020B0604020202020204" pitchFamily="34" charset="0"/>
                <a:ea typeface="Source Sans Pro" panose="020B0503030403020204" pitchFamily="34" charset="0"/>
                <a:cs typeface="Arial" panose="020B0604020202020204" pitchFamily="34" charset="0"/>
              </a:rPr>
              <a:t/>
            </a:r>
            <a:br>
              <a:rPr lang="en-US" sz="1100" dirty="0">
                <a:latin typeface="Arial" panose="020B0604020202020204" pitchFamily="34" charset="0"/>
                <a:ea typeface="Source Sans Pro" panose="020B0503030403020204" pitchFamily="34" charset="0"/>
                <a:cs typeface="Arial" panose="020B0604020202020204" pitchFamily="34" charset="0"/>
              </a:rPr>
            </a:br>
            <a:r>
              <a:rPr lang="en-US" sz="1100" dirty="0">
                <a:solidFill>
                  <a:srgbClr val="388CDA"/>
                </a:solidFill>
                <a:latin typeface="Arial" panose="020B0604020202020204" pitchFamily="34" charset="0"/>
                <a:ea typeface="Source Sans Pro" panose="020B0503030403020204" pitchFamily="34" charset="0"/>
                <a:cs typeface="Arial" panose="020B0604020202020204" pitchFamily="34" charset="0"/>
                <a:hlinkClick r:id="rId3"/>
              </a:rPr>
              <a:t>thirdspacelearning.com</a:t>
            </a:r>
            <a:r>
              <a:rPr lang="en-US" sz="1100" dirty="0">
                <a:latin typeface="Arial" panose="020B0604020202020204" pitchFamily="34" charset="0"/>
                <a:ea typeface="Source Sans Pro" panose="020B0503030403020204" pitchFamily="34" charset="0"/>
                <a:cs typeface="Arial" panose="020B0604020202020204" pitchFamily="34" charset="0"/>
              </a:rPr>
              <a:t> Specialist 1-to-1 </a:t>
            </a:r>
            <a:r>
              <a:rPr lang="en-US" sz="1100" dirty="0" err="1">
                <a:latin typeface="Arial" panose="020B0604020202020204" pitchFamily="34" charset="0"/>
                <a:ea typeface="Source Sans Pro" panose="020B0503030403020204" pitchFamily="34" charset="0"/>
                <a:cs typeface="Arial" panose="020B0604020202020204" pitchFamily="34" charset="0"/>
              </a:rPr>
              <a:t>maths</a:t>
            </a:r>
            <a:r>
              <a:rPr lang="en-US" sz="1100" dirty="0">
                <a:latin typeface="Arial" panose="020B0604020202020204" pitchFamily="34" charset="0"/>
                <a:ea typeface="Source Sans Pro" panose="020B0503030403020204" pitchFamily="34" charset="0"/>
                <a:cs typeface="Arial" panose="020B0604020202020204" pitchFamily="34" charset="0"/>
              </a:rPr>
              <a:t> interventions and curriculum resources</a:t>
            </a: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C28289-A731-4F13-AA5A-6C362F4EE55E}"/>
              </a:ext>
            </a:extLst>
          </p:cNvPr>
          <p:cNvSpPr txBox="1"/>
          <p:nvPr userDrawn="1"/>
        </p:nvSpPr>
        <p:spPr>
          <a:xfrm>
            <a:off x="166597" y="768298"/>
            <a:ext cx="8936577" cy="40011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Arial" panose="020B0604020202020204" pitchFamily="34" charset="0"/>
                <a:cs typeface="Arial" panose="020B0604020202020204" pitchFamily="34" charset="0"/>
              </a:rPr>
              <a:t>To be able to substitute values into simple expressions</a:t>
            </a:r>
          </a:p>
        </p:txBody>
      </p:sp>
      <p:graphicFrame>
        <p:nvGraphicFramePr>
          <p:cNvPr id="16" name="Table 6">
            <a:extLst>
              <a:ext uri="{FF2B5EF4-FFF2-40B4-BE49-F238E27FC236}">
                <a16:creationId xmlns:a16="http://schemas.microsoft.com/office/drawing/2014/main" id="{B19FE6FD-21A8-4E57-B1FA-22F555C98C6B}"/>
              </a:ext>
            </a:extLst>
          </p:cNvPr>
          <p:cNvGraphicFramePr>
            <a:graphicFrameLocks noGrp="1"/>
          </p:cNvGraphicFramePr>
          <p:nvPr userDrawn="1">
            <p:extLst>
              <p:ext uri="{D42A27DB-BD31-4B8C-83A1-F6EECF244321}">
                <p14:modId xmlns:p14="http://schemas.microsoft.com/office/powerpoint/2010/main" val="3495094061"/>
              </p:ext>
            </p:extLst>
          </p:nvPr>
        </p:nvGraphicFramePr>
        <p:xfrm>
          <a:off x="6815667" y="1366896"/>
          <a:ext cx="2006600" cy="2438400"/>
        </p:xfrm>
        <a:graphic>
          <a:graphicData uri="http://schemas.openxmlformats.org/drawingml/2006/table">
            <a:tbl>
              <a:tblPr firstRow="1" bandRow="1">
                <a:tableStyleId>{5940675A-B579-460E-94D1-54222C63F5DA}</a:tableStyleId>
              </a:tblPr>
              <a:tblGrid>
                <a:gridCol w="2006600">
                  <a:extLst>
                    <a:ext uri="{9D8B030D-6E8A-4147-A177-3AD203B41FA5}">
                      <a16:colId xmlns:a16="http://schemas.microsoft.com/office/drawing/2014/main" val="2783366662"/>
                    </a:ext>
                  </a:extLst>
                </a:gridCol>
              </a:tblGrid>
              <a:tr h="1612213">
                <a:tc>
                  <a:txBody>
                    <a:bodyPr/>
                    <a:lstStyle/>
                    <a:p>
                      <a:pPr algn="l">
                        <a:buNone/>
                      </a:pPr>
                      <a:r>
                        <a:rPr lang="en-US" sz="1400" b="1" dirty="0">
                          <a:latin typeface="Arial" panose="020B0604020202020204" pitchFamily="34" charset="0"/>
                          <a:ea typeface="Open Sans" panose="020B0606030504020204" pitchFamily="34" charset="0"/>
                          <a:cs typeface="Arial" panose="020B0604020202020204" pitchFamily="34" charset="0"/>
                        </a:rPr>
                        <a:t>Success Criteria:</a:t>
                      </a:r>
                    </a:p>
                    <a:p>
                      <a:pPr algn="l">
                        <a:buNone/>
                      </a:pPr>
                      <a:endParaRPr lang="en-US" sz="800" b="1" dirty="0">
                        <a:latin typeface="Arial" panose="020B0604020202020204" pitchFamily="34" charset="0"/>
                        <a:ea typeface="Open Sans" panose="020B0606030504020204" pitchFamily="34" charset="0"/>
                        <a:cs typeface="Arial" panose="020B0604020202020204" pitchFamily="34" charset="0"/>
                      </a:endParaRPr>
                    </a:p>
                    <a:p>
                      <a:pPr lvl="0" algn="l">
                        <a:buNone/>
                      </a:pPr>
                      <a:r>
                        <a:rPr lang="en-GB" sz="1200" b="1" u="sng" dirty="0">
                          <a:latin typeface="Arial" panose="020B0604020202020204" pitchFamily="34" charset="0"/>
                          <a:ea typeface="Open Sans" panose="020B0606030504020204" pitchFamily="34" charset="0"/>
                          <a:cs typeface="Arial" panose="020B0604020202020204" pitchFamily="34" charset="0"/>
                        </a:rPr>
                        <a:t>Mastery: </a:t>
                      </a:r>
                    </a:p>
                    <a:p>
                      <a:pPr lvl="0" algn="l">
                        <a:buNone/>
                      </a:pPr>
                      <a:r>
                        <a:rPr lang="en-US" sz="1200" b="0" dirty="0">
                          <a:latin typeface="Arial" panose="020B0604020202020204" pitchFamily="34" charset="0"/>
                          <a:ea typeface="Open Sans" panose="020B0606030504020204" pitchFamily="34" charset="0"/>
                          <a:cs typeface="Arial" panose="020B0604020202020204" pitchFamily="34" charset="0"/>
                        </a:rPr>
                        <a:t>I can substitute values into simple expressions and equations to find a particular value.</a:t>
                      </a:r>
                    </a:p>
                    <a:p>
                      <a:pPr lvl="0" algn="l">
                        <a:buNone/>
                      </a:pPr>
                      <a:endParaRPr lang="en-GB" sz="1200" b="0" dirty="0">
                        <a:latin typeface="Arial" panose="020B0604020202020204" pitchFamily="34" charset="0"/>
                        <a:ea typeface="Open Sans" panose="020B0606030504020204" pitchFamily="34" charset="0"/>
                        <a:cs typeface="Arial" panose="020B0604020202020204" pitchFamily="34" charset="0"/>
                      </a:endParaRPr>
                    </a:p>
                    <a:p>
                      <a:pPr lvl="0" algn="l">
                        <a:buNone/>
                      </a:pPr>
                      <a:r>
                        <a:rPr lang="en-GB" sz="1200" b="1" u="sng" dirty="0">
                          <a:latin typeface="Arial" panose="020B0604020202020204" pitchFamily="34" charset="0"/>
                          <a:ea typeface="Open Sans" panose="020B0606030504020204" pitchFamily="34" charset="0"/>
                          <a:cs typeface="Arial" panose="020B0604020202020204" pitchFamily="34" charset="0"/>
                        </a:rPr>
                        <a:t>Greater Depth:</a:t>
                      </a:r>
                    </a:p>
                    <a:p>
                      <a:pPr lvl="0" algn="l">
                        <a:buNone/>
                      </a:pPr>
                      <a:r>
                        <a:rPr lang="en-US" sz="1200" b="0" dirty="0">
                          <a:latin typeface="Arial" panose="020B0604020202020204" pitchFamily="34" charset="0"/>
                          <a:ea typeface="Open Sans" panose="020B0606030504020204" pitchFamily="34" charset="0"/>
                          <a:cs typeface="Arial" panose="020B0604020202020204" pitchFamily="34" charset="0"/>
                        </a:rPr>
                        <a:t>I can apply what I know about substituting values when identifying and correcting misconceptions.</a:t>
                      </a:r>
                      <a:endParaRPr lang="en-US" sz="1600" b="0" dirty="0">
                        <a:latin typeface="Arial" panose="020B0604020202020204" pitchFamily="34" charset="0"/>
                        <a:ea typeface="Open Sans" panose="020B0606030504020204" pitchFamily="34" charset="0"/>
                        <a:cs typeface="Arial" panose="020B0604020202020204" pitchFamily="34" charset="0"/>
                      </a:endParaRPr>
                    </a:p>
                  </a:txBody>
                  <a:tcPr>
                    <a:solidFill>
                      <a:srgbClr val="ECEEF1"/>
                    </a:solidFill>
                  </a:tcPr>
                </a:tc>
                <a:extLst>
                  <a:ext uri="{0D108BD9-81ED-4DB2-BD59-A6C34878D82A}">
                    <a16:rowId xmlns:a16="http://schemas.microsoft.com/office/drawing/2014/main" val="3456085870"/>
                  </a:ext>
                </a:extLst>
              </a:tr>
            </a:tbl>
          </a:graphicData>
        </a:graphic>
      </p:graphicFrame>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fld id="{9EF046D9-8B07-4634-9C1D-18D8EFE4578C}" type="datetime1">
              <a:rPr lang="en-GB" sz="1200" b="1" smtClean="0">
                <a:latin typeface="Arial" panose="020B0604020202020204" pitchFamily="34" charset="0"/>
                <a:ea typeface="Source Sans Pro" panose="020B0503030403020204" pitchFamily="34" charset="0"/>
                <a:cs typeface="Arial" panose="020B0604020202020204" pitchFamily="34" charset="0"/>
              </a:rPr>
              <a:pPr/>
              <a:t>03/02/2019</a:t>
            </a:fld>
            <a:endParaRPr lang="en-GB" sz="1200" dirty="0"/>
          </a:p>
        </p:txBody>
      </p:sp>
    </p:spTree>
    <p:extLst>
      <p:ext uri="{BB962C8B-B14F-4D97-AF65-F5344CB8AC3E}">
        <p14:creationId xmlns:p14="http://schemas.microsoft.com/office/powerpoint/2010/main" val="3916254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Slide 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A87578A-0C98-4E07-89CB-153445462EFA}"/>
              </a:ext>
            </a:extLst>
          </p:cNvPr>
          <p:cNvSpPr/>
          <p:nvPr userDrawn="1"/>
        </p:nvSpPr>
        <p:spPr>
          <a:xfrm>
            <a:off x="0" y="-4274"/>
            <a:ext cx="1332362" cy="513799"/>
          </a:xfrm>
          <a:prstGeom prst="rect">
            <a:avLst/>
          </a:prstGeom>
          <a:solidFill>
            <a:srgbClr val="FADF47"/>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sz="1400" b="1" dirty="0">
              <a:solidFill>
                <a:srgbClr val="92D050"/>
              </a:solidFill>
              <a:latin typeface="Arial" panose="020B0604020202020204" pitchFamily="34" charset="0"/>
              <a:ea typeface="Tahoma"/>
              <a:cs typeface="Arial" panose="020B0604020202020204" pitchFamily="34" charset="0"/>
            </a:endParaRPr>
          </a:p>
        </p:txBody>
      </p:sp>
      <p:sp>
        <p:nvSpPr>
          <p:cNvPr id="8" name="Rectangle 7">
            <a:extLst>
              <a:ext uri="{FF2B5EF4-FFF2-40B4-BE49-F238E27FC236}">
                <a16:creationId xmlns:a16="http://schemas.microsoft.com/office/drawing/2014/main" id="{1B50C3D3-DBDB-4291-AAC7-C8A5AB47D1E1}"/>
              </a:ext>
            </a:extLst>
          </p:cNvPr>
          <p:cNvSpPr/>
          <p:nvPr userDrawn="1"/>
        </p:nvSpPr>
        <p:spPr>
          <a:xfrm>
            <a:off x="1331643" y="-718"/>
            <a:ext cx="7812358" cy="510646"/>
          </a:xfrm>
          <a:prstGeom prst="rect">
            <a:avLst/>
          </a:prstGeom>
          <a:solidFill>
            <a:srgbClr val="388CDA"/>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en-US" sz="1200" b="1" dirty="0">
                <a:solidFill>
                  <a:schemeClr val="bg1"/>
                </a:solidFill>
                <a:latin typeface="Arial" panose="020B0604020202020204" pitchFamily="34" charset="0"/>
                <a:ea typeface="Tahoma"/>
                <a:cs typeface="Arial" panose="020B0604020202020204" pitchFamily="34" charset="0"/>
              </a:rPr>
              <a:t>Year 6 Number: Algebra  Lesson 4    </a:t>
            </a:r>
            <a:r>
              <a:rPr lang="en-US" sz="1400" b="1" dirty="0">
                <a:solidFill>
                  <a:schemeClr val="bg1"/>
                </a:solidFill>
                <a:latin typeface="Arial" panose="020B0604020202020204" pitchFamily="34" charset="0"/>
                <a:ea typeface="Tahoma"/>
                <a:cs typeface="Arial" panose="020B0604020202020204" pitchFamily="34" charset="0"/>
              </a:rPr>
              <a:t>        </a:t>
            </a:r>
            <a:endParaRPr lang="en-US" sz="1400" dirty="0">
              <a:solidFill>
                <a:schemeClr val="bg1"/>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CA6EDBD0-03A3-4AF0-ACAC-E7DC67E310CD}"/>
              </a:ext>
            </a:extLst>
          </p:cNvPr>
          <p:cNvSpPr txBox="1"/>
          <p:nvPr userDrawn="1"/>
        </p:nvSpPr>
        <p:spPr>
          <a:xfrm>
            <a:off x="382588" y="6521242"/>
            <a:ext cx="8720586" cy="461665"/>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a:p>
            <a:pPr algn="r"/>
            <a:endParaRPr lang="en-US" sz="1200" dirty="0">
              <a:latin typeface="Arial" panose="020B0604020202020204" pitchFamily="34" charset="0"/>
              <a:ea typeface="Source Sans Pro" panose="020B0503030403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57C28289-A731-4F13-AA5A-6C362F4EE55E}"/>
              </a:ext>
            </a:extLst>
          </p:cNvPr>
          <p:cNvSpPr txBox="1"/>
          <p:nvPr userDrawn="1"/>
        </p:nvSpPr>
        <p:spPr>
          <a:xfrm>
            <a:off x="306387" y="768298"/>
            <a:ext cx="4092229" cy="557075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At Third Space Learning we provide personalised online lessons from specialist maths tutors to support the target groups in your school.</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1"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These ready-to-go slides are designed to work alongside our interventions to supplement quality first teaching and raise attainment in maths for all pupils.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To find out more about how you could use our 1-to-1 interventions year-round to boost maths progress in your school then get in touch:</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chemeClr val="tx1"/>
                </a:solidFill>
                <a:effectLst/>
                <a:uLnTx/>
                <a:uFillTx/>
                <a:latin typeface="Arial" panose="020B0604020202020204" pitchFamily="34" charset="0"/>
                <a:cs typeface="Arial" panose="020B0604020202020204" pitchFamily="34" charset="0"/>
              </a:rPr>
              <a:t>020 3771 0095 hello@thirdspacelearning.com</a:t>
            </a:r>
          </a:p>
          <a:p>
            <a:endParaRPr lang="en-US" sz="1600" b="1" dirty="0">
              <a:solidFill>
                <a:schemeClr val="tx1"/>
              </a:solidFill>
              <a:latin typeface="Arial" panose="020B0604020202020204" pitchFamily="34" charset="0"/>
              <a:cs typeface="Arial" panose="020B0604020202020204" pitchFamily="34" charset="0"/>
            </a:endParaRPr>
          </a:p>
          <a:p>
            <a:r>
              <a:rPr lang="en-US" sz="1600" b="1" dirty="0">
                <a:solidFill>
                  <a:schemeClr val="tx1"/>
                </a:solidFill>
                <a:latin typeface="Arial" panose="020B0604020202020204" pitchFamily="34" charset="0"/>
                <a:cs typeface="Arial" panose="020B0604020202020204" pitchFamily="34" charset="0"/>
              </a:rPr>
              <a:t>Boosting </a:t>
            </a:r>
            <a:r>
              <a:rPr lang="en-US" sz="1600" b="1" dirty="0" err="1">
                <a:solidFill>
                  <a:schemeClr val="tx1"/>
                </a:solidFill>
                <a:latin typeface="Arial" panose="020B0604020202020204" pitchFamily="34" charset="0"/>
                <a:cs typeface="Arial" panose="020B0604020202020204" pitchFamily="34" charset="0"/>
              </a:rPr>
              <a:t>maths</a:t>
            </a:r>
            <a:r>
              <a:rPr lang="en-US" sz="1600" b="1" dirty="0">
                <a:solidFill>
                  <a:schemeClr val="tx1"/>
                </a:solidFill>
                <a:latin typeface="Arial" panose="020B0604020202020204" pitchFamily="34" charset="0"/>
                <a:cs typeface="Arial" panose="020B0604020202020204" pitchFamily="34" charset="0"/>
              </a:rPr>
              <a:t> progress through 1-to-1 conversations… </a:t>
            </a:r>
          </a:p>
          <a:p>
            <a:endParaRPr lang="en-US" sz="1800" b="1" dirty="0">
              <a:solidFill>
                <a:schemeClr val="tx1"/>
              </a:solidFill>
              <a:latin typeface="Arial" panose="020B0604020202020204" pitchFamily="34" charset="0"/>
              <a:cs typeface="Arial" panose="020B0604020202020204" pitchFamily="34" charset="0"/>
            </a:endParaRPr>
          </a:p>
          <a:p>
            <a:endParaRPr lang="en-US" sz="1800" b="1" dirty="0">
              <a:solidFill>
                <a:schemeClr val="tx1"/>
              </a:solidFill>
              <a:latin typeface="Arial" panose="020B06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7D96677A-50D7-4833-A9B0-EBD23DE74D11}"/>
              </a:ext>
            </a:extLst>
          </p:cNvPr>
          <p:cNvSpPr/>
          <p:nvPr userDrawn="1"/>
        </p:nvSpPr>
        <p:spPr>
          <a:xfrm>
            <a:off x="226024" y="121668"/>
            <a:ext cx="950901" cy="276999"/>
          </a:xfrm>
          <a:prstGeom prst="rect">
            <a:avLst/>
          </a:prstGeom>
        </p:spPr>
        <p:txBody>
          <a:bodyPr wrap="none">
            <a:spAutoFit/>
          </a:bodyPr>
          <a:lstStyle/>
          <a:p>
            <a:fld id="{9EF046D9-8B07-4634-9C1D-18D8EFE4578C}" type="datetime1">
              <a:rPr lang="en-GB" sz="1200" b="1" smtClean="0">
                <a:latin typeface="Arial" panose="020B0604020202020204" pitchFamily="34" charset="0"/>
                <a:ea typeface="Source Sans Pro" panose="020B0503030403020204" pitchFamily="34" charset="0"/>
                <a:cs typeface="Arial" panose="020B0604020202020204" pitchFamily="34" charset="0"/>
              </a:rPr>
              <a:pPr/>
              <a:t>03/02/2019</a:t>
            </a:fld>
            <a:endParaRPr lang="en-GB" sz="1200" dirty="0"/>
          </a:p>
        </p:txBody>
      </p:sp>
      <p:pic>
        <p:nvPicPr>
          <p:cNvPr id="4" name="Picture 3">
            <a:extLst>
              <a:ext uri="{FF2B5EF4-FFF2-40B4-BE49-F238E27FC236}">
                <a16:creationId xmlns:a16="http://schemas.microsoft.com/office/drawing/2014/main" id="{9EE23DD0-83B0-4B69-80F5-CF1108C2347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40123" r="15217" b="277"/>
          <a:stretch/>
        </p:blipFill>
        <p:spPr>
          <a:xfrm>
            <a:off x="4745385" y="509525"/>
            <a:ext cx="4398616" cy="6348475"/>
          </a:xfrm>
          <a:prstGeom prst="rect">
            <a:avLst/>
          </a:prstGeom>
        </p:spPr>
      </p:pic>
      <p:pic>
        <p:nvPicPr>
          <p:cNvPr id="10" name="Picture 8" descr="A close up of a logo&#10;&#10;Description generated with very high confidence">
            <a:extLst>
              <a:ext uri="{FF2B5EF4-FFF2-40B4-BE49-F238E27FC236}">
                <a16:creationId xmlns:a16="http://schemas.microsoft.com/office/drawing/2014/main" id="{F2139FB0-A222-4335-A10C-2ADEF832E6E9}"/>
              </a:ext>
            </a:extLst>
          </p:cNvPr>
          <p:cNvPicPr>
            <a:picLocks noChangeAspect="1"/>
          </p:cNvPicPr>
          <p:nvPr userDrawn="1"/>
        </p:nvPicPr>
        <p:blipFill>
          <a:blip r:embed="rId3"/>
          <a:stretch>
            <a:fillRect/>
          </a:stretch>
        </p:blipFill>
        <p:spPr>
          <a:xfrm>
            <a:off x="341761" y="6409707"/>
            <a:ext cx="2646941" cy="222263"/>
          </a:xfrm>
          <a:prstGeom prst="rect">
            <a:avLst/>
          </a:prstGeom>
        </p:spPr>
      </p:pic>
    </p:spTree>
    <p:extLst>
      <p:ext uri="{BB962C8B-B14F-4D97-AF65-F5344CB8AC3E}">
        <p14:creationId xmlns:p14="http://schemas.microsoft.com/office/powerpoint/2010/main" val="771276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4268976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543918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31634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BFA37B-D5E0-478A-B25A-3535C3D71C69}" type="datetimeFigureOut">
              <a:rPr lang="en-GB" smtClean="0"/>
              <a:t>03/02/2019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773707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BFA37B-D5E0-478A-B25A-3535C3D71C69}" type="datetimeFigureOut">
              <a:rPr lang="en-GB" smtClean="0"/>
              <a:t>03/02/2019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900018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75524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333648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FA37B-D5E0-478A-B25A-3535C3D71C69}" type="datetimeFigureOut">
              <a:rPr lang="en-GB" smtClean="0"/>
              <a:t>03/02/2019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110462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849072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BFA37B-D5E0-478A-B25A-3535C3D71C69}"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93E08C-9161-4901-AF10-B7EB434F8A17}" type="slidenum">
              <a:rPr lang="en-GB" smtClean="0"/>
              <a:t>‹#›</a:t>
            </a:fld>
            <a:endParaRPr lang="en-GB"/>
          </a:p>
        </p:txBody>
      </p:sp>
    </p:spTree>
    <p:extLst>
      <p:ext uri="{BB962C8B-B14F-4D97-AF65-F5344CB8AC3E}">
        <p14:creationId xmlns:p14="http://schemas.microsoft.com/office/powerpoint/2010/main" val="25310092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697814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FA37B-D5E0-478A-B25A-3535C3D71C69}" type="datetimeFigureOut">
              <a:rPr lang="en-GB" smtClean="0"/>
              <a:t>03/02/2019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93E08C-9161-4901-AF10-B7EB434F8A17}" type="slidenum">
              <a:rPr lang="en-GB" smtClean="0"/>
              <a:t>‹#›</a:t>
            </a:fld>
            <a:endParaRPr lang="en-GB"/>
          </a:p>
        </p:txBody>
      </p:sp>
    </p:spTree>
    <p:extLst>
      <p:ext uri="{BB962C8B-B14F-4D97-AF65-F5344CB8AC3E}">
        <p14:creationId xmlns:p14="http://schemas.microsoft.com/office/powerpoint/2010/main" val="2678060510"/>
      </p:ext>
    </p:extLst>
  </p:cSld>
  <p:clrMap bg1="lt1" tx1="dk1" bg2="lt2" tx2="dk2" accent1="accent1" accent2="accent2" accent3="accent3" accent4="accent4" accent5="accent5" accent6="accent6" hlink="hlink" folHlink="folHlink"/>
  <p:sldLayoutIdLst>
    <p:sldLayoutId id="2147483661" r:id="rId1"/>
    <p:sldLayoutId id="2147483673"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078629"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STARTER:</a:t>
            </a:r>
            <a:endParaRPr lang="en-GB" sz="1400"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180831" y="1808585"/>
            <a:ext cx="8680781" cy="40934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These bar models represent some different expressions.</a:t>
            </a:r>
          </a:p>
          <a:p>
            <a:r>
              <a:rPr lang="en-GB" dirty="0">
                <a:latin typeface="Arial" panose="020B0604020202020204" pitchFamily="34" charset="0"/>
                <a:cs typeface="Arial" panose="020B0604020202020204" pitchFamily="34" charset="0"/>
              </a:rPr>
              <a:t>Match up the bar models with the expression that they show.</a:t>
            </a: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7121AA-4DF2-4141-9230-D252E7D9C3B7}"/>
              </a:ext>
            </a:extLst>
          </p:cNvPr>
          <p:cNvPicPr>
            <a:picLocks noChangeAspect="1"/>
          </p:cNvPicPr>
          <p:nvPr/>
        </p:nvPicPr>
        <p:blipFill>
          <a:blip r:embed="rId2"/>
          <a:stretch>
            <a:fillRect/>
          </a:stretch>
        </p:blipFill>
        <p:spPr>
          <a:xfrm>
            <a:off x="394939" y="2615830"/>
            <a:ext cx="3142714" cy="1097063"/>
          </a:xfrm>
          <a:prstGeom prst="rect">
            <a:avLst/>
          </a:prstGeom>
        </p:spPr>
      </p:pic>
      <p:sp>
        <p:nvSpPr>
          <p:cNvPr id="12" name="TextBox 11">
            <a:extLst>
              <a:ext uri="{FF2B5EF4-FFF2-40B4-BE49-F238E27FC236}">
                <a16:creationId xmlns:a16="http://schemas.microsoft.com/office/drawing/2014/main" id="{CD260CCB-BABF-431E-95A0-63B787ABEAE2}"/>
              </a:ext>
            </a:extLst>
          </p:cNvPr>
          <p:cNvSpPr txBox="1"/>
          <p:nvPr/>
        </p:nvSpPr>
        <p:spPr>
          <a:xfrm>
            <a:off x="4977653" y="3946326"/>
            <a:ext cx="2017060" cy="523220"/>
          </a:xfrm>
          <a:prstGeom prst="rect">
            <a:avLst/>
          </a:prstGeom>
          <a:noFill/>
        </p:spPr>
        <p:txBody>
          <a:bodyPr wrap="square" rtlCol="0">
            <a:spAutoFit/>
          </a:bodyPr>
          <a:lstStyle/>
          <a:p>
            <a:r>
              <a:rPr lang="en-GB" sz="2800" b="1" i="1" dirty="0">
                <a:latin typeface="Arial" panose="020B0604020202020204" pitchFamily="34" charset="0"/>
                <a:cs typeface="Arial" panose="020B0604020202020204" pitchFamily="34" charset="0"/>
              </a:rPr>
              <a:t>  a</a:t>
            </a:r>
            <a:r>
              <a:rPr lang="en-GB" sz="2800" b="1" dirty="0">
                <a:latin typeface="Arial" panose="020B0604020202020204" pitchFamily="34" charset="0"/>
                <a:cs typeface="Arial" panose="020B0604020202020204" pitchFamily="34" charset="0"/>
              </a:rPr>
              <a:t> ÷ 6 – 3 </a:t>
            </a:r>
            <a:endParaRPr lang="en-GB" sz="2800" b="1" i="1"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319BE64D-A9C4-4A25-9068-EBB5325634CA}"/>
              </a:ext>
            </a:extLst>
          </p:cNvPr>
          <p:cNvPicPr>
            <a:picLocks noChangeAspect="1"/>
          </p:cNvPicPr>
          <p:nvPr/>
        </p:nvPicPr>
        <p:blipFill>
          <a:blip r:embed="rId3"/>
          <a:stretch>
            <a:fillRect/>
          </a:stretch>
        </p:blipFill>
        <p:spPr>
          <a:xfrm>
            <a:off x="279243" y="3972557"/>
            <a:ext cx="3858201" cy="830997"/>
          </a:xfrm>
          <a:prstGeom prst="rect">
            <a:avLst/>
          </a:prstGeom>
        </p:spPr>
      </p:pic>
      <p:sp>
        <p:nvSpPr>
          <p:cNvPr id="14" name="TextBox 13">
            <a:extLst>
              <a:ext uri="{FF2B5EF4-FFF2-40B4-BE49-F238E27FC236}">
                <a16:creationId xmlns:a16="http://schemas.microsoft.com/office/drawing/2014/main" id="{15ED2A5C-4F63-4945-9B26-57975ACD5ABB}"/>
              </a:ext>
            </a:extLst>
          </p:cNvPr>
          <p:cNvSpPr txBox="1"/>
          <p:nvPr/>
        </p:nvSpPr>
        <p:spPr>
          <a:xfrm>
            <a:off x="5328958" y="2641141"/>
            <a:ext cx="1205753"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3</a:t>
            </a:r>
            <a:r>
              <a:rPr lang="en-GB" sz="2800" b="1" i="1" dirty="0">
                <a:latin typeface="Arial" panose="020B0604020202020204" pitchFamily="34" charset="0"/>
                <a:cs typeface="Arial" panose="020B0604020202020204" pitchFamily="34" charset="0"/>
              </a:rPr>
              <a:t>a</a:t>
            </a:r>
            <a:r>
              <a:rPr lang="en-GB" sz="2800" b="1" dirty="0">
                <a:latin typeface="Arial" panose="020B0604020202020204" pitchFamily="34" charset="0"/>
                <a:cs typeface="Arial" panose="020B0604020202020204" pitchFamily="34" charset="0"/>
              </a:rPr>
              <a:t> + 6</a:t>
            </a:r>
            <a:endParaRPr lang="en-GB" sz="2800" b="1" i="1" dirty="0">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3855D061-5CD1-45B6-83FD-6734D80F53EF}"/>
              </a:ext>
            </a:extLst>
          </p:cNvPr>
          <p:cNvPicPr>
            <a:picLocks noChangeAspect="1"/>
          </p:cNvPicPr>
          <p:nvPr/>
        </p:nvPicPr>
        <p:blipFill>
          <a:blip r:embed="rId4"/>
          <a:stretch>
            <a:fillRect/>
          </a:stretch>
        </p:blipFill>
        <p:spPr>
          <a:xfrm>
            <a:off x="643255" y="5031375"/>
            <a:ext cx="2646082" cy="1374384"/>
          </a:xfrm>
          <a:prstGeom prst="rect">
            <a:avLst/>
          </a:prstGeom>
        </p:spPr>
      </p:pic>
      <p:sp>
        <p:nvSpPr>
          <p:cNvPr id="16" name="TextBox 15">
            <a:extLst>
              <a:ext uri="{FF2B5EF4-FFF2-40B4-BE49-F238E27FC236}">
                <a16:creationId xmlns:a16="http://schemas.microsoft.com/office/drawing/2014/main" id="{FEC34F14-3DAC-44A5-A497-B6906ADEEDE2}"/>
              </a:ext>
            </a:extLst>
          </p:cNvPr>
          <p:cNvSpPr txBox="1"/>
          <p:nvPr/>
        </p:nvSpPr>
        <p:spPr>
          <a:xfrm>
            <a:off x="4977653" y="5301253"/>
            <a:ext cx="2017060"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a:t>
            </a:r>
            <a:r>
              <a:rPr lang="en-GB" sz="2800" b="1" i="1" dirty="0">
                <a:latin typeface="Arial" panose="020B0604020202020204" pitchFamily="34" charset="0"/>
                <a:cs typeface="Arial" panose="020B0604020202020204" pitchFamily="34" charset="0"/>
              </a:rPr>
              <a:t>a</a:t>
            </a:r>
            <a:r>
              <a:rPr lang="en-GB" sz="2800" b="1" dirty="0">
                <a:latin typeface="Arial" panose="020B0604020202020204" pitchFamily="34" charset="0"/>
                <a:cs typeface="Arial" panose="020B0604020202020204" pitchFamily="34" charset="0"/>
              </a:rPr>
              <a:t> + 6) ÷ 3</a:t>
            </a:r>
            <a:endParaRPr lang="en-GB" sz="2800" b="1"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993372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078629"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STARTER:</a:t>
            </a:r>
            <a:endParaRPr lang="en-GB" sz="1400" u="sng"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5A22397-22CB-48B1-9847-DF279AAA275F}"/>
              </a:ext>
            </a:extLst>
          </p:cNvPr>
          <p:cNvSpPr txBox="1"/>
          <p:nvPr/>
        </p:nvSpPr>
        <p:spPr>
          <a:xfrm>
            <a:off x="180831" y="1808585"/>
            <a:ext cx="8680781" cy="40934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These bar models represent some different expressions.</a:t>
            </a:r>
          </a:p>
          <a:p>
            <a:r>
              <a:rPr lang="en-GB" dirty="0">
                <a:latin typeface="Arial" panose="020B0604020202020204" pitchFamily="34" charset="0"/>
                <a:cs typeface="Arial" panose="020B0604020202020204" pitchFamily="34" charset="0"/>
              </a:rPr>
              <a:t>Match up the bar models with the expression that they show.</a:t>
            </a:r>
          </a:p>
          <a:p>
            <a:endParaRPr lang="en-GB" sz="2800" b="1" dirty="0">
              <a:latin typeface="Arial" panose="020B0604020202020204" pitchFamily="34" charset="0"/>
              <a:cs typeface="Arial" panose="020B0604020202020204" pitchFamily="34" charset="0"/>
            </a:endParaRPr>
          </a:p>
          <a:p>
            <a:r>
              <a:rPr lang="en-GB" sz="2800" b="1"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FFCCC559-7199-4127-B2E6-F1420E8AC727}"/>
              </a:ext>
            </a:extLst>
          </p:cNvPr>
          <p:cNvSpPr/>
          <p:nvPr/>
        </p:nvSpPr>
        <p:spPr>
          <a:xfrm>
            <a:off x="6844552" y="3946326"/>
            <a:ext cx="2017060" cy="857228"/>
          </a:xfrm>
          <a:prstGeom prst="rect">
            <a:avLst/>
          </a:prstGeom>
          <a:solidFill>
            <a:srgbClr val="13BD8A"/>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u="sng" dirty="0">
                <a:latin typeface="Arial" panose="020B0604020202020204" pitchFamily="34" charset="0"/>
                <a:cs typeface="Arial" panose="020B0604020202020204" pitchFamily="34" charset="0"/>
              </a:rPr>
              <a:t>Extension:</a:t>
            </a:r>
          </a:p>
          <a:p>
            <a:r>
              <a:rPr lang="en-GB" sz="1400" dirty="0">
                <a:latin typeface="Arial" panose="020B0604020202020204" pitchFamily="34" charset="0"/>
                <a:cs typeface="Arial" panose="020B0604020202020204" pitchFamily="34" charset="0"/>
              </a:rPr>
              <a:t>Invent a similar puzzle for a friend to solve.</a:t>
            </a:r>
          </a:p>
        </p:txBody>
      </p:sp>
      <p:pic>
        <p:nvPicPr>
          <p:cNvPr id="2" name="Picture 1">
            <a:extLst>
              <a:ext uri="{FF2B5EF4-FFF2-40B4-BE49-F238E27FC236}">
                <a16:creationId xmlns:a16="http://schemas.microsoft.com/office/drawing/2014/main" id="{557121AA-4DF2-4141-9230-D252E7D9C3B7}"/>
              </a:ext>
            </a:extLst>
          </p:cNvPr>
          <p:cNvPicPr>
            <a:picLocks noChangeAspect="1"/>
          </p:cNvPicPr>
          <p:nvPr/>
        </p:nvPicPr>
        <p:blipFill>
          <a:blip r:embed="rId2"/>
          <a:stretch>
            <a:fillRect/>
          </a:stretch>
        </p:blipFill>
        <p:spPr>
          <a:xfrm>
            <a:off x="394939" y="2615830"/>
            <a:ext cx="3142714" cy="1097063"/>
          </a:xfrm>
          <a:prstGeom prst="rect">
            <a:avLst/>
          </a:prstGeom>
        </p:spPr>
      </p:pic>
      <p:sp>
        <p:nvSpPr>
          <p:cNvPr id="12" name="TextBox 11">
            <a:extLst>
              <a:ext uri="{FF2B5EF4-FFF2-40B4-BE49-F238E27FC236}">
                <a16:creationId xmlns:a16="http://schemas.microsoft.com/office/drawing/2014/main" id="{CD260CCB-BABF-431E-95A0-63B787ABEAE2}"/>
              </a:ext>
            </a:extLst>
          </p:cNvPr>
          <p:cNvSpPr txBox="1"/>
          <p:nvPr/>
        </p:nvSpPr>
        <p:spPr>
          <a:xfrm>
            <a:off x="4977653" y="3946326"/>
            <a:ext cx="2017060" cy="523220"/>
          </a:xfrm>
          <a:prstGeom prst="rect">
            <a:avLst/>
          </a:prstGeom>
          <a:noFill/>
        </p:spPr>
        <p:txBody>
          <a:bodyPr wrap="square" rtlCol="0">
            <a:spAutoFit/>
          </a:bodyPr>
          <a:lstStyle/>
          <a:p>
            <a:r>
              <a:rPr lang="en-GB" sz="2800" b="1" i="1" dirty="0">
                <a:latin typeface="Arial" panose="020B0604020202020204" pitchFamily="34" charset="0"/>
                <a:cs typeface="Arial" panose="020B0604020202020204" pitchFamily="34" charset="0"/>
              </a:rPr>
              <a:t>  a</a:t>
            </a:r>
            <a:r>
              <a:rPr lang="en-GB" sz="2800" b="1" dirty="0">
                <a:latin typeface="Arial" panose="020B0604020202020204" pitchFamily="34" charset="0"/>
                <a:cs typeface="Arial" panose="020B0604020202020204" pitchFamily="34" charset="0"/>
              </a:rPr>
              <a:t> ÷ 6 – 3 </a:t>
            </a:r>
            <a:endParaRPr lang="en-GB" sz="2800" b="1" i="1"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319BE64D-A9C4-4A25-9068-EBB5325634CA}"/>
              </a:ext>
            </a:extLst>
          </p:cNvPr>
          <p:cNvPicPr>
            <a:picLocks noChangeAspect="1"/>
          </p:cNvPicPr>
          <p:nvPr/>
        </p:nvPicPr>
        <p:blipFill>
          <a:blip r:embed="rId3"/>
          <a:stretch>
            <a:fillRect/>
          </a:stretch>
        </p:blipFill>
        <p:spPr>
          <a:xfrm>
            <a:off x="279243" y="3972557"/>
            <a:ext cx="3858201" cy="830997"/>
          </a:xfrm>
          <a:prstGeom prst="rect">
            <a:avLst/>
          </a:prstGeom>
        </p:spPr>
      </p:pic>
      <p:sp>
        <p:nvSpPr>
          <p:cNvPr id="14" name="TextBox 13">
            <a:extLst>
              <a:ext uri="{FF2B5EF4-FFF2-40B4-BE49-F238E27FC236}">
                <a16:creationId xmlns:a16="http://schemas.microsoft.com/office/drawing/2014/main" id="{15ED2A5C-4F63-4945-9B26-57975ACD5ABB}"/>
              </a:ext>
            </a:extLst>
          </p:cNvPr>
          <p:cNvSpPr txBox="1"/>
          <p:nvPr/>
        </p:nvSpPr>
        <p:spPr>
          <a:xfrm>
            <a:off x="5328958" y="2641141"/>
            <a:ext cx="1205753"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3</a:t>
            </a:r>
            <a:r>
              <a:rPr lang="en-GB" sz="2800" b="1" i="1" dirty="0">
                <a:latin typeface="Arial" panose="020B0604020202020204" pitchFamily="34" charset="0"/>
                <a:cs typeface="Arial" panose="020B0604020202020204" pitchFamily="34" charset="0"/>
              </a:rPr>
              <a:t>a</a:t>
            </a:r>
            <a:r>
              <a:rPr lang="en-GB" sz="2800" b="1" dirty="0">
                <a:latin typeface="Arial" panose="020B0604020202020204" pitchFamily="34" charset="0"/>
                <a:cs typeface="Arial" panose="020B0604020202020204" pitchFamily="34" charset="0"/>
              </a:rPr>
              <a:t> + 6</a:t>
            </a:r>
            <a:endParaRPr lang="en-GB" sz="2800" b="1" i="1" dirty="0">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3855D061-5CD1-45B6-83FD-6734D80F53EF}"/>
              </a:ext>
            </a:extLst>
          </p:cNvPr>
          <p:cNvPicPr>
            <a:picLocks noChangeAspect="1"/>
          </p:cNvPicPr>
          <p:nvPr/>
        </p:nvPicPr>
        <p:blipFill>
          <a:blip r:embed="rId4"/>
          <a:stretch>
            <a:fillRect/>
          </a:stretch>
        </p:blipFill>
        <p:spPr>
          <a:xfrm>
            <a:off x="643255" y="5031375"/>
            <a:ext cx="2646082" cy="1374384"/>
          </a:xfrm>
          <a:prstGeom prst="rect">
            <a:avLst/>
          </a:prstGeom>
        </p:spPr>
      </p:pic>
      <p:sp>
        <p:nvSpPr>
          <p:cNvPr id="16" name="TextBox 15">
            <a:extLst>
              <a:ext uri="{FF2B5EF4-FFF2-40B4-BE49-F238E27FC236}">
                <a16:creationId xmlns:a16="http://schemas.microsoft.com/office/drawing/2014/main" id="{FEC34F14-3DAC-44A5-A497-B6906ADEEDE2}"/>
              </a:ext>
            </a:extLst>
          </p:cNvPr>
          <p:cNvSpPr txBox="1"/>
          <p:nvPr/>
        </p:nvSpPr>
        <p:spPr>
          <a:xfrm>
            <a:off x="4977653" y="5301253"/>
            <a:ext cx="2017060" cy="523220"/>
          </a:xfrm>
          <a:prstGeom prst="rect">
            <a:avLst/>
          </a:prstGeom>
          <a:noFill/>
        </p:spPr>
        <p:txBody>
          <a:bodyPr wrap="square" rtlCol="0">
            <a:spAutoFit/>
          </a:bodyPr>
          <a:lstStyle/>
          <a:p>
            <a:r>
              <a:rPr lang="en-GB" sz="2800" b="1" dirty="0">
                <a:latin typeface="Arial" panose="020B0604020202020204" pitchFamily="34" charset="0"/>
                <a:cs typeface="Arial" panose="020B0604020202020204" pitchFamily="34" charset="0"/>
              </a:rPr>
              <a:t>(</a:t>
            </a:r>
            <a:r>
              <a:rPr lang="en-GB" sz="2800" b="1" i="1" dirty="0">
                <a:latin typeface="Arial" panose="020B0604020202020204" pitchFamily="34" charset="0"/>
                <a:cs typeface="Arial" panose="020B0604020202020204" pitchFamily="34" charset="0"/>
              </a:rPr>
              <a:t>a</a:t>
            </a:r>
            <a:r>
              <a:rPr lang="en-GB" sz="2800" b="1" dirty="0">
                <a:latin typeface="Arial" panose="020B0604020202020204" pitchFamily="34" charset="0"/>
                <a:cs typeface="Arial" panose="020B0604020202020204" pitchFamily="34" charset="0"/>
              </a:rPr>
              <a:t> + 6) ÷ 3</a:t>
            </a:r>
            <a:endParaRPr lang="en-GB" sz="2800" b="1" i="1" dirty="0">
              <a:latin typeface="Arial" panose="020B0604020202020204" pitchFamily="34" charset="0"/>
              <a:cs typeface="Arial" panose="020B0604020202020204" pitchFamily="34" charset="0"/>
            </a:endParaRPr>
          </a:p>
        </p:txBody>
      </p:sp>
      <p:cxnSp>
        <p:nvCxnSpPr>
          <p:cNvPr id="18" name="Straight Arrow Connector 17">
            <a:extLst>
              <a:ext uri="{FF2B5EF4-FFF2-40B4-BE49-F238E27FC236}">
                <a16:creationId xmlns:a16="http://schemas.microsoft.com/office/drawing/2014/main" id="{2638CA1E-00D0-4A4E-87A7-18BBE64925E5}"/>
              </a:ext>
            </a:extLst>
          </p:cNvPr>
          <p:cNvCxnSpPr>
            <a:cxnSpLocks/>
          </p:cNvCxnSpPr>
          <p:nvPr/>
        </p:nvCxnSpPr>
        <p:spPr>
          <a:xfrm flipV="1">
            <a:off x="4262718" y="2943503"/>
            <a:ext cx="1014559" cy="121163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B945466B-9B25-4314-9CD6-D3E327F31996}"/>
              </a:ext>
            </a:extLst>
          </p:cNvPr>
          <p:cNvCxnSpPr>
            <a:cxnSpLocks/>
          </p:cNvCxnSpPr>
          <p:nvPr/>
        </p:nvCxnSpPr>
        <p:spPr>
          <a:xfrm flipV="1">
            <a:off x="3842614" y="4357826"/>
            <a:ext cx="1313622" cy="120503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25D1937A-7805-4110-9EE6-428827775069}"/>
              </a:ext>
            </a:extLst>
          </p:cNvPr>
          <p:cNvCxnSpPr>
            <a:cxnSpLocks/>
          </p:cNvCxnSpPr>
          <p:nvPr/>
        </p:nvCxnSpPr>
        <p:spPr>
          <a:xfrm>
            <a:off x="4199183" y="2931459"/>
            <a:ext cx="807375" cy="250115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4924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 If                  = 10 and                   = 5</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Calculate: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                     +                     +</a:t>
            </a: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5-Point Star 5">
            <a:extLst>
              <a:ext uri="{FF2B5EF4-FFF2-40B4-BE49-F238E27FC236}">
                <a16:creationId xmlns:a16="http://schemas.microsoft.com/office/drawing/2014/main" id="{D0252090-1452-5F4D-A3BE-545F5FE8894C}"/>
              </a:ext>
            </a:extLst>
          </p:cNvPr>
          <p:cNvSpPr/>
          <p:nvPr/>
        </p:nvSpPr>
        <p:spPr>
          <a:xfrm>
            <a:off x="2769963" y="937060"/>
            <a:ext cx="1054152" cy="1054152"/>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DBE4F651-6AF7-2C40-86CE-327DAC57EC7F}"/>
              </a:ext>
            </a:extLst>
          </p:cNvPr>
          <p:cNvSpPr/>
          <p:nvPr/>
        </p:nvSpPr>
        <p:spPr>
          <a:xfrm>
            <a:off x="5119498" y="937060"/>
            <a:ext cx="1054152" cy="1054152"/>
          </a:xfrm>
          <a:prstGeom prst="ellipse">
            <a:avLst/>
          </a:prstGeom>
          <a:solidFill>
            <a:srgbClr val="6699FF"/>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5-Point Star 9">
            <a:extLst>
              <a:ext uri="{FF2B5EF4-FFF2-40B4-BE49-F238E27FC236}">
                <a16:creationId xmlns:a16="http://schemas.microsoft.com/office/drawing/2014/main" id="{50C1C588-3B4D-774F-BF82-18DA5D2691EF}"/>
              </a:ext>
            </a:extLst>
          </p:cNvPr>
          <p:cNvSpPr/>
          <p:nvPr/>
        </p:nvSpPr>
        <p:spPr>
          <a:xfrm>
            <a:off x="4695377" y="2809860"/>
            <a:ext cx="1054152" cy="1054152"/>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5-Point Star 10">
            <a:extLst>
              <a:ext uri="{FF2B5EF4-FFF2-40B4-BE49-F238E27FC236}">
                <a16:creationId xmlns:a16="http://schemas.microsoft.com/office/drawing/2014/main" id="{BD237FC7-21F1-C04F-A96A-56A0585A3674}"/>
              </a:ext>
            </a:extLst>
          </p:cNvPr>
          <p:cNvSpPr/>
          <p:nvPr/>
        </p:nvSpPr>
        <p:spPr>
          <a:xfrm>
            <a:off x="3078453" y="2809860"/>
            <a:ext cx="1054152" cy="1054152"/>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5-Point Star 11">
            <a:extLst>
              <a:ext uri="{FF2B5EF4-FFF2-40B4-BE49-F238E27FC236}">
                <a16:creationId xmlns:a16="http://schemas.microsoft.com/office/drawing/2014/main" id="{D49828C3-8078-1B4D-AFD1-AAAAD819851F}"/>
              </a:ext>
            </a:extLst>
          </p:cNvPr>
          <p:cNvSpPr/>
          <p:nvPr/>
        </p:nvSpPr>
        <p:spPr>
          <a:xfrm>
            <a:off x="1461529" y="2809860"/>
            <a:ext cx="1054152" cy="1054152"/>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5A5C2C2F-C77D-6E45-85C2-090C143B761C}"/>
              </a:ext>
            </a:extLst>
          </p:cNvPr>
          <p:cNvSpPr/>
          <p:nvPr/>
        </p:nvSpPr>
        <p:spPr>
          <a:xfrm>
            <a:off x="6312302" y="2809860"/>
            <a:ext cx="1054152" cy="1054152"/>
          </a:xfrm>
          <a:prstGeom prst="ellipse">
            <a:avLst/>
          </a:prstGeom>
          <a:solidFill>
            <a:srgbClr val="6699FF"/>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0330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r>
              <a:rPr lang="en-GB" sz="2000" b="1" dirty="0">
                <a:solidFill>
                  <a:schemeClr val="tx1"/>
                </a:solidFill>
                <a:latin typeface="Century Gothic" panose="020B0502020202020204" pitchFamily="34" charset="0"/>
              </a:rPr>
              <a:t>                      </a:t>
            </a:r>
          </a:p>
          <a:p>
            <a:pPr algn="ctr"/>
            <a:r>
              <a:rPr lang="en-GB" sz="2000" b="1" dirty="0">
                <a:solidFill>
                  <a:schemeClr val="tx1"/>
                </a:solidFill>
                <a:latin typeface="Century Gothic" panose="020B0502020202020204" pitchFamily="34" charset="0"/>
              </a:rPr>
              <a:t> If                  = 10 and                   = 5</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Calculate: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                     +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10 + 10 + 10 + 5 = 35</a:t>
            </a: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5-Point Star 5">
            <a:extLst>
              <a:ext uri="{FF2B5EF4-FFF2-40B4-BE49-F238E27FC236}">
                <a16:creationId xmlns:a16="http://schemas.microsoft.com/office/drawing/2014/main" id="{D0252090-1452-5F4D-A3BE-545F5FE8894C}"/>
              </a:ext>
            </a:extLst>
          </p:cNvPr>
          <p:cNvSpPr/>
          <p:nvPr/>
        </p:nvSpPr>
        <p:spPr>
          <a:xfrm>
            <a:off x="2769963" y="937060"/>
            <a:ext cx="1054152" cy="1054152"/>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DBE4F651-6AF7-2C40-86CE-327DAC57EC7F}"/>
              </a:ext>
            </a:extLst>
          </p:cNvPr>
          <p:cNvSpPr/>
          <p:nvPr/>
        </p:nvSpPr>
        <p:spPr>
          <a:xfrm>
            <a:off x="5119498" y="937060"/>
            <a:ext cx="1054152" cy="1054152"/>
          </a:xfrm>
          <a:prstGeom prst="ellipse">
            <a:avLst/>
          </a:prstGeom>
          <a:solidFill>
            <a:srgbClr val="6699FF"/>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5-Point Star 9">
            <a:extLst>
              <a:ext uri="{FF2B5EF4-FFF2-40B4-BE49-F238E27FC236}">
                <a16:creationId xmlns:a16="http://schemas.microsoft.com/office/drawing/2014/main" id="{50C1C588-3B4D-774F-BF82-18DA5D2691EF}"/>
              </a:ext>
            </a:extLst>
          </p:cNvPr>
          <p:cNvSpPr/>
          <p:nvPr/>
        </p:nvSpPr>
        <p:spPr>
          <a:xfrm>
            <a:off x="4695377" y="2809860"/>
            <a:ext cx="1054152" cy="1054152"/>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5-Point Star 10">
            <a:extLst>
              <a:ext uri="{FF2B5EF4-FFF2-40B4-BE49-F238E27FC236}">
                <a16:creationId xmlns:a16="http://schemas.microsoft.com/office/drawing/2014/main" id="{BD237FC7-21F1-C04F-A96A-56A0585A3674}"/>
              </a:ext>
            </a:extLst>
          </p:cNvPr>
          <p:cNvSpPr/>
          <p:nvPr/>
        </p:nvSpPr>
        <p:spPr>
          <a:xfrm>
            <a:off x="3078453" y="2809860"/>
            <a:ext cx="1054152" cy="1054152"/>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5-Point Star 11">
            <a:extLst>
              <a:ext uri="{FF2B5EF4-FFF2-40B4-BE49-F238E27FC236}">
                <a16:creationId xmlns:a16="http://schemas.microsoft.com/office/drawing/2014/main" id="{D49828C3-8078-1B4D-AFD1-AAAAD819851F}"/>
              </a:ext>
            </a:extLst>
          </p:cNvPr>
          <p:cNvSpPr/>
          <p:nvPr/>
        </p:nvSpPr>
        <p:spPr>
          <a:xfrm>
            <a:off x="1461529" y="2809860"/>
            <a:ext cx="1054152" cy="1054152"/>
          </a:xfrm>
          <a:prstGeom prst="star5">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5A5C2C2F-C77D-6E45-85C2-090C143B761C}"/>
              </a:ext>
            </a:extLst>
          </p:cNvPr>
          <p:cNvSpPr/>
          <p:nvPr/>
        </p:nvSpPr>
        <p:spPr>
          <a:xfrm>
            <a:off x="6312302" y="2809860"/>
            <a:ext cx="1054152" cy="1054152"/>
          </a:xfrm>
          <a:prstGeom prst="ellipse">
            <a:avLst/>
          </a:prstGeom>
          <a:solidFill>
            <a:srgbClr val="6699FF"/>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81427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expressions to their values.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If        = 10 and        = 0.25.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1F471CB4-8F06-3E46-9698-DA1C450BE235}"/>
              </a:ext>
            </a:extLst>
          </p:cNvPr>
          <p:cNvGraphicFramePr>
            <a:graphicFrameLocks noGrp="1"/>
          </p:cNvGraphicFramePr>
          <p:nvPr>
            <p:extLst/>
          </p:nvPr>
        </p:nvGraphicFramePr>
        <p:xfrm>
          <a:off x="6411843" y="2710592"/>
          <a:ext cx="648000" cy="2304000"/>
        </p:xfrm>
        <a:graphic>
          <a:graphicData uri="http://schemas.openxmlformats.org/drawingml/2006/table">
            <a:tbl>
              <a:tblPr firstRow="1" bandRow="1">
                <a:tableStyleId>{5C22544A-7EE6-4342-B048-85BDC9FD1C3A}</a:tableStyleId>
              </a:tblPr>
              <a:tblGrid>
                <a:gridCol w="648000">
                  <a:extLst>
                    <a:ext uri="{9D8B030D-6E8A-4147-A177-3AD203B41FA5}">
                      <a16:colId xmlns:a16="http://schemas.microsoft.com/office/drawing/2014/main" val="2748235079"/>
                    </a:ext>
                  </a:extLst>
                </a:gridCol>
              </a:tblGrid>
              <a:tr h="648000">
                <a:tc>
                  <a:txBody>
                    <a:bodyPr/>
                    <a:lstStyle/>
                    <a:p>
                      <a:pPr algn="ctr"/>
                      <a:r>
                        <a:rPr lang="en-GB" sz="2000" b="1" i="0" dirty="0">
                          <a:solidFill>
                            <a:schemeClr val="tx1"/>
                          </a:solidFill>
                          <a:latin typeface="Century Gothic" panose="020B0502020202020204" pitchFamily="34" charset="0"/>
                        </a:rPr>
                        <a:t>19.75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29374361"/>
                  </a:ext>
                </a:extLst>
              </a:tr>
              <a:tr h="180000">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4650097"/>
                  </a:ext>
                </a:extLst>
              </a:tr>
              <a:tr h="648000">
                <a:tc>
                  <a:txBody>
                    <a:bodyPr/>
                    <a:lstStyle/>
                    <a:p>
                      <a:pPr algn="ctr"/>
                      <a:r>
                        <a:rPr lang="en-GB" sz="2000" b="1" i="0" dirty="0">
                          <a:solidFill>
                            <a:schemeClr val="tx1"/>
                          </a:solidFill>
                          <a:latin typeface="Century Gothic" panose="020B0502020202020204" pitchFamily="34" charset="0"/>
                        </a:rPr>
                        <a:t>2.75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36862419"/>
                  </a:ext>
                </a:extLst>
              </a:tr>
              <a:tr h="180000">
                <a:tc>
                  <a:txBody>
                    <a:bodyPr/>
                    <a:lstStyle/>
                    <a:p>
                      <a:endParaRPr lang="en-GB" sz="100" b="1" i="0" dirty="0">
                        <a:solidFill>
                          <a:schemeClr val="tx1"/>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7092281"/>
                  </a:ext>
                </a:extLst>
              </a:tr>
              <a:tr h="648000">
                <a:tc>
                  <a:txBody>
                    <a:bodyPr/>
                    <a:lstStyle/>
                    <a:p>
                      <a:pPr algn="ctr"/>
                      <a:r>
                        <a:rPr lang="en-GB" sz="2000" b="1" i="0" dirty="0">
                          <a:solidFill>
                            <a:schemeClr val="tx1"/>
                          </a:solidFill>
                          <a:latin typeface="Century Gothic" panose="020B0502020202020204" pitchFamily="34" charset="0"/>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8931639"/>
                  </a:ext>
                </a:extLst>
              </a:tr>
            </a:tbl>
          </a:graphicData>
        </a:graphic>
      </p:graphicFrame>
      <p:graphicFrame>
        <p:nvGraphicFramePr>
          <p:cNvPr id="9" name="Table 8">
            <a:extLst>
              <a:ext uri="{FF2B5EF4-FFF2-40B4-BE49-F238E27FC236}">
                <a16:creationId xmlns:a16="http://schemas.microsoft.com/office/drawing/2014/main" id="{7EDBFEEF-8CED-3F44-8654-F811E23270F6}"/>
              </a:ext>
            </a:extLst>
          </p:cNvPr>
          <p:cNvGraphicFramePr>
            <a:graphicFrameLocks noGrp="1"/>
          </p:cNvGraphicFramePr>
          <p:nvPr>
            <p:extLst/>
          </p:nvPr>
        </p:nvGraphicFramePr>
        <p:xfrm>
          <a:off x="2057126" y="2494781"/>
          <a:ext cx="3628655" cy="2730361"/>
        </p:xfrm>
        <a:graphic>
          <a:graphicData uri="http://schemas.openxmlformats.org/drawingml/2006/table">
            <a:tbl>
              <a:tblPr firstRow="1" bandRow="1">
                <a:tableStyleId>{5C22544A-7EE6-4342-B048-85BDC9FD1C3A}</a:tableStyleId>
              </a:tblPr>
              <a:tblGrid>
                <a:gridCol w="562410">
                  <a:extLst>
                    <a:ext uri="{9D8B030D-6E8A-4147-A177-3AD203B41FA5}">
                      <a16:colId xmlns:a16="http://schemas.microsoft.com/office/drawing/2014/main" val="3093793482"/>
                    </a:ext>
                  </a:extLst>
                </a:gridCol>
                <a:gridCol w="613249">
                  <a:extLst>
                    <a:ext uri="{9D8B030D-6E8A-4147-A177-3AD203B41FA5}">
                      <a16:colId xmlns:a16="http://schemas.microsoft.com/office/drawing/2014/main" val="3530930510"/>
                    </a:ext>
                  </a:extLst>
                </a:gridCol>
                <a:gridCol w="613249">
                  <a:extLst>
                    <a:ext uri="{9D8B030D-6E8A-4147-A177-3AD203B41FA5}">
                      <a16:colId xmlns:a16="http://schemas.microsoft.com/office/drawing/2014/main" val="4273412060"/>
                    </a:ext>
                  </a:extLst>
                </a:gridCol>
                <a:gridCol w="613249">
                  <a:extLst>
                    <a:ext uri="{9D8B030D-6E8A-4147-A177-3AD203B41FA5}">
                      <a16:colId xmlns:a16="http://schemas.microsoft.com/office/drawing/2014/main" val="3692802715"/>
                    </a:ext>
                  </a:extLst>
                </a:gridCol>
                <a:gridCol w="613249">
                  <a:extLst>
                    <a:ext uri="{9D8B030D-6E8A-4147-A177-3AD203B41FA5}">
                      <a16:colId xmlns:a16="http://schemas.microsoft.com/office/drawing/2014/main" val="1387608571"/>
                    </a:ext>
                  </a:extLst>
                </a:gridCol>
                <a:gridCol w="613249">
                  <a:extLst>
                    <a:ext uri="{9D8B030D-6E8A-4147-A177-3AD203B41FA5}">
                      <a16:colId xmlns:a16="http://schemas.microsoft.com/office/drawing/2014/main" val="2455132942"/>
                    </a:ext>
                  </a:extLst>
                </a:gridCol>
              </a:tblGrid>
              <a:tr h="1076881">
                <a:tc>
                  <a:txBody>
                    <a:bodyPr/>
                    <a:lstStyle/>
                    <a:p>
                      <a:pPr algn="ctr"/>
                      <a:r>
                        <a:rPr lang="en-GB" sz="2000" b="1" i="0" dirty="0">
                          <a:solidFill>
                            <a:schemeClr val="tx1"/>
                          </a:solidFill>
                          <a:latin typeface="Century Gothic" panose="020B0502020202020204" pitchFamily="34" charset="0"/>
                        </a:rPr>
                        <a:t>A.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000" b="1" i="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000" b="1" i="0" dirty="0">
                          <a:solidFill>
                            <a:schemeClr val="tx1"/>
                          </a:solidFill>
                          <a:latin typeface="Century Gothic" panose="020B0502020202020204"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55253647"/>
                  </a:ext>
                </a:extLst>
              </a:tr>
              <a:tr h="826740">
                <a:tc>
                  <a:txBody>
                    <a:bodyPr/>
                    <a:lstStyle/>
                    <a:p>
                      <a:pPr algn="ctr"/>
                      <a:r>
                        <a:rPr lang="en-GB" sz="2000" b="1" i="0" dirty="0">
                          <a:solidFill>
                            <a:schemeClr val="tx1"/>
                          </a:solidFill>
                          <a:latin typeface="Century Gothic" panose="020B0502020202020204" pitchFamily="34" charset="0"/>
                        </a:rPr>
                        <a:t>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98797406"/>
                  </a:ext>
                </a:extLst>
              </a:tr>
              <a:tr h="826740">
                <a:tc>
                  <a:txBody>
                    <a:bodyPr/>
                    <a:lstStyle/>
                    <a:p>
                      <a:pPr algn="ctr"/>
                      <a:r>
                        <a:rPr lang="en-GB" sz="2000" b="1" i="0" dirty="0">
                          <a:solidFill>
                            <a:schemeClr val="tx1"/>
                          </a:solidFill>
                          <a:latin typeface="Century Gothic" panose="020B0502020202020204" pitchFamily="34" charset="0"/>
                        </a:rPr>
                        <a:t>C.</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25092752"/>
                  </a:ext>
                </a:extLst>
              </a:tr>
            </a:tbl>
          </a:graphicData>
        </a:graphic>
      </p:graphicFrame>
      <p:sp>
        <p:nvSpPr>
          <p:cNvPr id="12" name="Diamond 11">
            <a:extLst>
              <a:ext uri="{FF2B5EF4-FFF2-40B4-BE49-F238E27FC236}">
                <a16:creationId xmlns:a16="http://schemas.microsoft.com/office/drawing/2014/main" id="{63F9F3D1-A5AC-0940-8377-ED409B95574C}"/>
              </a:ext>
            </a:extLst>
          </p:cNvPr>
          <p:cNvSpPr/>
          <p:nvPr/>
        </p:nvSpPr>
        <p:spPr>
          <a:xfrm>
            <a:off x="2734695" y="2825181"/>
            <a:ext cx="465567" cy="463016"/>
          </a:xfrm>
          <a:prstGeom prst="diamond">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Heart 12">
            <a:extLst>
              <a:ext uri="{FF2B5EF4-FFF2-40B4-BE49-F238E27FC236}">
                <a16:creationId xmlns:a16="http://schemas.microsoft.com/office/drawing/2014/main" id="{E34722BF-54F9-F547-9C05-C60345465DFA}"/>
              </a:ext>
            </a:extLst>
          </p:cNvPr>
          <p:cNvSpPr/>
          <p:nvPr/>
        </p:nvSpPr>
        <p:spPr>
          <a:xfrm>
            <a:off x="3865076" y="2829065"/>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Diamond 13">
            <a:extLst>
              <a:ext uri="{FF2B5EF4-FFF2-40B4-BE49-F238E27FC236}">
                <a16:creationId xmlns:a16="http://schemas.microsoft.com/office/drawing/2014/main" id="{84345059-5952-FC4B-8F8D-DD9DE03A7D7B}"/>
              </a:ext>
            </a:extLst>
          </p:cNvPr>
          <p:cNvSpPr/>
          <p:nvPr/>
        </p:nvSpPr>
        <p:spPr>
          <a:xfrm>
            <a:off x="5115516" y="2825181"/>
            <a:ext cx="465567" cy="463016"/>
          </a:xfrm>
          <a:prstGeom prst="diamond">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Heart 14">
            <a:extLst>
              <a:ext uri="{FF2B5EF4-FFF2-40B4-BE49-F238E27FC236}">
                <a16:creationId xmlns:a16="http://schemas.microsoft.com/office/drawing/2014/main" id="{D01C9D3F-E05B-4848-BF10-15372D9096B0}"/>
              </a:ext>
            </a:extLst>
          </p:cNvPr>
          <p:cNvSpPr/>
          <p:nvPr/>
        </p:nvSpPr>
        <p:spPr>
          <a:xfrm>
            <a:off x="2728318" y="3699202"/>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Diamond 15">
            <a:extLst>
              <a:ext uri="{FF2B5EF4-FFF2-40B4-BE49-F238E27FC236}">
                <a16:creationId xmlns:a16="http://schemas.microsoft.com/office/drawing/2014/main" id="{05784075-34B2-D94A-9724-320EB6177EAC}"/>
              </a:ext>
            </a:extLst>
          </p:cNvPr>
          <p:cNvSpPr/>
          <p:nvPr/>
        </p:nvSpPr>
        <p:spPr>
          <a:xfrm>
            <a:off x="3871453" y="4539069"/>
            <a:ext cx="465567" cy="463016"/>
          </a:xfrm>
          <a:prstGeom prst="diamond">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Heart 16">
            <a:extLst>
              <a:ext uri="{FF2B5EF4-FFF2-40B4-BE49-F238E27FC236}">
                <a16:creationId xmlns:a16="http://schemas.microsoft.com/office/drawing/2014/main" id="{4735859B-EE55-5348-B5C9-6E53131E00C7}"/>
              </a:ext>
            </a:extLst>
          </p:cNvPr>
          <p:cNvSpPr/>
          <p:nvPr/>
        </p:nvSpPr>
        <p:spPr>
          <a:xfrm>
            <a:off x="3865076" y="3694960"/>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Heart 19">
            <a:extLst>
              <a:ext uri="{FF2B5EF4-FFF2-40B4-BE49-F238E27FC236}">
                <a16:creationId xmlns:a16="http://schemas.microsoft.com/office/drawing/2014/main" id="{BA88F909-42C5-6247-B5D5-A0BA2BE776CC}"/>
              </a:ext>
            </a:extLst>
          </p:cNvPr>
          <p:cNvSpPr/>
          <p:nvPr/>
        </p:nvSpPr>
        <p:spPr>
          <a:xfrm>
            <a:off x="5118964" y="3694960"/>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Heart 20">
            <a:extLst>
              <a:ext uri="{FF2B5EF4-FFF2-40B4-BE49-F238E27FC236}">
                <a16:creationId xmlns:a16="http://schemas.microsoft.com/office/drawing/2014/main" id="{A47A05D2-5731-074A-9DB6-CAD3EB9CB89E}"/>
              </a:ext>
            </a:extLst>
          </p:cNvPr>
          <p:cNvSpPr/>
          <p:nvPr/>
        </p:nvSpPr>
        <p:spPr>
          <a:xfrm>
            <a:off x="2728318" y="4530141"/>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Heart 21">
            <a:extLst>
              <a:ext uri="{FF2B5EF4-FFF2-40B4-BE49-F238E27FC236}">
                <a16:creationId xmlns:a16="http://schemas.microsoft.com/office/drawing/2014/main" id="{920034FC-CC5C-FB4B-B56A-8EF8B005D8CC}"/>
              </a:ext>
            </a:extLst>
          </p:cNvPr>
          <p:cNvSpPr/>
          <p:nvPr/>
        </p:nvSpPr>
        <p:spPr>
          <a:xfrm>
            <a:off x="5115516" y="4542648"/>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Diamond 22">
            <a:extLst>
              <a:ext uri="{FF2B5EF4-FFF2-40B4-BE49-F238E27FC236}">
                <a16:creationId xmlns:a16="http://schemas.microsoft.com/office/drawing/2014/main" id="{4B3FC7ED-9425-4372-B337-5005310E211A}"/>
              </a:ext>
            </a:extLst>
          </p:cNvPr>
          <p:cNvSpPr/>
          <p:nvPr/>
        </p:nvSpPr>
        <p:spPr>
          <a:xfrm>
            <a:off x="4840513" y="1353790"/>
            <a:ext cx="465567" cy="463016"/>
          </a:xfrm>
          <a:prstGeom prst="diamond">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Heart 23">
            <a:extLst>
              <a:ext uri="{FF2B5EF4-FFF2-40B4-BE49-F238E27FC236}">
                <a16:creationId xmlns:a16="http://schemas.microsoft.com/office/drawing/2014/main" id="{DACE888C-36B2-413B-8F12-D87A5755DB68}"/>
              </a:ext>
            </a:extLst>
          </p:cNvPr>
          <p:cNvSpPr/>
          <p:nvPr/>
        </p:nvSpPr>
        <p:spPr>
          <a:xfrm>
            <a:off x="3211028" y="1344862"/>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77053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expressions to their values.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If        = 10 and        = 0.25. </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1F471CB4-8F06-3E46-9698-DA1C450BE235}"/>
              </a:ext>
            </a:extLst>
          </p:cNvPr>
          <p:cNvGraphicFramePr>
            <a:graphicFrameLocks noGrp="1"/>
          </p:cNvGraphicFramePr>
          <p:nvPr>
            <p:extLst/>
          </p:nvPr>
        </p:nvGraphicFramePr>
        <p:xfrm>
          <a:off x="6411843" y="2710592"/>
          <a:ext cx="648000" cy="2304000"/>
        </p:xfrm>
        <a:graphic>
          <a:graphicData uri="http://schemas.openxmlformats.org/drawingml/2006/table">
            <a:tbl>
              <a:tblPr firstRow="1" bandRow="1">
                <a:tableStyleId>{5C22544A-7EE6-4342-B048-85BDC9FD1C3A}</a:tableStyleId>
              </a:tblPr>
              <a:tblGrid>
                <a:gridCol w="648000">
                  <a:extLst>
                    <a:ext uri="{9D8B030D-6E8A-4147-A177-3AD203B41FA5}">
                      <a16:colId xmlns:a16="http://schemas.microsoft.com/office/drawing/2014/main" val="2748235079"/>
                    </a:ext>
                  </a:extLst>
                </a:gridCol>
              </a:tblGrid>
              <a:tr h="648000">
                <a:tc>
                  <a:txBody>
                    <a:bodyPr/>
                    <a:lstStyle/>
                    <a:p>
                      <a:pPr algn="ctr"/>
                      <a:r>
                        <a:rPr lang="en-GB" sz="2000" b="1" i="0" dirty="0">
                          <a:solidFill>
                            <a:srgbClr val="FF0000"/>
                          </a:solidFill>
                          <a:latin typeface="Century Gothic" panose="020B0502020202020204" pitchFamily="34" charset="0"/>
                        </a:rPr>
                        <a:t>19.75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29374361"/>
                  </a:ext>
                </a:extLst>
              </a:tr>
              <a:tr h="180000">
                <a:tc>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4650097"/>
                  </a:ext>
                </a:extLst>
              </a:tr>
              <a:tr h="648000">
                <a:tc>
                  <a:txBody>
                    <a:bodyPr/>
                    <a:lstStyle/>
                    <a:p>
                      <a:pPr algn="ctr"/>
                      <a:r>
                        <a:rPr lang="en-GB" sz="2000" b="1" i="0" dirty="0">
                          <a:solidFill>
                            <a:srgbClr val="FF0000"/>
                          </a:solidFill>
                          <a:latin typeface="Century Gothic" panose="020B0502020202020204" pitchFamily="34" charset="0"/>
                        </a:rPr>
                        <a:t>2.75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36862419"/>
                  </a:ext>
                </a:extLst>
              </a:tr>
              <a:tr h="180000">
                <a:tc>
                  <a:txBody>
                    <a:bodyPr/>
                    <a:lstStyle/>
                    <a:p>
                      <a:endParaRPr lang="en-GB" sz="100" b="1" i="0" dirty="0">
                        <a:solidFill>
                          <a:srgbClr val="FF0000"/>
                        </a:solidFill>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7092281"/>
                  </a:ext>
                </a:extLst>
              </a:tr>
              <a:tr h="648000">
                <a:tc>
                  <a:txBody>
                    <a:bodyPr/>
                    <a:lstStyle/>
                    <a:p>
                      <a:pPr algn="ctr"/>
                      <a:r>
                        <a:rPr lang="en-GB" sz="2000" b="1" i="0" dirty="0">
                          <a:solidFill>
                            <a:srgbClr val="FF0000"/>
                          </a:solidFill>
                          <a:latin typeface="Century Gothic" panose="020B0502020202020204" pitchFamily="34" charset="0"/>
                        </a:rPr>
                        <a:t>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28931639"/>
                  </a:ext>
                </a:extLst>
              </a:tr>
            </a:tbl>
          </a:graphicData>
        </a:graphic>
      </p:graphicFrame>
      <p:graphicFrame>
        <p:nvGraphicFramePr>
          <p:cNvPr id="9" name="Table 8">
            <a:extLst>
              <a:ext uri="{FF2B5EF4-FFF2-40B4-BE49-F238E27FC236}">
                <a16:creationId xmlns:a16="http://schemas.microsoft.com/office/drawing/2014/main" id="{7EDBFEEF-8CED-3F44-8654-F811E23270F6}"/>
              </a:ext>
            </a:extLst>
          </p:cNvPr>
          <p:cNvGraphicFramePr>
            <a:graphicFrameLocks noGrp="1"/>
          </p:cNvGraphicFramePr>
          <p:nvPr>
            <p:extLst/>
          </p:nvPr>
        </p:nvGraphicFramePr>
        <p:xfrm>
          <a:off x="2057126" y="2494781"/>
          <a:ext cx="3628655" cy="2730361"/>
        </p:xfrm>
        <a:graphic>
          <a:graphicData uri="http://schemas.openxmlformats.org/drawingml/2006/table">
            <a:tbl>
              <a:tblPr firstRow="1" bandRow="1">
                <a:tableStyleId>{5C22544A-7EE6-4342-B048-85BDC9FD1C3A}</a:tableStyleId>
              </a:tblPr>
              <a:tblGrid>
                <a:gridCol w="562410">
                  <a:extLst>
                    <a:ext uri="{9D8B030D-6E8A-4147-A177-3AD203B41FA5}">
                      <a16:colId xmlns:a16="http://schemas.microsoft.com/office/drawing/2014/main" val="3093793482"/>
                    </a:ext>
                  </a:extLst>
                </a:gridCol>
                <a:gridCol w="613249">
                  <a:extLst>
                    <a:ext uri="{9D8B030D-6E8A-4147-A177-3AD203B41FA5}">
                      <a16:colId xmlns:a16="http://schemas.microsoft.com/office/drawing/2014/main" val="3530930510"/>
                    </a:ext>
                  </a:extLst>
                </a:gridCol>
                <a:gridCol w="613249">
                  <a:extLst>
                    <a:ext uri="{9D8B030D-6E8A-4147-A177-3AD203B41FA5}">
                      <a16:colId xmlns:a16="http://schemas.microsoft.com/office/drawing/2014/main" val="4273412060"/>
                    </a:ext>
                  </a:extLst>
                </a:gridCol>
                <a:gridCol w="613249">
                  <a:extLst>
                    <a:ext uri="{9D8B030D-6E8A-4147-A177-3AD203B41FA5}">
                      <a16:colId xmlns:a16="http://schemas.microsoft.com/office/drawing/2014/main" val="3692802715"/>
                    </a:ext>
                  </a:extLst>
                </a:gridCol>
                <a:gridCol w="613249">
                  <a:extLst>
                    <a:ext uri="{9D8B030D-6E8A-4147-A177-3AD203B41FA5}">
                      <a16:colId xmlns:a16="http://schemas.microsoft.com/office/drawing/2014/main" val="1387608571"/>
                    </a:ext>
                  </a:extLst>
                </a:gridCol>
                <a:gridCol w="613249">
                  <a:extLst>
                    <a:ext uri="{9D8B030D-6E8A-4147-A177-3AD203B41FA5}">
                      <a16:colId xmlns:a16="http://schemas.microsoft.com/office/drawing/2014/main" val="2455132942"/>
                    </a:ext>
                  </a:extLst>
                </a:gridCol>
              </a:tblGrid>
              <a:tr h="1076881">
                <a:tc>
                  <a:txBody>
                    <a:bodyPr/>
                    <a:lstStyle/>
                    <a:p>
                      <a:pPr algn="ctr"/>
                      <a:r>
                        <a:rPr lang="en-GB" sz="2000" b="1" i="0" dirty="0">
                          <a:solidFill>
                            <a:schemeClr val="tx1"/>
                          </a:solidFill>
                          <a:latin typeface="Century Gothic" panose="020B0502020202020204" pitchFamily="34" charset="0"/>
                        </a:rPr>
                        <a:t>A.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000" b="1" i="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x</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000" b="1" i="0" dirty="0">
                          <a:solidFill>
                            <a:schemeClr val="tx1"/>
                          </a:solidFill>
                          <a:latin typeface="Century Gothic" panose="020B0502020202020204"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55253647"/>
                  </a:ext>
                </a:extLst>
              </a:tr>
              <a:tr h="826740">
                <a:tc>
                  <a:txBody>
                    <a:bodyPr/>
                    <a:lstStyle/>
                    <a:p>
                      <a:pPr algn="ctr"/>
                      <a:r>
                        <a:rPr lang="en-GB" sz="2000" b="1" i="0" dirty="0">
                          <a:solidFill>
                            <a:schemeClr val="tx1"/>
                          </a:solidFill>
                          <a:latin typeface="Century Gothic" panose="020B0502020202020204" pitchFamily="34" charset="0"/>
                        </a:rPr>
                        <a:t>B.</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98797406"/>
                  </a:ext>
                </a:extLst>
              </a:tr>
              <a:tr h="826740">
                <a:tc>
                  <a:txBody>
                    <a:bodyPr/>
                    <a:lstStyle/>
                    <a:p>
                      <a:pPr algn="ctr"/>
                      <a:r>
                        <a:rPr lang="en-GB" sz="2000" b="1" i="0" dirty="0">
                          <a:solidFill>
                            <a:schemeClr val="tx1"/>
                          </a:solidFill>
                          <a:latin typeface="Century Gothic" panose="020B0502020202020204" pitchFamily="34" charset="0"/>
                        </a:rPr>
                        <a:t>C.</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1" i="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1" i="0" dirty="0">
                        <a:solidFill>
                          <a:schemeClr val="tx1"/>
                        </a:solidFill>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25092752"/>
                  </a:ext>
                </a:extLst>
              </a:tr>
            </a:tbl>
          </a:graphicData>
        </a:graphic>
      </p:graphicFrame>
      <p:sp>
        <p:nvSpPr>
          <p:cNvPr id="12" name="Diamond 11">
            <a:extLst>
              <a:ext uri="{FF2B5EF4-FFF2-40B4-BE49-F238E27FC236}">
                <a16:creationId xmlns:a16="http://schemas.microsoft.com/office/drawing/2014/main" id="{63F9F3D1-A5AC-0940-8377-ED409B95574C}"/>
              </a:ext>
            </a:extLst>
          </p:cNvPr>
          <p:cNvSpPr/>
          <p:nvPr/>
        </p:nvSpPr>
        <p:spPr>
          <a:xfrm>
            <a:off x="2734695" y="2825181"/>
            <a:ext cx="465567" cy="463016"/>
          </a:xfrm>
          <a:prstGeom prst="diamond">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Heart 12">
            <a:extLst>
              <a:ext uri="{FF2B5EF4-FFF2-40B4-BE49-F238E27FC236}">
                <a16:creationId xmlns:a16="http://schemas.microsoft.com/office/drawing/2014/main" id="{E34722BF-54F9-F547-9C05-C60345465DFA}"/>
              </a:ext>
            </a:extLst>
          </p:cNvPr>
          <p:cNvSpPr/>
          <p:nvPr/>
        </p:nvSpPr>
        <p:spPr>
          <a:xfrm>
            <a:off x="3865076" y="2829065"/>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Diamond 13">
            <a:extLst>
              <a:ext uri="{FF2B5EF4-FFF2-40B4-BE49-F238E27FC236}">
                <a16:creationId xmlns:a16="http://schemas.microsoft.com/office/drawing/2014/main" id="{84345059-5952-FC4B-8F8D-DD9DE03A7D7B}"/>
              </a:ext>
            </a:extLst>
          </p:cNvPr>
          <p:cNvSpPr/>
          <p:nvPr/>
        </p:nvSpPr>
        <p:spPr>
          <a:xfrm>
            <a:off x="5115516" y="2825181"/>
            <a:ext cx="465567" cy="463016"/>
          </a:xfrm>
          <a:prstGeom prst="diamond">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Heart 14">
            <a:extLst>
              <a:ext uri="{FF2B5EF4-FFF2-40B4-BE49-F238E27FC236}">
                <a16:creationId xmlns:a16="http://schemas.microsoft.com/office/drawing/2014/main" id="{D01C9D3F-E05B-4848-BF10-15372D9096B0}"/>
              </a:ext>
            </a:extLst>
          </p:cNvPr>
          <p:cNvSpPr/>
          <p:nvPr/>
        </p:nvSpPr>
        <p:spPr>
          <a:xfrm>
            <a:off x="2728318" y="3699202"/>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Diamond 15">
            <a:extLst>
              <a:ext uri="{FF2B5EF4-FFF2-40B4-BE49-F238E27FC236}">
                <a16:creationId xmlns:a16="http://schemas.microsoft.com/office/drawing/2014/main" id="{05784075-34B2-D94A-9724-320EB6177EAC}"/>
              </a:ext>
            </a:extLst>
          </p:cNvPr>
          <p:cNvSpPr/>
          <p:nvPr/>
        </p:nvSpPr>
        <p:spPr>
          <a:xfrm>
            <a:off x="3871453" y="4539069"/>
            <a:ext cx="465567" cy="463016"/>
          </a:xfrm>
          <a:prstGeom prst="diamond">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Heart 16">
            <a:extLst>
              <a:ext uri="{FF2B5EF4-FFF2-40B4-BE49-F238E27FC236}">
                <a16:creationId xmlns:a16="http://schemas.microsoft.com/office/drawing/2014/main" id="{4735859B-EE55-5348-B5C9-6E53131E00C7}"/>
              </a:ext>
            </a:extLst>
          </p:cNvPr>
          <p:cNvSpPr/>
          <p:nvPr/>
        </p:nvSpPr>
        <p:spPr>
          <a:xfrm>
            <a:off x="3865076" y="3694960"/>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Heart 19">
            <a:extLst>
              <a:ext uri="{FF2B5EF4-FFF2-40B4-BE49-F238E27FC236}">
                <a16:creationId xmlns:a16="http://schemas.microsoft.com/office/drawing/2014/main" id="{BA88F909-42C5-6247-B5D5-A0BA2BE776CC}"/>
              </a:ext>
            </a:extLst>
          </p:cNvPr>
          <p:cNvSpPr/>
          <p:nvPr/>
        </p:nvSpPr>
        <p:spPr>
          <a:xfrm>
            <a:off x="5118964" y="3694960"/>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Heart 20">
            <a:extLst>
              <a:ext uri="{FF2B5EF4-FFF2-40B4-BE49-F238E27FC236}">
                <a16:creationId xmlns:a16="http://schemas.microsoft.com/office/drawing/2014/main" id="{A47A05D2-5731-074A-9DB6-CAD3EB9CB89E}"/>
              </a:ext>
            </a:extLst>
          </p:cNvPr>
          <p:cNvSpPr/>
          <p:nvPr/>
        </p:nvSpPr>
        <p:spPr>
          <a:xfrm>
            <a:off x="2728318" y="4530141"/>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Heart 21">
            <a:extLst>
              <a:ext uri="{FF2B5EF4-FFF2-40B4-BE49-F238E27FC236}">
                <a16:creationId xmlns:a16="http://schemas.microsoft.com/office/drawing/2014/main" id="{920034FC-CC5C-FB4B-B56A-8EF8B005D8CC}"/>
              </a:ext>
            </a:extLst>
          </p:cNvPr>
          <p:cNvSpPr/>
          <p:nvPr/>
        </p:nvSpPr>
        <p:spPr>
          <a:xfrm>
            <a:off x="5115516" y="4542648"/>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 name="Straight Connector 2">
            <a:extLst>
              <a:ext uri="{FF2B5EF4-FFF2-40B4-BE49-F238E27FC236}">
                <a16:creationId xmlns:a16="http://schemas.microsoft.com/office/drawing/2014/main" id="{3CDAA4CD-6833-F34B-8FE1-D983FFF36F88}"/>
              </a:ext>
            </a:extLst>
          </p:cNvPr>
          <p:cNvCxnSpPr>
            <a:cxnSpLocks/>
          </p:cNvCxnSpPr>
          <p:nvPr/>
        </p:nvCxnSpPr>
        <p:spPr>
          <a:xfrm>
            <a:off x="5624533" y="3118085"/>
            <a:ext cx="726062" cy="810299"/>
          </a:xfrm>
          <a:prstGeom prst="line">
            <a:avLst/>
          </a:prstGeom>
          <a:ln w="158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D568F68F-F47C-F94D-81EA-3998D90F0E5B}"/>
              </a:ext>
            </a:extLst>
          </p:cNvPr>
          <p:cNvCxnSpPr>
            <a:cxnSpLocks/>
          </p:cNvCxnSpPr>
          <p:nvPr/>
        </p:nvCxnSpPr>
        <p:spPr>
          <a:xfrm flipV="1">
            <a:off x="5647501" y="3031096"/>
            <a:ext cx="711117" cy="1747524"/>
          </a:xfrm>
          <a:prstGeom prst="line">
            <a:avLst/>
          </a:prstGeom>
          <a:ln w="158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1CDACA0-7DB6-CB45-A253-9741DFB801A0}"/>
              </a:ext>
            </a:extLst>
          </p:cNvPr>
          <p:cNvCxnSpPr>
            <a:cxnSpLocks/>
          </p:cNvCxnSpPr>
          <p:nvPr/>
        </p:nvCxnSpPr>
        <p:spPr>
          <a:xfrm>
            <a:off x="5609270" y="3988391"/>
            <a:ext cx="704252" cy="628067"/>
          </a:xfrm>
          <a:prstGeom prst="line">
            <a:avLst/>
          </a:prstGeom>
          <a:ln w="15875">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Diamond 24">
            <a:extLst>
              <a:ext uri="{FF2B5EF4-FFF2-40B4-BE49-F238E27FC236}">
                <a16:creationId xmlns:a16="http://schemas.microsoft.com/office/drawing/2014/main" id="{DA8EA8FB-2179-47F5-96A7-E15D29C91049}"/>
              </a:ext>
            </a:extLst>
          </p:cNvPr>
          <p:cNvSpPr/>
          <p:nvPr/>
        </p:nvSpPr>
        <p:spPr>
          <a:xfrm>
            <a:off x="4840513" y="1353790"/>
            <a:ext cx="465567" cy="463016"/>
          </a:xfrm>
          <a:prstGeom prst="diamond">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Heart 25">
            <a:extLst>
              <a:ext uri="{FF2B5EF4-FFF2-40B4-BE49-F238E27FC236}">
                <a16:creationId xmlns:a16="http://schemas.microsoft.com/office/drawing/2014/main" id="{EDD5E173-ADEB-4006-9510-0D87EE5691F2}"/>
              </a:ext>
            </a:extLst>
          </p:cNvPr>
          <p:cNvSpPr/>
          <p:nvPr/>
        </p:nvSpPr>
        <p:spPr>
          <a:xfrm>
            <a:off x="3211028" y="1344862"/>
            <a:ext cx="471944" cy="471944"/>
          </a:xfrm>
          <a:prstGeom prst="hear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18894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590931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If</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and</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is								worth?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F8A2888E-C7A9-45CA-8A72-0EC17164836A}"/>
              </a:ext>
            </a:extLst>
          </p:cNvPr>
          <p:cNvSpPr txBox="1"/>
          <p:nvPr/>
        </p:nvSpPr>
        <p:spPr>
          <a:xfrm>
            <a:off x="2248625" y="2008417"/>
            <a:ext cx="2323375"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10</a:t>
            </a:r>
          </a:p>
        </p:txBody>
      </p:sp>
      <p:sp>
        <p:nvSpPr>
          <p:cNvPr id="13" name="Isosceles Triangle 12">
            <a:extLst>
              <a:ext uri="{FF2B5EF4-FFF2-40B4-BE49-F238E27FC236}">
                <a16:creationId xmlns:a16="http://schemas.microsoft.com/office/drawing/2014/main" id="{950E9EA8-E7F9-41AF-98C4-36DE48CAE64D}"/>
              </a:ext>
            </a:extLst>
          </p:cNvPr>
          <p:cNvSpPr/>
          <p:nvPr/>
        </p:nvSpPr>
        <p:spPr>
          <a:xfrm>
            <a:off x="1519399" y="1999291"/>
            <a:ext cx="616620" cy="645459"/>
          </a:xfrm>
          <a:prstGeom prst="triangle">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Pentagon 38">
            <a:extLst>
              <a:ext uri="{FF2B5EF4-FFF2-40B4-BE49-F238E27FC236}">
                <a16:creationId xmlns:a16="http://schemas.microsoft.com/office/drawing/2014/main" id="{85CDF240-8CF2-428B-835D-E7ADAAB67FE5}"/>
              </a:ext>
            </a:extLst>
          </p:cNvPr>
          <p:cNvSpPr/>
          <p:nvPr/>
        </p:nvSpPr>
        <p:spPr>
          <a:xfrm>
            <a:off x="1458887" y="2998694"/>
            <a:ext cx="737644" cy="707886"/>
          </a:xfrm>
          <a:prstGeom prst="pen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a:extLst>
              <a:ext uri="{FF2B5EF4-FFF2-40B4-BE49-F238E27FC236}">
                <a16:creationId xmlns:a16="http://schemas.microsoft.com/office/drawing/2014/main" id="{0A522A13-C206-432D-AAFC-2EE3E9AA654D}"/>
              </a:ext>
            </a:extLst>
          </p:cNvPr>
          <p:cNvSpPr txBox="1"/>
          <p:nvPr/>
        </p:nvSpPr>
        <p:spPr>
          <a:xfrm>
            <a:off x="2248625" y="3024080"/>
            <a:ext cx="2323375"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7</a:t>
            </a:r>
          </a:p>
        </p:txBody>
      </p:sp>
      <p:sp>
        <p:nvSpPr>
          <p:cNvPr id="41" name="Isosceles Triangle 40">
            <a:extLst>
              <a:ext uri="{FF2B5EF4-FFF2-40B4-BE49-F238E27FC236}">
                <a16:creationId xmlns:a16="http://schemas.microsoft.com/office/drawing/2014/main" id="{753B06F7-0372-404B-8967-8EC4D6AC0BCE}"/>
              </a:ext>
            </a:extLst>
          </p:cNvPr>
          <p:cNvSpPr/>
          <p:nvPr/>
        </p:nvSpPr>
        <p:spPr>
          <a:xfrm>
            <a:off x="1408621" y="4182035"/>
            <a:ext cx="548412" cy="473628"/>
          </a:xfrm>
          <a:prstGeom prst="triangle">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a:extLst>
              <a:ext uri="{FF2B5EF4-FFF2-40B4-BE49-F238E27FC236}">
                <a16:creationId xmlns:a16="http://schemas.microsoft.com/office/drawing/2014/main" id="{3400FB83-9D0E-4D8B-BB5C-C8283D7BD096}"/>
              </a:ext>
            </a:extLst>
          </p:cNvPr>
          <p:cNvSpPr txBox="1"/>
          <p:nvPr/>
        </p:nvSpPr>
        <p:spPr>
          <a:xfrm>
            <a:off x="1976554" y="4039743"/>
            <a:ext cx="3187117"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x      </a:t>
            </a:r>
            <a:r>
              <a:rPr lang="en-GB" sz="4000" b="1" dirty="0" err="1">
                <a:latin typeface="Arial" panose="020B0604020202020204" pitchFamily="34" charset="0"/>
                <a:cs typeface="Arial" panose="020B0604020202020204" pitchFamily="34" charset="0"/>
              </a:rPr>
              <a:t>x</a:t>
            </a:r>
            <a:r>
              <a:rPr lang="en-GB" sz="4000" b="1" dirty="0">
                <a:latin typeface="Arial" panose="020B0604020202020204" pitchFamily="34" charset="0"/>
                <a:cs typeface="Arial" panose="020B0604020202020204" pitchFamily="34" charset="0"/>
              </a:rPr>
              <a:t>        </a:t>
            </a:r>
          </a:p>
        </p:txBody>
      </p:sp>
      <p:sp>
        <p:nvSpPr>
          <p:cNvPr id="43" name="Pentagon 42">
            <a:extLst>
              <a:ext uri="{FF2B5EF4-FFF2-40B4-BE49-F238E27FC236}">
                <a16:creationId xmlns:a16="http://schemas.microsoft.com/office/drawing/2014/main" id="{5248CEE5-AE34-491D-A172-4BC82FEED731}"/>
              </a:ext>
            </a:extLst>
          </p:cNvPr>
          <p:cNvSpPr/>
          <p:nvPr/>
        </p:nvSpPr>
        <p:spPr>
          <a:xfrm>
            <a:off x="2527863" y="4128431"/>
            <a:ext cx="551514" cy="527232"/>
          </a:xfrm>
          <a:prstGeom prst="pen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Isosceles Triangle 44">
            <a:extLst>
              <a:ext uri="{FF2B5EF4-FFF2-40B4-BE49-F238E27FC236}">
                <a16:creationId xmlns:a16="http://schemas.microsoft.com/office/drawing/2014/main" id="{DA1158AB-FB99-4556-B843-FE5D4CAE2A66}"/>
              </a:ext>
            </a:extLst>
          </p:cNvPr>
          <p:cNvSpPr/>
          <p:nvPr/>
        </p:nvSpPr>
        <p:spPr>
          <a:xfrm>
            <a:off x="3630686" y="4185200"/>
            <a:ext cx="548412" cy="473628"/>
          </a:xfrm>
          <a:prstGeom prst="triangle">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19436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729430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If</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and</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is								worth?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If we substitute each value for the different symbols, then this expression becomes:	   10 x 7 x 10</a:t>
            </a:r>
          </a:p>
          <a:p>
            <a:r>
              <a:rPr lang="en-GB" b="1" dirty="0">
                <a:solidFill>
                  <a:srgbClr val="DA2E41"/>
                </a:solidFill>
                <a:latin typeface="Arial" panose="020B0604020202020204" pitchFamily="34" charset="0"/>
                <a:cs typeface="Arial" panose="020B0604020202020204" pitchFamily="34" charset="0"/>
              </a:rPr>
              <a:t>			= 70 x 10</a:t>
            </a:r>
          </a:p>
          <a:p>
            <a:r>
              <a:rPr lang="en-GB" b="1" dirty="0">
                <a:solidFill>
                  <a:srgbClr val="DA2E41"/>
                </a:solidFill>
                <a:latin typeface="Arial" panose="020B0604020202020204" pitchFamily="34" charset="0"/>
                <a:cs typeface="Arial" panose="020B0604020202020204" pitchFamily="34" charset="0"/>
              </a:rPr>
              <a:t>			= 700			So the expression is worth 700.</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F8A2888E-C7A9-45CA-8A72-0EC17164836A}"/>
              </a:ext>
            </a:extLst>
          </p:cNvPr>
          <p:cNvSpPr txBox="1"/>
          <p:nvPr/>
        </p:nvSpPr>
        <p:spPr>
          <a:xfrm>
            <a:off x="2248625" y="2008417"/>
            <a:ext cx="2323375"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10</a:t>
            </a:r>
          </a:p>
        </p:txBody>
      </p:sp>
      <p:sp>
        <p:nvSpPr>
          <p:cNvPr id="13" name="Isosceles Triangle 12">
            <a:extLst>
              <a:ext uri="{FF2B5EF4-FFF2-40B4-BE49-F238E27FC236}">
                <a16:creationId xmlns:a16="http://schemas.microsoft.com/office/drawing/2014/main" id="{950E9EA8-E7F9-41AF-98C4-36DE48CAE64D}"/>
              </a:ext>
            </a:extLst>
          </p:cNvPr>
          <p:cNvSpPr/>
          <p:nvPr/>
        </p:nvSpPr>
        <p:spPr>
          <a:xfrm>
            <a:off x="1519399" y="1999291"/>
            <a:ext cx="616620" cy="645459"/>
          </a:xfrm>
          <a:prstGeom prst="triangle">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Pentagon 38">
            <a:extLst>
              <a:ext uri="{FF2B5EF4-FFF2-40B4-BE49-F238E27FC236}">
                <a16:creationId xmlns:a16="http://schemas.microsoft.com/office/drawing/2014/main" id="{85CDF240-8CF2-428B-835D-E7ADAAB67FE5}"/>
              </a:ext>
            </a:extLst>
          </p:cNvPr>
          <p:cNvSpPr/>
          <p:nvPr/>
        </p:nvSpPr>
        <p:spPr>
          <a:xfrm>
            <a:off x="1458887" y="2998694"/>
            <a:ext cx="737644" cy="707886"/>
          </a:xfrm>
          <a:prstGeom prst="pen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a:extLst>
              <a:ext uri="{FF2B5EF4-FFF2-40B4-BE49-F238E27FC236}">
                <a16:creationId xmlns:a16="http://schemas.microsoft.com/office/drawing/2014/main" id="{0A522A13-C206-432D-AAFC-2EE3E9AA654D}"/>
              </a:ext>
            </a:extLst>
          </p:cNvPr>
          <p:cNvSpPr txBox="1"/>
          <p:nvPr/>
        </p:nvSpPr>
        <p:spPr>
          <a:xfrm>
            <a:off x="2248625" y="3024080"/>
            <a:ext cx="2323375"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7</a:t>
            </a:r>
          </a:p>
        </p:txBody>
      </p:sp>
      <p:sp>
        <p:nvSpPr>
          <p:cNvPr id="41" name="Isosceles Triangle 40">
            <a:extLst>
              <a:ext uri="{FF2B5EF4-FFF2-40B4-BE49-F238E27FC236}">
                <a16:creationId xmlns:a16="http://schemas.microsoft.com/office/drawing/2014/main" id="{753B06F7-0372-404B-8967-8EC4D6AC0BCE}"/>
              </a:ext>
            </a:extLst>
          </p:cNvPr>
          <p:cNvSpPr/>
          <p:nvPr/>
        </p:nvSpPr>
        <p:spPr>
          <a:xfrm>
            <a:off x="1408621" y="4182035"/>
            <a:ext cx="548412" cy="473628"/>
          </a:xfrm>
          <a:prstGeom prst="triangle">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a:extLst>
              <a:ext uri="{FF2B5EF4-FFF2-40B4-BE49-F238E27FC236}">
                <a16:creationId xmlns:a16="http://schemas.microsoft.com/office/drawing/2014/main" id="{3400FB83-9D0E-4D8B-BB5C-C8283D7BD096}"/>
              </a:ext>
            </a:extLst>
          </p:cNvPr>
          <p:cNvSpPr txBox="1"/>
          <p:nvPr/>
        </p:nvSpPr>
        <p:spPr>
          <a:xfrm>
            <a:off x="1976554" y="4039743"/>
            <a:ext cx="3187117"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x      </a:t>
            </a:r>
            <a:r>
              <a:rPr lang="en-GB" sz="4000" b="1" dirty="0" err="1">
                <a:latin typeface="Arial" panose="020B0604020202020204" pitchFamily="34" charset="0"/>
                <a:cs typeface="Arial" panose="020B0604020202020204" pitchFamily="34" charset="0"/>
              </a:rPr>
              <a:t>x</a:t>
            </a:r>
            <a:r>
              <a:rPr lang="en-GB" sz="4000" b="1" dirty="0">
                <a:latin typeface="Arial" panose="020B0604020202020204" pitchFamily="34" charset="0"/>
                <a:cs typeface="Arial" panose="020B0604020202020204" pitchFamily="34" charset="0"/>
              </a:rPr>
              <a:t>        </a:t>
            </a:r>
          </a:p>
        </p:txBody>
      </p:sp>
      <p:sp>
        <p:nvSpPr>
          <p:cNvPr id="43" name="Pentagon 42">
            <a:extLst>
              <a:ext uri="{FF2B5EF4-FFF2-40B4-BE49-F238E27FC236}">
                <a16:creationId xmlns:a16="http://schemas.microsoft.com/office/drawing/2014/main" id="{5248CEE5-AE34-491D-A172-4BC82FEED731}"/>
              </a:ext>
            </a:extLst>
          </p:cNvPr>
          <p:cNvSpPr/>
          <p:nvPr/>
        </p:nvSpPr>
        <p:spPr>
          <a:xfrm>
            <a:off x="2527863" y="4128431"/>
            <a:ext cx="551514" cy="527232"/>
          </a:xfrm>
          <a:prstGeom prst="pent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Isosceles Triangle 44">
            <a:extLst>
              <a:ext uri="{FF2B5EF4-FFF2-40B4-BE49-F238E27FC236}">
                <a16:creationId xmlns:a16="http://schemas.microsoft.com/office/drawing/2014/main" id="{DA1158AB-FB99-4556-B843-FE5D4CAE2A66}"/>
              </a:ext>
            </a:extLst>
          </p:cNvPr>
          <p:cNvSpPr/>
          <p:nvPr/>
        </p:nvSpPr>
        <p:spPr>
          <a:xfrm>
            <a:off x="3630686" y="4185200"/>
            <a:ext cx="548412" cy="473628"/>
          </a:xfrm>
          <a:prstGeom prst="triangle">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675369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590931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If</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and</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is	  							    worth?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F8A2888E-C7A9-45CA-8A72-0EC17164836A}"/>
              </a:ext>
            </a:extLst>
          </p:cNvPr>
          <p:cNvSpPr txBox="1"/>
          <p:nvPr/>
        </p:nvSpPr>
        <p:spPr>
          <a:xfrm>
            <a:off x="2248625" y="2008417"/>
            <a:ext cx="2323375"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14</a:t>
            </a:r>
          </a:p>
        </p:txBody>
      </p:sp>
      <p:sp>
        <p:nvSpPr>
          <p:cNvPr id="40" name="TextBox 39">
            <a:extLst>
              <a:ext uri="{FF2B5EF4-FFF2-40B4-BE49-F238E27FC236}">
                <a16:creationId xmlns:a16="http://schemas.microsoft.com/office/drawing/2014/main" id="{0A522A13-C206-432D-AAFC-2EE3E9AA654D}"/>
              </a:ext>
            </a:extLst>
          </p:cNvPr>
          <p:cNvSpPr txBox="1"/>
          <p:nvPr/>
        </p:nvSpPr>
        <p:spPr>
          <a:xfrm>
            <a:off x="2248625" y="3024080"/>
            <a:ext cx="2323375"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9</a:t>
            </a:r>
          </a:p>
        </p:txBody>
      </p:sp>
      <p:sp>
        <p:nvSpPr>
          <p:cNvPr id="42" name="TextBox 41">
            <a:extLst>
              <a:ext uri="{FF2B5EF4-FFF2-40B4-BE49-F238E27FC236}">
                <a16:creationId xmlns:a16="http://schemas.microsoft.com/office/drawing/2014/main" id="{3400FB83-9D0E-4D8B-BB5C-C8283D7BD096}"/>
              </a:ext>
            </a:extLst>
          </p:cNvPr>
          <p:cNvSpPr txBox="1"/>
          <p:nvPr/>
        </p:nvSpPr>
        <p:spPr>
          <a:xfrm>
            <a:off x="1976554" y="4039743"/>
            <a:ext cx="3187117"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			+</a:t>
            </a:r>
          </a:p>
        </p:txBody>
      </p:sp>
      <p:sp>
        <p:nvSpPr>
          <p:cNvPr id="2" name="Oval 1">
            <a:extLst>
              <a:ext uri="{FF2B5EF4-FFF2-40B4-BE49-F238E27FC236}">
                <a16:creationId xmlns:a16="http://schemas.microsoft.com/office/drawing/2014/main" id="{BF2FF75B-A057-4139-A969-BA2B13DC6E2C}"/>
              </a:ext>
            </a:extLst>
          </p:cNvPr>
          <p:cNvSpPr/>
          <p:nvPr/>
        </p:nvSpPr>
        <p:spPr>
          <a:xfrm>
            <a:off x="1534396" y="2039631"/>
            <a:ext cx="712714" cy="645459"/>
          </a:xfrm>
          <a:prstGeom prst="ellipse">
            <a:avLst/>
          </a:prstGeom>
          <a:solidFill>
            <a:srgbClr val="0CC1D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tar: 5 Points 2">
            <a:extLst>
              <a:ext uri="{FF2B5EF4-FFF2-40B4-BE49-F238E27FC236}">
                <a16:creationId xmlns:a16="http://schemas.microsoft.com/office/drawing/2014/main" id="{112EECEF-F6BD-4F4E-812F-91DFABAE4E0E}"/>
              </a:ext>
            </a:extLst>
          </p:cNvPr>
          <p:cNvSpPr/>
          <p:nvPr/>
        </p:nvSpPr>
        <p:spPr>
          <a:xfrm>
            <a:off x="1526643" y="2940814"/>
            <a:ext cx="712714" cy="707886"/>
          </a:xfrm>
          <a:prstGeom prst="star5">
            <a:avLst/>
          </a:prstGeom>
          <a:solidFill>
            <a:srgbClr val="DA2E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tar: 5 Points 13">
            <a:extLst>
              <a:ext uri="{FF2B5EF4-FFF2-40B4-BE49-F238E27FC236}">
                <a16:creationId xmlns:a16="http://schemas.microsoft.com/office/drawing/2014/main" id="{86DE1582-BA05-4FE5-A14B-290A716036E2}"/>
              </a:ext>
            </a:extLst>
          </p:cNvPr>
          <p:cNvSpPr/>
          <p:nvPr/>
        </p:nvSpPr>
        <p:spPr>
          <a:xfrm>
            <a:off x="1524760" y="3973049"/>
            <a:ext cx="712714" cy="707886"/>
          </a:xfrm>
          <a:prstGeom prst="star5">
            <a:avLst/>
          </a:prstGeom>
          <a:solidFill>
            <a:srgbClr val="DA2E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tar: 5 Points 14">
            <a:extLst>
              <a:ext uri="{FF2B5EF4-FFF2-40B4-BE49-F238E27FC236}">
                <a16:creationId xmlns:a16="http://schemas.microsoft.com/office/drawing/2014/main" id="{C9DBE6B5-EA7E-40CA-A4C0-BD01EE8D7939}"/>
              </a:ext>
            </a:extLst>
          </p:cNvPr>
          <p:cNvSpPr/>
          <p:nvPr/>
        </p:nvSpPr>
        <p:spPr>
          <a:xfrm>
            <a:off x="3735638" y="3979408"/>
            <a:ext cx="712714" cy="707886"/>
          </a:xfrm>
          <a:prstGeom prst="star5">
            <a:avLst/>
          </a:prstGeom>
          <a:solidFill>
            <a:srgbClr val="DA2E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DED1284E-1FFF-4AEB-BA38-73D4876116FB}"/>
              </a:ext>
            </a:extLst>
          </p:cNvPr>
          <p:cNvSpPr/>
          <p:nvPr/>
        </p:nvSpPr>
        <p:spPr>
          <a:xfrm>
            <a:off x="2630199" y="4041835"/>
            <a:ext cx="712714" cy="645459"/>
          </a:xfrm>
          <a:prstGeom prst="ellipse">
            <a:avLst/>
          </a:prstGeom>
          <a:solidFill>
            <a:srgbClr val="0CC1D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311687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729430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If</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and</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is	  							    worth?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If we substitute each value for the different letters, then this expression becomes:	   9 – 14 + 9</a:t>
            </a:r>
          </a:p>
          <a:p>
            <a:r>
              <a:rPr lang="en-GB" b="1" dirty="0">
                <a:solidFill>
                  <a:srgbClr val="DA2E41"/>
                </a:solidFill>
                <a:latin typeface="Arial" panose="020B0604020202020204" pitchFamily="34" charset="0"/>
                <a:cs typeface="Arial" panose="020B0604020202020204" pitchFamily="34" charset="0"/>
              </a:rPr>
              <a:t>			= – 5 + 9 </a:t>
            </a:r>
          </a:p>
          <a:p>
            <a:r>
              <a:rPr lang="en-GB" b="1" dirty="0">
                <a:solidFill>
                  <a:srgbClr val="DA2E41"/>
                </a:solidFill>
                <a:latin typeface="Arial" panose="020B0604020202020204" pitchFamily="34" charset="0"/>
                <a:cs typeface="Arial" panose="020B0604020202020204" pitchFamily="34" charset="0"/>
              </a:rPr>
              <a:t>			= 4			So the expression is worth 4.</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F8A2888E-C7A9-45CA-8A72-0EC17164836A}"/>
              </a:ext>
            </a:extLst>
          </p:cNvPr>
          <p:cNvSpPr txBox="1"/>
          <p:nvPr/>
        </p:nvSpPr>
        <p:spPr>
          <a:xfrm>
            <a:off x="2248625" y="2008417"/>
            <a:ext cx="2323375"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14</a:t>
            </a:r>
          </a:p>
        </p:txBody>
      </p:sp>
      <p:sp>
        <p:nvSpPr>
          <p:cNvPr id="40" name="TextBox 39">
            <a:extLst>
              <a:ext uri="{FF2B5EF4-FFF2-40B4-BE49-F238E27FC236}">
                <a16:creationId xmlns:a16="http://schemas.microsoft.com/office/drawing/2014/main" id="{0A522A13-C206-432D-AAFC-2EE3E9AA654D}"/>
              </a:ext>
            </a:extLst>
          </p:cNvPr>
          <p:cNvSpPr txBox="1"/>
          <p:nvPr/>
        </p:nvSpPr>
        <p:spPr>
          <a:xfrm>
            <a:off x="2248625" y="3024080"/>
            <a:ext cx="2323375"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9</a:t>
            </a:r>
          </a:p>
        </p:txBody>
      </p:sp>
      <p:sp>
        <p:nvSpPr>
          <p:cNvPr id="42" name="TextBox 41">
            <a:extLst>
              <a:ext uri="{FF2B5EF4-FFF2-40B4-BE49-F238E27FC236}">
                <a16:creationId xmlns:a16="http://schemas.microsoft.com/office/drawing/2014/main" id="{3400FB83-9D0E-4D8B-BB5C-C8283D7BD096}"/>
              </a:ext>
            </a:extLst>
          </p:cNvPr>
          <p:cNvSpPr txBox="1"/>
          <p:nvPr/>
        </p:nvSpPr>
        <p:spPr>
          <a:xfrm>
            <a:off x="1976554" y="4039743"/>
            <a:ext cx="3187117"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			+</a:t>
            </a:r>
          </a:p>
        </p:txBody>
      </p:sp>
      <p:sp>
        <p:nvSpPr>
          <p:cNvPr id="2" name="Oval 1">
            <a:extLst>
              <a:ext uri="{FF2B5EF4-FFF2-40B4-BE49-F238E27FC236}">
                <a16:creationId xmlns:a16="http://schemas.microsoft.com/office/drawing/2014/main" id="{BF2FF75B-A057-4139-A969-BA2B13DC6E2C}"/>
              </a:ext>
            </a:extLst>
          </p:cNvPr>
          <p:cNvSpPr/>
          <p:nvPr/>
        </p:nvSpPr>
        <p:spPr>
          <a:xfrm>
            <a:off x="1534396" y="2039631"/>
            <a:ext cx="712714" cy="645459"/>
          </a:xfrm>
          <a:prstGeom prst="ellipse">
            <a:avLst/>
          </a:prstGeom>
          <a:solidFill>
            <a:srgbClr val="0CC1D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tar: 5 Points 2">
            <a:extLst>
              <a:ext uri="{FF2B5EF4-FFF2-40B4-BE49-F238E27FC236}">
                <a16:creationId xmlns:a16="http://schemas.microsoft.com/office/drawing/2014/main" id="{112EECEF-F6BD-4F4E-812F-91DFABAE4E0E}"/>
              </a:ext>
            </a:extLst>
          </p:cNvPr>
          <p:cNvSpPr/>
          <p:nvPr/>
        </p:nvSpPr>
        <p:spPr>
          <a:xfrm>
            <a:off x="1526643" y="2940814"/>
            <a:ext cx="712714" cy="707886"/>
          </a:xfrm>
          <a:prstGeom prst="star5">
            <a:avLst/>
          </a:prstGeom>
          <a:solidFill>
            <a:srgbClr val="DA2E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tar: 5 Points 13">
            <a:extLst>
              <a:ext uri="{FF2B5EF4-FFF2-40B4-BE49-F238E27FC236}">
                <a16:creationId xmlns:a16="http://schemas.microsoft.com/office/drawing/2014/main" id="{86DE1582-BA05-4FE5-A14B-290A716036E2}"/>
              </a:ext>
            </a:extLst>
          </p:cNvPr>
          <p:cNvSpPr/>
          <p:nvPr/>
        </p:nvSpPr>
        <p:spPr>
          <a:xfrm>
            <a:off x="1524760" y="3973049"/>
            <a:ext cx="712714" cy="707886"/>
          </a:xfrm>
          <a:prstGeom prst="star5">
            <a:avLst/>
          </a:prstGeom>
          <a:solidFill>
            <a:srgbClr val="DA2E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tar: 5 Points 14">
            <a:extLst>
              <a:ext uri="{FF2B5EF4-FFF2-40B4-BE49-F238E27FC236}">
                <a16:creationId xmlns:a16="http://schemas.microsoft.com/office/drawing/2014/main" id="{C9DBE6B5-EA7E-40CA-A4C0-BD01EE8D7939}"/>
              </a:ext>
            </a:extLst>
          </p:cNvPr>
          <p:cNvSpPr/>
          <p:nvPr/>
        </p:nvSpPr>
        <p:spPr>
          <a:xfrm>
            <a:off x="3735638" y="3979408"/>
            <a:ext cx="712714" cy="707886"/>
          </a:xfrm>
          <a:prstGeom prst="star5">
            <a:avLst/>
          </a:prstGeom>
          <a:solidFill>
            <a:srgbClr val="DA2E4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DED1284E-1FFF-4AEB-BA38-73D4876116FB}"/>
              </a:ext>
            </a:extLst>
          </p:cNvPr>
          <p:cNvSpPr/>
          <p:nvPr/>
        </p:nvSpPr>
        <p:spPr>
          <a:xfrm>
            <a:off x="2630199" y="4041835"/>
            <a:ext cx="712714" cy="645459"/>
          </a:xfrm>
          <a:prstGeom prst="ellipse">
            <a:avLst/>
          </a:prstGeom>
          <a:solidFill>
            <a:srgbClr val="0CC1D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9314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51B790C-8D37-447F-85DF-3311B01A00E5}"/>
              </a:ext>
            </a:extLst>
          </p:cNvPr>
          <p:cNvSpPr/>
          <p:nvPr/>
        </p:nvSpPr>
        <p:spPr>
          <a:xfrm>
            <a:off x="1176462" y="2790088"/>
            <a:ext cx="2002471" cy="861774"/>
          </a:xfrm>
          <a:prstGeom prst="rect">
            <a:avLst/>
          </a:prstGeom>
        </p:spPr>
        <p:txBody>
          <a:bodyPr wrap="none">
            <a:spAutoFit/>
          </a:bodyPr>
          <a:lstStyle/>
          <a:p>
            <a:r>
              <a:rPr lang="en-GB" sz="5000" b="1" dirty="0">
                <a:latin typeface="Arial" panose="020B0604020202020204" pitchFamily="34" charset="0"/>
                <a:cs typeface="Arial" panose="020B0604020202020204" pitchFamily="34" charset="0"/>
              </a:rPr>
              <a:t>+     + </a:t>
            </a:r>
            <a:endParaRPr lang="en-GB" sz="5000" dirty="0"/>
          </a:p>
        </p:txBody>
      </p:sp>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563231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same? What is different?</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0A522A13-C206-432D-AAFC-2EE3E9AA654D}"/>
              </a:ext>
            </a:extLst>
          </p:cNvPr>
          <p:cNvSpPr txBox="1"/>
          <p:nvPr/>
        </p:nvSpPr>
        <p:spPr>
          <a:xfrm>
            <a:off x="1246736" y="2127397"/>
            <a:ext cx="3526969"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23        = 8</a:t>
            </a:r>
          </a:p>
        </p:txBody>
      </p:sp>
      <p:sp>
        <p:nvSpPr>
          <p:cNvPr id="42" name="TextBox 41">
            <a:extLst>
              <a:ext uri="{FF2B5EF4-FFF2-40B4-BE49-F238E27FC236}">
                <a16:creationId xmlns:a16="http://schemas.microsoft.com/office/drawing/2014/main" id="{3400FB83-9D0E-4D8B-BB5C-C8283D7BD096}"/>
              </a:ext>
            </a:extLst>
          </p:cNvPr>
          <p:cNvSpPr txBox="1"/>
          <p:nvPr/>
        </p:nvSpPr>
        <p:spPr>
          <a:xfrm>
            <a:off x="684163" y="3716827"/>
            <a:ext cx="3887837" cy="1323439"/>
          </a:xfrm>
          <a:prstGeom prst="rect">
            <a:avLst/>
          </a:prstGeom>
          <a:noFill/>
        </p:spPr>
        <p:txBody>
          <a:bodyPr wrap="square" rtlCol="0">
            <a:spAutoFit/>
          </a:bodyPr>
          <a:lstStyle/>
          <a:p>
            <a:r>
              <a:rPr lang="en-GB" sz="4000" b="1" i="1" dirty="0">
                <a:latin typeface="Arial" panose="020B0604020202020204" pitchFamily="34" charset="0"/>
                <a:cs typeface="Arial" panose="020B0604020202020204" pitchFamily="34" charset="0"/>
              </a:rPr>
              <a:t>x</a:t>
            </a:r>
            <a:r>
              <a:rPr lang="en-GB" sz="4000" b="1" dirty="0">
                <a:latin typeface="Arial" panose="020B0604020202020204" pitchFamily="34" charset="0"/>
                <a:cs typeface="Arial" panose="020B0604020202020204" pitchFamily="34" charset="0"/>
              </a:rPr>
              <a:t> = 23     </a:t>
            </a:r>
            <a:r>
              <a:rPr lang="en-GB" sz="4000" b="1" i="1" dirty="0">
                <a:latin typeface="Arial" panose="020B0604020202020204" pitchFamily="34" charset="0"/>
                <a:cs typeface="Arial" panose="020B0604020202020204" pitchFamily="34" charset="0"/>
              </a:rPr>
              <a:t>y </a:t>
            </a:r>
            <a:r>
              <a:rPr lang="en-GB" sz="4000" b="1" dirty="0">
                <a:latin typeface="Arial" panose="020B0604020202020204" pitchFamily="34" charset="0"/>
                <a:cs typeface="Arial" panose="020B0604020202020204" pitchFamily="34" charset="0"/>
              </a:rPr>
              <a:t>= 8</a:t>
            </a:r>
          </a:p>
          <a:p>
            <a:r>
              <a:rPr lang="en-GB" sz="4000" b="1" i="1" dirty="0">
                <a:latin typeface="Arial" panose="020B0604020202020204" pitchFamily="34" charset="0"/>
                <a:cs typeface="Arial" panose="020B0604020202020204" pitchFamily="34" charset="0"/>
              </a:rPr>
              <a:t>x</a:t>
            </a:r>
            <a:r>
              <a:rPr lang="en-GB" sz="4000" b="1" dirty="0">
                <a:latin typeface="Arial" panose="020B0604020202020204" pitchFamily="34" charset="0"/>
                <a:cs typeface="Arial" panose="020B0604020202020204" pitchFamily="34" charset="0"/>
              </a:rPr>
              <a:t> + </a:t>
            </a:r>
            <a:r>
              <a:rPr lang="en-GB" sz="4000" b="1" i="1" dirty="0">
                <a:latin typeface="Arial" panose="020B0604020202020204" pitchFamily="34" charset="0"/>
                <a:cs typeface="Arial" panose="020B0604020202020204" pitchFamily="34" charset="0"/>
              </a:rPr>
              <a:t>x </a:t>
            </a:r>
            <a:r>
              <a:rPr lang="en-GB" sz="4000" b="1" dirty="0">
                <a:latin typeface="Arial" panose="020B0604020202020204" pitchFamily="34" charset="0"/>
                <a:cs typeface="Arial" panose="020B0604020202020204" pitchFamily="34" charset="0"/>
              </a:rPr>
              <a:t>+</a:t>
            </a:r>
            <a:r>
              <a:rPr lang="en-GB" sz="4000" b="1" i="1" dirty="0">
                <a:latin typeface="Arial" panose="020B0604020202020204" pitchFamily="34" charset="0"/>
                <a:cs typeface="Arial" panose="020B0604020202020204" pitchFamily="34" charset="0"/>
              </a:rPr>
              <a:t> y </a:t>
            </a:r>
            <a:endParaRPr lang="en-GB" sz="4000" b="1" dirty="0">
              <a:latin typeface="Arial" panose="020B0604020202020204" pitchFamily="34" charset="0"/>
              <a:cs typeface="Arial" panose="020B0604020202020204" pitchFamily="34" charset="0"/>
            </a:endParaRPr>
          </a:p>
        </p:txBody>
      </p:sp>
      <p:sp>
        <p:nvSpPr>
          <p:cNvPr id="14" name="Star: 5 Points 13">
            <a:extLst>
              <a:ext uri="{FF2B5EF4-FFF2-40B4-BE49-F238E27FC236}">
                <a16:creationId xmlns:a16="http://schemas.microsoft.com/office/drawing/2014/main" id="{86DE1582-BA05-4FE5-A14B-290A716036E2}"/>
              </a:ext>
            </a:extLst>
          </p:cNvPr>
          <p:cNvSpPr/>
          <p:nvPr/>
        </p:nvSpPr>
        <p:spPr>
          <a:xfrm>
            <a:off x="691042" y="2232928"/>
            <a:ext cx="492299" cy="496825"/>
          </a:xfrm>
          <a:prstGeom prst="star5">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ADF47"/>
              </a:solidFill>
            </a:endParaRPr>
          </a:p>
        </p:txBody>
      </p:sp>
      <p:sp>
        <p:nvSpPr>
          <p:cNvPr id="6" name="Rectangle: Rounded Corners 5">
            <a:extLst>
              <a:ext uri="{FF2B5EF4-FFF2-40B4-BE49-F238E27FC236}">
                <a16:creationId xmlns:a16="http://schemas.microsoft.com/office/drawing/2014/main" id="{18B0F6CE-CEC4-4436-AC58-A937BC8C22CA}"/>
              </a:ext>
            </a:extLst>
          </p:cNvPr>
          <p:cNvSpPr/>
          <p:nvPr/>
        </p:nvSpPr>
        <p:spPr>
          <a:xfrm>
            <a:off x="2877671" y="2247705"/>
            <a:ext cx="465242" cy="482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A603CFCA-0D66-46FA-A811-BC9D0473A73A}"/>
              </a:ext>
            </a:extLst>
          </p:cNvPr>
          <p:cNvSpPr/>
          <p:nvPr/>
        </p:nvSpPr>
        <p:spPr>
          <a:xfrm>
            <a:off x="2986556" y="2958958"/>
            <a:ext cx="465242" cy="482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Star: 5 Points 17">
            <a:extLst>
              <a:ext uri="{FF2B5EF4-FFF2-40B4-BE49-F238E27FC236}">
                <a16:creationId xmlns:a16="http://schemas.microsoft.com/office/drawing/2014/main" id="{309ED172-DDA6-4887-BA79-06B5B9F6860A}"/>
              </a:ext>
            </a:extLst>
          </p:cNvPr>
          <p:cNvSpPr/>
          <p:nvPr/>
        </p:nvSpPr>
        <p:spPr>
          <a:xfrm>
            <a:off x="684163" y="2932175"/>
            <a:ext cx="492299" cy="496825"/>
          </a:xfrm>
          <a:prstGeom prst="star5">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ADF47"/>
              </a:solidFill>
            </a:endParaRPr>
          </a:p>
        </p:txBody>
      </p:sp>
      <p:sp>
        <p:nvSpPr>
          <p:cNvPr id="19" name="Star: 5 Points 18">
            <a:extLst>
              <a:ext uri="{FF2B5EF4-FFF2-40B4-BE49-F238E27FC236}">
                <a16:creationId xmlns:a16="http://schemas.microsoft.com/office/drawing/2014/main" id="{05E437F6-616B-4CFD-8413-AA50B3D125B8}"/>
              </a:ext>
            </a:extLst>
          </p:cNvPr>
          <p:cNvSpPr/>
          <p:nvPr/>
        </p:nvSpPr>
        <p:spPr>
          <a:xfrm>
            <a:off x="1835359" y="2940687"/>
            <a:ext cx="492299" cy="496825"/>
          </a:xfrm>
          <a:prstGeom prst="star5">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ADF47"/>
              </a:solidFill>
            </a:endParaRPr>
          </a:p>
        </p:txBody>
      </p:sp>
      <p:sp>
        <p:nvSpPr>
          <p:cNvPr id="20" name="Rectangle 19">
            <a:extLst>
              <a:ext uri="{FF2B5EF4-FFF2-40B4-BE49-F238E27FC236}">
                <a16:creationId xmlns:a16="http://schemas.microsoft.com/office/drawing/2014/main" id="{8F8878E3-3AAB-4F59-B7E0-77CDD2541E3F}"/>
              </a:ext>
            </a:extLst>
          </p:cNvPr>
          <p:cNvSpPr/>
          <p:nvPr/>
        </p:nvSpPr>
        <p:spPr>
          <a:xfrm>
            <a:off x="1313715" y="5202927"/>
            <a:ext cx="4276166" cy="915486"/>
          </a:xfrm>
          <a:prstGeom prst="rect">
            <a:avLst/>
          </a:prstGeom>
          <a:solidFill>
            <a:srgbClr val="FADF47"/>
          </a:solidFill>
          <a:ln w="158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i="1" dirty="0">
                <a:solidFill>
                  <a:schemeClr val="tx1"/>
                </a:solidFill>
                <a:latin typeface="Arial" panose="020B0604020202020204" pitchFamily="34" charset="0"/>
                <a:cs typeface="Arial" panose="020B0604020202020204" pitchFamily="34" charset="0"/>
              </a:rPr>
              <a:t>Which letter is the yellow star the same as?</a:t>
            </a:r>
          </a:p>
          <a:p>
            <a:pPr algn="ctr"/>
            <a:r>
              <a:rPr lang="en-GB" sz="1400" i="1" dirty="0">
                <a:solidFill>
                  <a:schemeClr val="tx1"/>
                </a:solidFill>
                <a:latin typeface="Arial" panose="020B0604020202020204" pitchFamily="34" charset="0"/>
                <a:cs typeface="Arial" panose="020B0604020202020204" pitchFamily="34" charset="0"/>
              </a:rPr>
              <a:t>Which letter does the blue square represent?</a:t>
            </a:r>
          </a:p>
          <a:p>
            <a:pPr algn="ctr"/>
            <a:r>
              <a:rPr lang="en-GB" sz="1400" i="1" dirty="0">
                <a:solidFill>
                  <a:schemeClr val="tx1"/>
                </a:solidFill>
                <a:latin typeface="Arial" panose="020B0604020202020204" pitchFamily="34" charset="0"/>
                <a:cs typeface="Arial" panose="020B0604020202020204" pitchFamily="34" charset="0"/>
              </a:rPr>
              <a:t>Would the expression x</a:t>
            </a:r>
            <a:r>
              <a:rPr lang="en-GB" sz="1400" dirty="0">
                <a:solidFill>
                  <a:schemeClr val="tx1"/>
                </a:solidFill>
                <a:latin typeface="Arial" panose="020B0604020202020204" pitchFamily="34" charset="0"/>
                <a:cs typeface="Arial" panose="020B0604020202020204" pitchFamily="34" charset="0"/>
              </a:rPr>
              <a:t> </a:t>
            </a:r>
            <a:r>
              <a:rPr lang="en-GB" sz="1400" i="1" dirty="0">
                <a:solidFill>
                  <a:schemeClr val="tx1"/>
                </a:solidFill>
                <a:latin typeface="Arial" panose="020B0604020202020204" pitchFamily="34" charset="0"/>
                <a:cs typeface="Arial" panose="020B0604020202020204" pitchFamily="34" charset="0"/>
              </a:rPr>
              <a:t>+ y</a:t>
            </a:r>
            <a:r>
              <a:rPr lang="en-GB" sz="1400" dirty="0">
                <a:solidFill>
                  <a:schemeClr val="tx1"/>
                </a:solidFill>
                <a:latin typeface="Arial" panose="020B0604020202020204" pitchFamily="34" charset="0"/>
                <a:cs typeface="Arial" panose="020B0604020202020204" pitchFamily="34" charset="0"/>
              </a:rPr>
              <a:t> + </a:t>
            </a:r>
            <a:r>
              <a:rPr lang="en-GB" sz="1400" i="1" dirty="0">
                <a:solidFill>
                  <a:schemeClr val="tx1"/>
                </a:solidFill>
                <a:latin typeface="Arial" panose="020B0604020202020204" pitchFamily="34" charset="0"/>
                <a:cs typeface="Arial" panose="020B0604020202020204" pitchFamily="34" charset="0"/>
              </a:rPr>
              <a:t>x</a:t>
            </a:r>
            <a:r>
              <a:rPr lang="en-GB" sz="1400" dirty="0">
                <a:solidFill>
                  <a:schemeClr val="tx1"/>
                </a:solidFill>
                <a:latin typeface="Arial" panose="020B0604020202020204" pitchFamily="34" charset="0"/>
                <a:cs typeface="Arial" panose="020B0604020202020204" pitchFamily="34" charset="0"/>
              </a:rPr>
              <a:t> get the same result?</a:t>
            </a:r>
            <a:endParaRPr lang="en-GB" sz="1400" i="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8155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51B790C-8D37-447F-85DF-3311B01A00E5}"/>
              </a:ext>
            </a:extLst>
          </p:cNvPr>
          <p:cNvSpPr/>
          <p:nvPr/>
        </p:nvSpPr>
        <p:spPr>
          <a:xfrm>
            <a:off x="1176462" y="2790088"/>
            <a:ext cx="2002471" cy="861774"/>
          </a:xfrm>
          <a:prstGeom prst="rect">
            <a:avLst/>
          </a:prstGeom>
        </p:spPr>
        <p:txBody>
          <a:bodyPr wrap="none">
            <a:spAutoFit/>
          </a:bodyPr>
          <a:lstStyle/>
          <a:p>
            <a:r>
              <a:rPr lang="en-GB" sz="5000" b="1" dirty="0">
                <a:latin typeface="Arial" panose="020B0604020202020204" pitchFamily="34" charset="0"/>
                <a:cs typeface="Arial" panose="020B0604020202020204" pitchFamily="34" charset="0"/>
              </a:rPr>
              <a:t>+     + </a:t>
            </a:r>
            <a:endParaRPr lang="en-GB" sz="5000" dirty="0"/>
          </a:p>
        </p:txBody>
      </p:sp>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729430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What is the same? What is different?</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Both representations show the same algebraic expression (the total of two of one thing added to one of another). The only difference between them is that the first expression uses symbols instead of numbers and the second expression uses letters. Other than that, they both are the same.</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40" name="TextBox 39">
            <a:extLst>
              <a:ext uri="{FF2B5EF4-FFF2-40B4-BE49-F238E27FC236}">
                <a16:creationId xmlns:a16="http://schemas.microsoft.com/office/drawing/2014/main" id="{0A522A13-C206-432D-AAFC-2EE3E9AA654D}"/>
              </a:ext>
            </a:extLst>
          </p:cNvPr>
          <p:cNvSpPr txBox="1"/>
          <p:nvPr/>
        </p:nvSpPr>
        <p:spPr>
          <a:xfrm>
            <a:off x="1246736" y="2127397"/>
            <a:ext cx="3526969" cy="707886"/>
          </a:xfrm>
          <a:prstGeom prst="rect">
            <a:avLst/>
          </a:prstGeom>
          <a:noFill/>
        </p:spPr>
        <p:txBody>
          <a:bodyPr wrap="square" rtlCol="0">
            <a:spAutoFit/>
          </a:bodyPr>
          <a:lstStyle/>
          <a:p>
            <a:r>
              <a:rPr lang="en-GB" sz="4000" b="1" dirty="0">
                <a:latin typeface="Arial" panose="020B0604020202020204" pitchFamily="34" charset="0"/>
                <a:cs typeface="Arial" panose="020B0604020202020204" pitchFamily="34" charset="0"/>
              </a:rPr>
              <a:t>= 23        = 8</a:t>
            </a:r>
          </a:p>
        </p:txBody>
      </p:sp>
      <p:sp>
        <p:nvSpPr>
          <p:cNvPr id="42" name="TextBox 41">
            <a:extLst>
              <a:ext uri="{FF2B5EF4-FFF2-40B4-BE49-F238E27FC236}">
                <a16:creationId xmlns:a16="http://schemas.microsoft.com/office/drawing/2014/main" id="{3400FB83-9D0E-4D8B-BB5C-C8283D7BD096}"/>
              </a:ext>
            </a:extLst>
          </p:cNvPr>
          <p:cNvSpPr txBox="1"/>
          <p:nvPr/>
        </p:nvSpPr>
        <p:spPr>
          <a:xfrm>
            <a:off x="684163" y="3716827"/>
            <a:ext cx="3887837" cy="1323439"/>
          </a:xfrm>
          <a:prstGeom prst="rect">
            <a:avLst/>
          </a:prstGeom>
          <a:noFill/>
        </p:spPr>
        <p:txBody>
          <a:bodyPr wrap="square" rtlCol="0">
            <a:spAutoFit/>
          </a:bodyPr>
          <a:lstStyle/>
          <a:p>
            <a:r>
              <a:rPr lang="en-GB" sz="4000" b="1" i="1" dirty="0">
                <a:latin typeface="Arial" panose="020B0604020202020204" pitchFamily="34" charset="0"/>
                <a:cs typeface="Arial" panose="020B0604020202020204" pitchFamily="34" charset="0"/>
              </a:rPr>
              <a:t>x</a:t>
            </a:r>
            <a:r>
              <a:rPr lang="en-GB" sz="4000" b="1" dirty="0">
                <a:latin typeface="Arial" panose="020B0604020202020204" pitchFamily="34" charset="0"/>
                <a:cs typeface="Arial" panose="020B0604020202020204" pitchFamily="34" charset="0"/>
              </a:rPr>
              <a:t> = 23     </a:t>
            </a:r>
            <a:r>
              <a:rPr lang="en-GB" sz="4000" b="1" i="1" dirty="0">
                <a:latin typeface="Arial" panose="020B0604020202020204" pitchFamily="34" charset="0"/>
                <a:cs typeface="Arial" panose="020B0604020202020204" pitchFamily="34" charset="0"/>
              </a:rPr>
              <a:t>y </a:t>
            </a:r>
            <a:r>
              <a:rPr lang="en-GB" sz="4000" b="1" dirty="0">
                <a:latin typeface="Arial" panose="020B0604020202020204" pitchFamily="34" charset="0"/>
                <a:cs typeface="Arial" panose="020B0604020202020204" pitchFamily="34" charset="0"/>
              </a:rPr>
              <a:t>= 8</a:t>
            </a:r>
          </a:p>
          <a:p>
            <a:r>
              <a:rPr lang="en-GB" sz="4000" b="1" i="1" dirty="0">
                <a:latin typeface="Arial" panose="020B0604020202020204" pitchFamily="34" charset="0"/>
                <a:cs typeface="Arial" panose="020B0604020202020204" pitchFamily="34" charset="0"/>
              </a:rPr>
              <a:t>x</a:t>
            </a:r>
            <a:r>
              <a:rPr lang="en-GB" sz="4000" b="1" dirty="0">
                <a:latin typeface="Arial" panose="020B0604020202020204" pitchFamily="34" charset="0"/>
                <a:cs typeface="Arial" panose="020B0604020202020204" pitchFamily="34" charset="0"/>
              </a:rPr>
              <a:t> + </a:t>
            </a:r>
            <a:r>
              <a:rPr lang="en-GB" sz="4000" b="1" i="1" dirty="0">
                <a:latin typeface="Arial" panose="020B0604020202020204" pitchFamily="34" charset="0"/>
                <a:cs typeface="Arial" panose="020B0604020202020204" pitchFamily="34" charset="0"/>
              </a:rPr>
              <a:t>x </a:t>
            </a:r>
            <a:r>
              <a:rPr lang="en-GB" sz="4000" b="1" dirty="0">
                <a:latin typeface="Arial" panose="020B0604020202020204" pitchFamily="34" charset="0"/>
                <a:cs typeface="Arial" panose="020B0604020202020204" pitchFamily="34" charset="0"/>
              </a:rPr>
              <a:t>+</a:t>
            </a:r>
            <a:r>
              <a:rPr lang="en-GB" sz="4000" b="1" i="1" dirty="0">
                <a:latin typeface="Arial" panose="020B0604020202020204" pitchFamily="34" charset="0"/>
                <a:cs typeface="Arial" panose="020B0604020202020204" pitchFamily="34" charset="0"/>
              </a:rPr>
              <a:t> y </a:t>
            </a:r>
            <a:endParaRPr lang="en-GB" sz="4000" b="1" dirty="0">
              <a:latin typeface="Arial" panose="020B0604020202020204" pitchFamily="34" charset="0"/>
              <a:cs typeface="Arial" panose="020B0604020202020204" pitchFamily="34" charset="0"/>
            </a:endParaRPr>
          </a:p>
        </p:txBody>
      </p:sp>
      <p:sp>
        <p:nvSpPr>
          <p:cNvPr id="14" name="Star: 5 Points 13">
            <a:extLst>
              <a:ext uri="{FF2B5EF4-FFF2-40B4-BE49-F238E27FC236}">
                <a16:creationId xmlns:a16="http://schemas.microsoft.com/office/drawing/2014/main" id="{86DE1582-BA05-4FE5-A14B-290A716036E2}"/>
              </a:ext>
            </a:extLst>
          </p:cNvPr>
          <p:cNvSpPr/>
          <p:nvPr/>
        </p:nvSpPr>
        <p:spPr>
          <a:xfrm>
            <a:off x="691042" y="2232928"/>
            <a:ext cx="492299" cy="496825"/>
          </a:xfrm>
          <a:prstGeom prst="star5">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ADF47"/>
              </a:solidFill>
            </a:endParaRPr>
          </a:p>
        </p:txBody>
      </p:sp>
      <p:sp>
        <p:nvSpPr>
          <p:cNvPr id="6" name="Rectangle: Rounded Corners 5">
            <a:extLst>
              <a:ext uri="{FF2B5EF4-FFF2-40B4-BE49-F238E27FC236}">
                <a16:creationId xmlns:a16="http://schemas.microsoft.com/office/drawing/2014/main" id="{18B0F6CE-CEC4-4436-AC58-A937BC8C22CA}"/>
              </a:ext>
            </a:extLst>
          </p:cNvPr>
          <p:cNvSpPr/>
          <p:nvPr/>
        </p:nvSpPr>
        <p:spPr>
          <a:xfrm>
            <a:off x="2877671" y="2247705"/>
            <a:ext cx="465242" cy="482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A603CFCA-0D66-46FA-A811-BC9D0473A73A}"/>
              </a:ext>
            </a:extLst>
          </p:cNvPr>
          <p:cNvSpPr/>
          <p:nvPr/>
        </p:nvSpPr>
        <p:spPr>
          <a:xfrm>
            <a:off x="2986556" y="2958958"/>
            <a:ext cx="465242" cy="482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Star: 5 Points 17">
            <a:extLst>
              <a:ext uri="{FF2B5EF4-FFF2-40B4-BE49-F238E27FC236}">
                <a16:creationId xmlns:a16="http://schemas.microsoft.com/office/drawing/2014/main" id="{309ED172-DDA6-4887-BA79-06B5B9F6860A}"/>
              </a:ext>
            </a:extLst>
          </p:cNvPr>
          <p:cNvSpPr/>
          <p:nvPr/>
        </p:nvSpPr>
        <p:spPr>
          <a:xfrm>
            <a:off x="684163" y="2932175"/>
            <a:ext cx="492299" cy="496825"/>
          </a:xfrm>
          <a:prstGeom prst="star5">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ADF47"/>
              </a:solidFill>
            </a:endParaRPr>
          </a:p>
        </p:txBody>
      </p:sp>
      <p:sp>
        <p:nvSpPr>
          <p:cNvPr id="19" name="Star: 5 Points 18">
            <a:extLst>
              <a:ext uri="{FF2B5EF4-FFF2-40B4-BE49-F238E27FC236}">
                <a16:creationId xmlns:a16="http://schemas.microsoft.com/office/drawing/2014/main" id="{05E437F6-616B-4CFD-8413-AA50B3D125B8}"/>
              </a:ext>
            </a:extLst>
          </p:cNvPr>
          <p:cNvSpPr/>
          <p:nvPr/>
        </p:nvSpPr>
        <p:spPr>
          <a:xfrm>
            <a:off x="1835359" y="2940687"/>
            <a:ext cx="492299" cy="496825"/>
          </a:xfrm>
          <a:prstGeom prst="star5">
            <a:avLst/>
          </a:prstGeom>
          <a:solidFill>
            <a:srgbClr val="FADF47"/>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FADF47"/>
              </a:solidFill>
            </a:endParaRPr>
          </a:p>
        </p:txBody>
      </p:sp>
    </p:spTree>
    <p:extLst>
      <p:ext uri="{BB962C8B-B14F-4D97-AF65-F5344CB8AC3E}">
        <p14:creationId xmlns:p14="http://schemas.microsoft.com/office/powerpoint/2010/main" val="1258276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535531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Substitute these values: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into this expression:</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is the answer?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F8A2888E-C7A9-45CA-8A72-0EC17164836A}"/>
              </a:ext>
            </a:extLst>
          </p:cNvPr>
          <p:cNvSpPr txBox="1"/>
          <p:nvPr/>
        </p:nvSpPr>
        <p:spPr>
          <a:xfrm>
            <a:off x="1531444" y="2116362"/>
            <a:ext cx="3578438" cy="584775"/>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a = </a:t>
            </a:r>
            <a:r>
              <a:rPr lang="en-GB" sz="3200" b="1" dirty="0">
                <a:latin typeface="Arial" panose="020B0604020202020204" pitchFamily="34" charset="0"/>
                <a:cs typeface="Arial" panose="020B0604020202020204" pitchFamily="34" charset="0"/>
              </a:rPr>
              <a:t>15    </a:t>
            </a:r>
            <a:r>
              <a:rPr lang="en-GB" sz="3200" b="1" i="1" dirty="0">
                <a:latin typeface="Arial" panose="020B0604020202020204" pitchFamily="34" charset="0"/>
                <a:cs typeface="Arial" panose="020B0604020202020204" pitchFamily="34" charset="0"/>
              </a:rPr>
              <a:t>b = </a:t>
            </a:r>
            <a:r>
              <a:rPr lang="en-GB" sz="3200" b="1" dirty="0">
                <a:latin typeface="Arial" panose="020B0604020202020204" pitchFamily="34" charset="0"/>
                <a:cs typeface="Arial" panose="020B0604020202020204" pitchFamily="34" charset="0"/>
              </a:rPr>
              <a:t>10</a:t>
            </a:r>
            <a:r>
              <a:rPr lang="en-GB" sz="3200" b="1" i="1" dirty="0">
                <a:latin typeface="Arial" panose="020B0604020202020204" pitchFamily="34" charset="0"/>
                <a:cs typeface="Arial" panose="020B0604020202020204" pitchFamily="34" charset="0"/>
              </a:rPr>
              <a:t> </a:t>
            </a:r>
            <a:endParaRPr lang="en-GB" sz="3200" b="1"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43600D82-67BE-4A61-929C-1B8E19F9F600}"/>
              </a:ext>
            </a:extLst>
          </p:cNvPr>
          <p:cNvSpPr/>
          <p:nvPr/>
        </p:nvSpPr>
        <p:spPr>
          <a:xfrm>
            <a:off x="177800" y="4058575"/>
            <a:ext cx="8585152" cy="369332"/>
          </a:xfrm>
          <a:prstGeom prst="rect">
            <a:avLst/>
          </a:prstGeom>
        </p:spPr>
        <p:txBody>
          <a:bodyPr wrap="square">
            <a:spAutoFit/>
          </a:bodyPr>
          <a:lstStyle/>
          <a:p>
            <a:r>
              <a:rPr lang="en-GB" b="1" i="1" dirty="0">
                <a:solidFill>
                  <a:srgbClr val="DA2E41"/>
                </a:solidFill>
                <a:latin typeface="Arial" panose="020B0604020202020204" pitchFamily="34" charset="0"/>
                <a:cs typeface="Arial" panose="020B0604020202020204" pitchFamily="34" charset="0"/>
              </a:rPr>
              <a:t>		</a:t>
            </a:r>
            <a:r>
              <a:rPr lang="en-GB" b="1" dirty="0">
                <a:solidFill>
                  <a:srgbClr val="DA2E41"/>
                </a:solidFill>
                <a:latin typeface="Arial" panose="020B0604020202020204" pitchFamily="34" charset="0"/>
                <a:cs typeface="Arial" panose="020B0604020202020204" pitchFamily="34" charset="0"/>
              </a:rPr>
              <a:t>	</a:t>
            </a:r>
            <a:endParaRPr lang="en-GB" sz="2400" b="1" dirty="0">
              <a:solidFill>
                <a:srgbClr val="DA2E41"/>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07560651-4BCD-4CBD-ADD6-6D38B67FDAE6}"/>
              </a:ext>
            </a:extLst>
          </p:cNvPr>
          <p:cNvSpPr txBox="1"/>
          <p:nvPr/>
        </p:nvSpPr>
        <p:spPr>
          <a:xfrm>
            <a:off x="1531444" y="2971212"/>
            <a:ext cx="3578438" cy="584775"/>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(12 + </a:t>
            </a:r>
            <a:r>
              <a:rPr lang="en-GB" sz="3200" b="1" i="1" dirty="0">
                <a:latin typeface="Arial" panose="020B0604020202020204" pitchFamily="34" charset="0"/>
                <a:cs typeface="Arial" panose="020B0604020202020204" pitchFamily="34" charset="0"/>
              </a:rPr>
              <a:t>a</a:t>
            </a:r>
            <a:r>
              <a:rPr lang="en-GB" sz="3200" b="1" dirty="0">
                <a:latin typeface="Arial" panose="020B0604020202020204" pitchFamily="34" charset="0"/>
                <a:cs typeface="Arial" panose="020B0604020202020204" pitchFamily="34" charset="0"/>
              </a:rPr>
              <a:t>) x </a:t>
            </a:r>
            <a:r>
              <a:rPr lang="en-GB" sz="3200" b="1" i="1" dirty="0">
                <a:latin typeface="Arial" panose="020B0604020202020204" pitchFamily="34" charset="0"/>
                <a:cs typeface="Arial" panose="020B0604020202020204" pitchFamily="34" charset="0"/>
              </a:rPr>
              <a:t>b</a:t>
            </a:r>
            <a:r>
              <a:rPr lang="en-GB" sz="3200" b="1"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654750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505027"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TALKING TIME:</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535531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Substitute these values: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into this expression:</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is the answer?</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F8A2888E-C7A9-45CA-8A72-0EC17164836A}"/>
              </a:ext>
            </a:extLst>
          </p:cNvPr>
          <p:cNvSpPr txBox="1"/>
          <p:nvPr/>
        </p:nvSpPr>
        <p:spPr>
          <a:xfrm>
            <a:off x="1531444" y="2116362"/>
            <a:ext cx="3578438" cy="584775"/>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a = </a:t>
            </a:r>
            <a:r>
              <a:rPr lang="en-GB" sz="3200" b="1" dirty="0">
                <a:latin typeface="Arial" panose="020B0604020202020204" pitchFamily="34" charset="0"/>
                <a:cs typeface="Arial" panose="020B0604020202020204" pitchFamily="34" charset="0"/>
              </a:rPr>
              <a:t>15    </a:t>
            </a:r>
            <a:r>
              <a:rPr lang="en-GB" sz="3200" b="1" i="1" dirty="0">
                <a:latin typeface="Arial" panose="020B0604020202020204" pitchFamily="34" charset="0"/>
                <a:cs typeface="Arial" panose="020B0604020202020204" pitchFamily="34" charset="0"/>
              </a:rPr>
              <a:t>b = </a:t>
            </a:r>
            <a:r>
              <a:rPr lang="en-GB" sz="3200" b="1" dirty="0">
                <a:latin typeface="Arial" panose="020B0604020202020204" pitchFamily="34" charset="0"/>
                <a:cs typeface="Arial" panose="020B0604020202020204" pitchFamily="34" charset="0"/>
              </a:rPr>
              <a:t>10</a:t>
            </a:r>
            <a:r>
              <a:rPr lang="en-GB" sz="3200" b="1" i="1" dirty="0">
                <a:latin typeface="Arial" panose="020B0604020202020204" pitchFamily="34" charset="0"/>
                <a:cs typeface="Arial" panose="020B0604020202020204" pitchFamily="34" charset="0"/>
              </a:rPr>
              <a:t> </a:t>
            </a:r>
            <a:endParaRPr lang="en-GB" sz="3200" b="1"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43600D82-67BE-4A61-929C-1B8E19F9F600}"/>
              </a:ext>
            </a:extLst>
          </p:cNvPr>
          <p:cNvSpPr/>
          <p:nvPr/>
        </p:nvSpPr>
        <p:spPr>
          <a:xfrm>
            <a:off x="177800" y="4058575"/>
            <a:ext cx="8585152" cy="1569660"/>
          </a:xfrm>
          <a:prstGeom prst="rect">
            <a:avLst/>
          </a:prstGeom>
        </p:spPr>
        <p:txBody>
          <a:bodyPr wrap="square">
            <a:spAutoFit/>
          </a:bodyPr>
          <a:lstStyle/>
          <a:p>
            <a:r>
              <a:rPr lang="en-GB" b="1" i="1" dirty="0">
                <a:solidFill>
                  <a:srgbClr val="DA2E41"/>
                </a:solidFill>
                <a:latin typeface="Arial" panose="020B0604020202020204" pitchFamily="34" charset="0"/>
                <a:cs typeface="Arial" panose="020B0604020202020204" pitchFamily="34" charset="0"/>
              </a:rPr>
              <a:t>		</a:t>
            </a:r>
            <a:r>
              <a:rPr lang="en-GB" b="1" dirty="0">
                <a:solidFill>
                  <a:srgbClr val="DA2E41"/>
                </a:solidFill>
                <a:latin typeface="Arial" panose="020B0604020202020204" pitchFamily="34" charset="0"/>
                <a:cs typeface="Arial" panose="020B0604020202020204" pitchFamily="34" charset="0"/>
              </a:rPr>
              <a:t>	</a:t>
            </a:r>
            <a:r>
              <a:rPr lang="en-GB" sz="2400" b="1" dirty="0">
                <a:solidFill>
                  <a:srgbClr val="DA2E41"/>
                </a:solidFill>
                <a:latin typeface="Arial" panose="020B0604020202020204" pitchFamily="34" charset="0"/>
                <a:cs typeface="Arial" panose="020B0604020202020204" pitchFamily="34" charset="0"/>
              </a:rPr>
              <a:t>(12 +</a:t>
            </a:r>
            <a:r>
              <a:rPr lang="en-GB" sz="2400" b="1" i="1" dirty="0">
                <a:solidFill>
                  <a:srgbClr val="DA2E41"/>
                </a:solidFill>
                <a:latin typeface="Arial" panose="020B0604020202020204" pitchFamily="34" charset="0"/>
                <a:cs typeface="Arial" panose="020B0604020202020204" pitchFamily="34" charset="0"/>
              </a:rPr>
              <a:t> a</a:t>
            </a:r>
            <a:r>
              <a:rPr lang="en-GB" sz="2400" b="1" dirty="0">
                <a:solidFill>
                  <a:srgbClr val="DA2E41"/>
                </a:solidFill>
                <a:latin typeface="Arial" panose="020B0604020202020204" pitchFamily="34" charset="0"/>
                <a:cs typeface="Arial" panose="020B0604020202020204" pitchFamily="34" charset="0"/>
              </a:rPr>
              <a:t>) x </a:t>
            </a:r>
            <a:r>
              <a:rPr lang="en-GB" sz="2400" b="1" i="1" dirty="0">
                <a:solidFill>
                  <a:srgbClr val="DA2E41"/>
                </a:solidFill>
                <a:latin typeface="Arial" panose="020B0604020202020204" pitchFamily="34" charset="0"/>
                <a:cs typeface="Arial" panose="020B0604020202020204" pitchFamily="34" charset="0"/>
              </a:rPr>
              <a:t>b</a:t>
            </a:r>
          </a:p>
          <a:p>
            <a:r>
              <a:rPr lang="en-GB" sz="2400" b="1" i="1" dirty="0">
                <a:solidFill>
                  <a:srgbClr val="DA2E41"/>
                </a:solidFill>
                <a:latin typeface="Arial" panose="020B0604020202020204" pitchFamily="34" charset="0"/>
                <a:cs typeface="Arial" panose="020B0604020202020204" pitchFamily="34" charset="0"/>
              </a:rPr>
              <a:t>		= 	</a:t>
            </a:r>
            <a:r>
              <a:rPr lang="en-GB" sz="2400" b="1" dirty="0">
                <a:solidFill>
                  <a:srgbClr val="DA2E41"/>
                </a:solidFill>
                <a:latin typeface="Arial" panose="020B0604020202020204" pitchFamily="34" charset="0"/>
                <a:cs typeface="Arial" panose="020B0604020202020204" pitchFamily="34" charset="0"/>
              </a:rPr>
              <a:t>(12 + 15) x 10</a:t>
            </a:r>
          </a:p>
          <a:p>
            <a:r>
              <a:rPr lang="en-GB" sz="2400" b="1" dirty="0">
                <a:solidFill>
                  <a:srgbClr val="DA2E41"/>
                </a:solidFill>
                <a:latin typeface="Arial" panose="020B0604020202020204" pitchFamily="34" charset="0"/>
                <a:cs typeface="Arial" panose="020B0604020202020204" pitchFamily="34" charset="0"/>
              </a:rPr>
              <a:t>		=   	27 x 10</a:t>
            </a:r>
          </a:p>
          <a:p>
            <a:r>
              <a:rPr lang="en-GB" sz="2400" b="1" dirty="0">
                <a:solidFill>
                  <a:srgbClr val="DA2E41"/>
                </a:solidFill>
                <a:latin typeface="Arial" panose="020B0604020202020204" pitchFamily="34" charset="0"/>
                <a:cs typeface="Arial" panose="020B0604020202020204" pitchFamily="34" charset="0"/>
              </a:rPr>
              <a:t>		= 	270</a:t>
            </a:r>
          </a:p>
        </p:txBody>
      </p:sp>
      <p:sp>
        <p:nvSpPr>
          <p:cNvPr id="13" name="TextBox 12">
            <a:extLst>
              <a:ext uri="{FF2B5EF4-FFF2-40B4-BE49-F238E27FC236}">
                <a16:creationId xmlns:a16="http://schemas.microsoft.com/office/drawing/2014/main" id="{07560651-4BCD-4CBD-ADD6-6D38B67FDAE6}"/>
              </a:ext>
            </a:extLst>
          </p:cNvPr>
          <p:cNvSpPr txBox="1"/>
          <p:nvPr/>
        </p:nvSpPr>
        <p:spPr>
          <a:xfrm>
            <a:off x="1531444" y="2971212"/>
            <a:ext cx="3578438" cy="584775"/>
          </a:xfrm>
          <a:prstGeom prst="rect">
            <a:avLst/>
          </a:prstGeom>
          <a:noFill/>
        </p:spPr>
        <p:txBody>
          <a:bodyPr wrap="square" rtlCol="0">
            <a:spAutoFit/>
          </a:bodyPr>
          <a:lstStyle/>
          <a:p>
            <a:r>
              <a:rPr lang="en-GB" sz="3200" b="1" dirty="0">
                <a:latin typeface="Arial" panose="020B0604020202020204" pitchFamily="34" charset="0"/>
                <a:cs typeface="Arial" panose="020B0604020202020204" pitchFamily="34" charset="0"/>
              </a:rPr>
              <a:t>(12 + </a:t>
            </a:r>
            <a:r>
              <a:rPr lang="en-GB" sz="3200" b="1" i="1" dirty="0">
                <a:latin typeface="Arial" panose="020B0604020202020204" pitchFamily="34" charset="0"/>
                <a:cs typeface="Arial" panose="020B0604020202020204" pitchFamily="34" charset="0"/>
              </a:rPr>
              <a:t>a</a:t>
            </a:r>
            <a:r>
              <a:rPr lang="en-GB" sz="3200" b="1" dirty="0">
                <a:latin typeface="Arial" panose="020B0604020202020204" pitchFamily="34" charset="0"/>
                <a:cs typeface="Arial" panose="020B0604020202020204" pitchFamily="34" charset="0"/>
              </a:rPr>
              <a:t>) x </a:t>
            </a:r>
            <a:r>
              <a:rPr lang="en-GB" sz="3200" b="1" i="1" dirty="0">
                <a:latin typeface="Arial" panose="020B0604020202020204" pitchFamily="34" charset="0"/>
                <a:cs typeface="Arial" panose="020B0604020202020204" pitchFamily="34" charset="0"/>
              </a:rPr>
              <a:t>b</a:t>
            </a:r>
            <a:r>
              <a:rPr lang="en-GB" sz="3200" b="1"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170064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If a =     , b = 10 and c = 7.</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(8a + c) x b = 84</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106B2DF2-8A16-46A9-B2BC-DC067ADD2A83}"/>
              </a:ext>
            </a:extLst>
          </p:cNvPr>
          <p:cNvGraphicFramePr>
            <a:graphicFrameLocks noGrp="1"/>
          </p:cNvGraphicFramePr>
          <p:nvPr>
            <p:extLst/>
          </p:nvPr>
        </p:nvGraphicFramePr>
        <p:xfrm>
          <a:off x="3702511" y="1656320"/>
          <a:ext cx="216000" cy="609600"/>
        </p:xfrm>
        <a:graphic>
          <a:graphicData uri="http://schemas.openxmlformats.org/drawingml/2006/table">
            <a:tbl>
              <a:tblPr firstRow="1" bandRow="1">
                <a:tableStyleId>{5940675A-B579-460E-94D1-54222C63F5DA}</a:tableStyleId>
              </a:tblPr>
              <a:tblGrid>
                <a:gridCol w="216000">
                  <a:extLst>
                    <a:ext uri="{9D8B030D-6E8A-4147-A177-3AD203B41FA5}">
                      <a16:colId xmlns:a16="http://schemas.microsoft.com/office/drawing/2014/main" val="2299577709"/>
                    </a:ext>
                  </a:extLst>
                </a:gridCol>
              </a:tblGrid>
              <a:tr h="298800">
                <a:tc>
                  <a:txBody>
                    <a:bodyPr/>
                    <a:lstStyle/>
                    <a:p>
                      <a:pPr algn="ctr"/>
                      <a:r>
                        <a:rPr lang="en-US" sz="2000" b="1" dirty="0">
                          <a:latin typeface="Century Gothic" panose="020B0502020202020204" pitchFamily="34" charset="0"/>
                        </a:rPr>
                        <a:t>1</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94984361"/>
                  </a:ext>
                </a:extLst>
              </a:tr>
              <a:tr h="298800">
                <a:tc>
                  <a:txBody>
                    <a:bodyPr/>
                    <a:lstStyle/>
                    <a:p>
                      <a:pPr algn="ctr"/>
                      <a:r>
                        <a:rPr lang="en-US" sz="2000" b="1" dirty="0">
                          <a:latin typeface="Century Gothic" panose="020B0502020202020204" pitchFamily="34" charset="0"/>
                        </a:rPr>
                        <a:t>4</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15190079"/>
                  </a:ext>
                </a:extLst>
              </a:tr>
            </a:tbl>
          </a:graphicData>
        </a:graphic>
      </p:graphicFrame>
    </p:spTree>
    <p:extLst>
      <p:ext uri="{BB962C8B-B14F-4D97-AF65-F5344CB8AC3E}">
        <p14:creationId xmlns:p14="http://schemas.microsoft.com/office/powerpoint/2010/main" val="4374960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If a =     , b = 10 and c = 7.</a:t>
            </a:r>
          </a:p>
          <a:p>
            <a:pPr algn="ctr"/>
            <a:endParaRPr lang="en-GB" sz="2800" b="1" dirty="0">
              <a:solidFill>
                <a:schemeClr val="tx1"/>
              </a:solidFill>
              <a:latin typeface="Century Gothic" panose="020B0502020202020204" pitchFamily="34" charset="0"/>
            </a:endParaRP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(8a + c) x b = 84</a:t>
            </a: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False; 9 x 10 = 90</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9" name="Table 8">
            <a:extLst>
              <a:ext uri="{FF2B5EF4-FFF2-40B4-BE49-F238E27FC236}">
                <a16:creationId xmlns:a16="http://schemas.microsoft.com/office/drawing/2014/main" id="{106B2DF2-8A16-46A9-B2BC-DC067ADD2A83}"/>
              </a:ext>
            </a:extLst>
          </p:cNvPr>
          <p:cNvGraphicFramePr>
            <a:graphicFrameLocks noGrp="1"/>
          </p:cNvGraphicFramePr>
          <p:nvPr>
            <p:extLst/>
          </p:nvPr>
        </p:nvGraphicFramePr>
        <p:xfrm>
          <a:off x="3702511" y="1656320"/>
          <a:ext cx="216000" cy="609600"/>
        </p:xfrm>
        <a:graphic>
          <a:graphicData uri="http://schemas.openxmlformats.org/drawingml/2006/table">
            <a:tbl>
              <a:tblPr firstRow="1" bandRow="1">
                <a:tableStyleId>{5940675A-B579-460E-94D1-54222C63F5DA}</a:tableStyleId>
              </a:tblPr>
              <a:tblGrid>
                <a:gridCol w="216000">
                  <a:extLst>
                    <a:ext uri="{9D8B030D-6E8A-4147-A177-3AD203B41FA5}">
                      <a16:colId xmlns:a16="http://schemas.microsoft.com/office/drawing/2014/main" val="2299577709"/>
                    </a:ext>
                  </a:extLst>
                </a:gridCol>
              </a:tblGrid>
              <a:tr h="298800">
                <a:tc>
                  <a:txBody>
                    <a:bodyPr/>
                    <a:lstStyle/>
                    <a:p>
                      <a:pPr algn="ctr"/>
                      <a:r>
                        <a:rPr lang="en-US" sz="2000" b="1" dirty="0">
                          <a:latin typeface="Century Gothic" panose="020B0502020202020204" pitchFamily="34" charset="0"/>
                        </a:rPr>
                        <a:t>1</a:t>
                      </a:r>
                    </a:p>
                  </a:txBody>
                  <a:tcPr marL="0" marR="0" marT="0" marB="0"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94984361"/>
                  </a:ext>
                </a:extLst>
              </a:tr>
              <a:tr h="298800">
                <a:tc>
                  <a:txBody>
                    <a:bodyPr/>
                    <a:lstStyle/>
                    <a:p>
                      <a:pPr algn="ctr"/>
                      <a:r>
                        <a:rPr lang="en-US" sz="2000" b="1" dirty="0">
                          <a:latin typeface="Century Gothic" panose="020B0502020202020204" pitchFamily="34" charset="0"/>
                        </a:rPr>
                        <a:t>4</a:t>
                      </a:r>
                    </a:p>
                  </a:txBody>
                  <a:tcPr marL="0" marR="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615190079"/>
                  </a:ext>
                </a:extLst>
              </a:tr>
            </a:tbl>
          </a:graphicData>
        </a:graphic>
      </p:graphicFrame>
    </p:spTree>
    <p:extLst>
      <p:ext uri="{BB962C8B-B14F-4D97-AF65-F5344CB8AC3E}">
        <p14:creationId xmlns:p14="http://schemas.microsoft.com/office/powerpoint/2010/main" val="7709254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1600" b="1" u="sng" dirty="0">
              <a:solidFill>
                <a:schemeClr val="bg2">
                  <a:lumMod val="50000"/>
                </a:schemeClr>
              </a:solidFill>
              <a:latin typeface="Century Gothic" panose="020B0502020202020204" pitchFamily="34" charset="0"/>
            </a:endParaRPr>
          </a:p>
          <a:p>
            <a:pPr algn="ctr"/>
            <a:r>
              <a:rPr lang="en-GB" sz="1600" b="1" dirty="0">
                <a:latin typeface="Century Gothic" panose="020B0502020202020204" pitchFamily="34" charset="0"/>
              </a:rPr>
              <a:t>. </a:t>
            </a:r>
            <a:r>
              <a:rPr lang="en-GB" sz="2000" b="1" dirty="0">
                <a:solidFill>
                  <a:schemeClr val="tx1"/>
                </a:solidFill>
                <a:latin typeface="Century Gothic" panose="020B0502020202020204" pitchFamily="34" charset="0"/>
              </a:rPr>
              <a:t>Tick the substitution used for this expression if the value is 4.</a:t>
            </a:r>
            <a:r>
              <a:rPr lang="en-GB" sz="1600" b="1" dirty="0">
                <a:latin typeface="Century Gothic" panose="020B0502020202020204" pitchFamily="34" charset="0"/>
              </a:rPr>
              <a:t>.</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ounded Rectangle 8">
            <a:extLst>
              <a:ext uri="{FF2B5EF4-FFF2-40B4-BE49-F238E27FC236}">
                <a16:creationId xmlns:a16="http://schemas.microsoft.com/office/drawing/2014/main" id="{D2F473B1-B10A-F442-AFCC-A58C8DD425AC}"/>
              </a:ext>
            </a:extLst>
          </p:cNvPr>
          <p:cNvSpPr/>
          <p:nvPr/>
        </p:nvSpPr>
        <p:spPr>
          <a:xfrm>
            <a:off x="3555746" y="1602350"/>
            <a:ext cx="1787368" cy="432000"/>
          </a:xfrm>
          <a:prstGeom prst="round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(2q – 2p) ÷ r</a:t>
            </a:r>
          </a:p>
        </p:txBody>
      </p:sp>
      <p:graphicFrame>
        <p:nvGraphicFramePr>
          <p:cNvPr id="10" name="Table 9">
            <a:extLst>
              <a:ext uri="{FF2B5EF4-FFF2-40B4-BE49-F238E27FC236}">
                <a16:creationId xmlns:a16="http://schemas.microsoft.com/office/drawing/2014/main" id="{6767A8A0-8192-694A-85DE-5FF843DDC9F2}"/>
              </a:ext>
            </a:extLst>
          </p:cNvPr>
          <p:cNvGraphicFramePr>
            <a:graphicFrameLocks noGrp="1"/>
          </p:cNvGraphicFramePr>
          <p:nvPr>
            <p:extLst/>
          </p:nvPr>
        </p:nvGraphicFramePr>
        <p:xfrm>
          <a:off x="2747646" y="2696890"/>
          <a:ext cx="4087107" cy="1857880"/>
        </p:xfrm>
        <a:graphic>
          <a:graphicData uri="http://schemas.openxmlformats.org/drawingml/2006/table">
            <a:tbl>
              <a:tblPr firstRow="1" bandRow="1">
                <a:tableStyleId>{5940675A-B579-460E-94D1-54222C63F5DA}</a:tableStyleId>
              </a:tblPr>
              <a:tblGrid>
                <a:gridCol w="2960984">
                  <a:extLst>
                    <a:ext uri="{9D8B030D-6E8A-4147-A177-3AD203B41FA5}">
                      <a16:colId xmlns:a16="http://schemas.microsoft.com/office/drawing/2014/main" val="489521781"/>
                    </a:ext>
                  </a:extLst>
                </a:gridCol>
                <a:gridCol w="370123">
                  <a:extLst>
                    <a:ext uri="{9D8B030D-6E8A-4147-A177-3AD203B41FA5}">
                      <a16:colId xmlns:a16="http://schemas.microsoft.com/office/drawing/2014/main" val="177672466"/>
                    </a:ext>
                  </a:extLst>
                </a:gridCol>
                <a:gridCol w="756000">
                  <a:extLst>
                    <a:ext uri="{9D8B030D-6E8A-4147-A177-3AD203B41FA5}">
                      <a16:colId xmlns:a16="http://schemas.microsoft.com/office/drawing/2014/main" val="4284898649"/>
                    </a:ext>
                  </a:extLst>
                </a:gridCol>
              </a:tblGrid>
              <a:tr h="720000">
                <a:tc>
                  <a:txBody>
                    <a:bodyPr/>
                    <a:lstStyle/>
                    <a:p>
                      <a:r>
                        <a:rPr lang="en-US" sz="2000" b="1" dirty="0">
                          <a:latin typeface="Century Gothic" panose="020B0502020202020204" pitchFamily="34" charset="0"/>
                        </a:rPr>
                        <a:t>p = 0.5  q = 2.5  r = 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1200" b="1">
                        <a:latin typeface="Century Gothic" panose="020B0502020202020204" pitchFamily="34" charset="0"/>
                      </a:endParaRPr>
                    </a:p>
                  </a:txBody>
                  <a:tcPr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12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79308943"/>
                  </a:ext>
                </a:extLst>
              </a:tr>
              <a:tr h="381880">
                <a:tc>
                  <a:txBody>
                    <a:bodyPr/>
                    <a:lstStyle/>
                    <a:p>
                      <a:endParaRPr lang="en-US" sz="2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1390721"/>
                  </a:ext>
                </a:extLst>
              </a:tr>
              <a:tr h="7560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2000" b="1" dirty="0">
                          <a:latin typeface="Century Gothic" panose="020B0502020202020204" pitchFamily="34" charset="0"/>
                        </a:rPr>
                        <a:t>p = 0.5  q = 2.5  r = 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1200" b="1" dirty="0">
                        <a:latin typeface="Century Gothic" panose="020B0502020202020204" pitchFamily="34" charset="0"/>
                      </a:endParaRPr>
                    </a:p>
                  </a:txBody>
                  <a:tcPr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endParaRPr lang="en-US" sz="1200"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70288515"/>
                  </a:ext>
                </a:extLst>
              </a:tr>
            </a:tbl>
          </a:graphicData>
        </a:graphic>
      </p:graphicFrame>
    </p:spTree>
    <p:extLst>
      <p:ext uri="{BB962C8B-B14F-4D97-AF65-F5344CB8AC3E}">
        <p14:creationId xmlns:p14="http://schemas.microsoft.com/office/powerpoint/2010/main" val="37306357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1600" b="1" u="sng" dirty="0">
              <a:solidFill>
                <a:schemeClr val="bg2">
                  <a:lumMod val="50000"/>
                </a:schemeClr>
              </a:solidFill>
              <a:latin typeface="Century Gothic" panose="020B0502020202020204" pitchFamily="34" charset="0"/>
            </a:endParaRPr>
          </a:p>
          <a:p>
            <a:pPr algn="ctr"/>
            <a:r>
              <a:rPr lang="en-GB" sz="1600" b="1" dirty="0">
                <a:latin typeface="Century Gothic" panose="020B0502020202020204" pitchFamily="34" charset="0"/>
              </a:rPr>
              <a:t>. </a:t>
            </a:r>
            <a:r>
              <a:rPr lang="en-GB" sz="2000" b="1" dirty="0">
                <a:solidFill>
                  <a:schemeClr val="tx1"/>
                </a:solidFill>
                <a:latin typeface="Century Gothic" panose="020B0502020202020204" pitchFamily="34" charset="0"/>
              </a:rPr>
              <a:t>Tick the substitution used for this expression if the value is 4.</a:t>
            </a:r>
            <a:r>
              <a:rPr lang="en-GB" sz="1600" b="1" dirty="0">
                <a:latin typeface="Century Gothic" panose="020B0502020202020204" pitchFamily="34" charset="0"/>
              </a:rPr>
              <a:t>.</a:t>
            </a: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ounded Rectangle 8">
            <a:extLst>
              <a:ext uri="{FF2B5EF4-FFF2-40B4-BE49-F238E27FC236}">
                <a16:creationId xmlns:a16="http://schemas.microsoft.com/office/drawing/2014/main" id="{D2F473B1-B10A-F442-AFCC-A58C8DD425AC}"/>
              </a:ext>
            </a:extLst>
          </p:cNvPr>
          <p:cNvSpPr/>
          <p:nvPr/>
        </p:nvSpPr>
        <p:spPr>
          <a:xfrm>
            <a:off x="3555746" y="1602350"/>
            <a:ext cx="1787368" cy="432000"/>
          </a:xfrm>
          <a:prstGeom prst="roundRect">
            <a:avLst/>
          </a:prstGeom>
          <a:ln w="19050"/>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latin typeface="Century Gothic" panose="020B0502020202020204" pitchFamily="34" charset="0"/>
              </a:rPr>
              <a:t>(2q – 2p) ÷ r</a:t>
            </a:r>
          </a:p>
        </p:txBody>
      </p:sp>
      <p:graphicFrame>
        <p:nvGraphicFramePr>
          <p:cNvPr id="10" name="Table 9">
            <a:extLst>
              <a:ext uri="{FF2B5EF4-FFF2-40B4-BE49-F238E27FC236}">
                <a16:creationId xmlns:a16="http://schemas.microsoft.com/office/drawing/2014/main" id="{6767A8A0-8192-694A-85DE-5FF843DDC9F2}"/>
              </a:ext>
            </a:extLst>
          </p:cNvPr>
          <p:cNvGraphicFramePr>
            <a:graphicFrameLocks noGrp="1"/>
          </p:cNvGraphicFramePr>
          <p:nvPr>
            <p:extLst/>
          </p:nvPr>
        </p:nvGraphicFramePr>
        <p:xfrm>
          <a:off x="2747646" y="2696890"/>
          <a:ext cx="4087107" cy="1857880"/>
        </p:xfrm>
        <a:graphic>
          <a:graphicData uri="http://schemas.openxmlformats.org/drawingml/2006/table">
            <a:tbl>
              <a:tblPr firstRow="1" bandRow="1">
                <a:tableStyleId>{5940675A-B579-460E-94D1-54222C63F5DA}</a:tableStyleId>
              </a:tblPr>
              <a:tblGrid>
                <a:gridCol w="2960984">
                  <a:extLst>
                    <a:ext uri="{9D8B030D-6E8A-4147-A177-3AD203B41FA5}">
                      <a16:colId xmlns:a16="http://schemas.microsoft.com/office/drawing/2014/main" val="489521781"/>
                    </a:ext>
                  </a:extLst>
                </a:gridCol>
                <a:gridCol w="370123">
                  <a:extLst>
                    <a:ext uri="{9D8B030D-6E8A-4147-A177-3AD203B41FA5}">
                      <a16:colId xmlns:a16="http://schemas.microsoft.com/office/drawing/2014/main" val="177672466"/>
                    </a:ext>
                  </a:extLst>
                </a:gridCol>
                <a:gridCol w="756000">
                  <a:extLst>
                    <a:ext uri="{9D8B030D-6E8A-4147-A177-3AD203B41FA5}">
                      <a16:colId xmlns:a16="http://schemas.microsoft.com/office/drawing/2014/main" val="4284898649"/>
                    </a:ext>
                  </a:extLst>
                </a:gridCol>
              </a:tblGrid>
              <a:tr h="720000">
                <a:tc>
                  <a:txBody>
                    <a:bodyPr/>
                    <a:lstStyle/>
                    <a:p>
                      <a:r>
                        <a:rPr lang="en-US" sz="2000" b="1" dirty="0">
                          <a:latin typeface="Century Gothic" panose="020B0502020202020204" pitchFamily="34" charset="0"/>
                        </a:rPr>
                        <a:t>p = 0.5  q = 2.5  r = 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1200" b="1">
                        <a:latin typeface="Century Gothic" panose="020B0502020202020204" pitchFamily="34" charset="0"/>
                      </a:endParaRPr>
                    </a:p>
                  </a:txBody>
                  <a:tcPr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3600" b="1" dirty="0">
                        <a:solidFill>
                          <a:srgbClr val="FF0000"/>
                        </a:solidFill>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79308943"/>
                  </a:ext>
                </a:extLst>
              </a:tr>
              <a:tr h="381880">
                <a:tc>
                  <a:txBody>
                    <a:bodyPr/>
                    <a:lstStyle/>
                    <a:p>
                      <a:endParaRPr lang="en-US" sz="2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200" b="1" dirty="0">
                        <a:latin typeface="Century Gothic" panose="020B0502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51390721"/>
                  </a:ext>
                </a:extLst>
              </a:tr>
              <a:tr h="7560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2000" b="1" dirty="0">
                          <a:latin typeface="Century Gothic" panose="020B0502020202020204" pitchFamily="34" charset="0"/>
                        </a:rPr>
                        <a:t>p = 0.5  q = 2.5  r = 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US" sz="1200" b="1" dirty="0">
                        <a:latin typeface="Century Gothic" panose="020B0502020202020204" pitchFamily="34" charset="0"/>
                      </a:endParaRPr>
                    </a:p>
                  </a:txBody>
                  <a:tcPr anchor="ctr">
                    <a:lnL w="12700" cmpd="sng">
                      <a:noFill/>
                    </a:lnL>
                    <a:lnR w="12700"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4000" b="1" dirty="0">
                          <a:solidFill>
                            <a:srgbClr val="FF0000"/>
                          </a:solidFill>
                          <a:latin typeface="Century Gothic" panose="020B0502020202020204" pitchFamily="34" charset="0"/>
                          <a:sym typeface="Wingdings 2" panose="05020102010507070707" pitchFamily="18" charset="2"/>
                        </a:rPr>
                        <a:t></a:t>
                      </a:r>
                      <a:endParaRPr lang="en-US" sz="4000" b="1" dirty="0">
                        <a:solidFill>
                          <a:srgbClr val="FF0000"/>
                        </a:solidFill>
                        <a:latin typeface="Century Gothic" panose="020B0502020202020204" pitchFamily="34" charset="0"/>
                      </a:endParaRPr>
                    </a:p>
                  </a:txBody>
                  <a:tcPr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70288515"/>
                  </a:ext>
                </a:extLst>
              </a:tr>
            </a:tbl>
          </a:graphicData>
        </a:graphic>
      </p:graphicFrame>
    </p:spTree>
    <p:extLst>
      <p:ext uri="{BB962C8B-B14F-4D97-AF65-F5344CB8AC3E}">
        <p14:creationId xmlns:p14="http://schemas.microsoft.com/office/powerpoint/2010/main" val="16207039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2" name="Picture 21">
            <a:extLst>
              <a:ext uri="{FF2B5EF4-FFF2-40B4-BE49-F238E27FC236}">
                <a16:creationId xmlns:a16="http://schemas.microsoft.com/office/drawing/2014/main" id="{81FE351B-BF2C-4747-857C-FED918871D8E}"/>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3" name="Rectangle 22">
            <a:extLst>
              <a:ext uri="{FF2B5EF4-FFF2-40B4-BE49-F238E27FC236}">
                <a16:creationId xmlns:a16="http://schemas.microsoft.com/office/drawing/2014/main" id="{8B4DF70B-260C-4E38-B4DE-E1A90A30C47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1600" b="1" u="sng" dirty="0">
              <a:solidFill>
                <a:schemeClr val="bg2">
                  <a:lumMod val="50000"/>
                </a:schemeClr>
              </a:solidFill>
              <a:latin typeface="Century Gothic" panose="020B0502020202020204" pitchFamily="34" charset="0"/>
            </a:endParaRPr>
          </a:p>
          <a:p>
            <a:pPr lvl="0" algn="ctr" defTabSz="685800">
              <a:defRPr/>
            </a:pPr>
            <a:r>
              <a:rPr lang="en-GB" sz="1600" b="1" dirty="0">
                <a:latin typeface="Century Gothic" panose="020B0502020202020204" pitchFamily="34" charset="0"/>
              </a:rPr>
              <a:t>. </a:t>
            </a:r>
            <a:r>
              <a:rPr lang="en-GB" sz="2000" b="1" dirty="0">
                <a:solidFill>
                  <a:schemeClr val="tx1"/>
                </a:solidFill>
                <a:latin typeface="Century Gothic" panose="020B0502020202020204" pitchFamily="34" charset="0"/>
              </a:rPr>
              <a:t>Who is correct?</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a = 10, b = 25 and c = 2</a:t>
            </a: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4" name="Rounded Rectangular Callout 11">
            <a:extLst>
              <a:ext uri="{FF2B5EF4-FFF2-40B4-BE49-F238E27FC236}">
                <a16:creationId xmlns:a16="http://schemas.microsoft.com/office/drawing/2014/main" id="{C5FCB811-A7A4-4F7D-B61B-7F849953A5F9}"/>
              </a:ext>
            </a:extLst>
          </p:cNvPr>
          <p:cNvSpPr/>
          <p:nvPr/>
        </p:nvSpPr>
        <p:spPr>
          <a:xfrm>
            <a:off x="3223308" y="2275461"/>
            <a:ext cx="2952000" cy="936000"/>
          </a:xfrm>
          <a:prstGeom prst="wedgeRoundRectCallout">
            <a:avLst>
              <a:gd name="adj1" fmla="val -58018"/>
              <a:gd name="adj2" fmla="val 3583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2b – a is </a:t>
            </a:r>
          </a:p>
          <a:p>
            <a:pPr algn="ctr"/>
            <a:r>
              <a:rPr lang="en-GB" sz="2000" b="1" dirty="0">
                <a:solidFill>
                  <a:schemeClr val="tx1"/>
                </a:solidFill>
                <a:latin typeface="Century Gothic" panose="020B0502020202020204" pitchFamily="34" charset="0"/>
              </a:rPr>
              <a:t>25 – 10 = 15</a:t>
            </a:r>
          </a:p>
        </p:txBody>
      </p:sp>
      <p:sp>
        <p:nvSpPr>
          <p:cNvPr id="25" name="Rounded Rectangular Callout 12">
            <a:extLst>
              <a:ext uri="{FF2B5EF4-FFF2-40B4-BE49-F238E27FC236}">
                <a16:creationId xmlns:a16="http://schemas.microsoft.com/office/drawing/2014/main" id="{6BAB0F3E-50FA-40EB-A104-2F8F8D3DC9F8}"/>
              </a:ext>
            </a:extLst>
          </p:cNvPr>
          <p:cNvSpPr/>
          <p:nvPr/>
        </p:nvSpPr>
        <p:spPr>
          <a:xfrm>
            <a:off x="3223308" y="3774704"/>
            <a:ext cx="2952000" cy="936000"/>
          </a:xfrm>
          <a:prstGeom prst="wedgeRoundRectCallout">
            <a:avLst>
              <a:gd name="adj1" fmla="val 55928"/>
              <a:gd name="adj2" fmla="val 2536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2b – a is </a:t>
            </a:r>
          </a:p>
          <a:p>
            <a:pPr algn="ctr"/>
            <a:r>
              <a:rPr lang="en-GB" sz="2000" b="1" dirty="0">
                <a:solidFill>
                  <a:schemeClr val="tx1"/>
                </a:solidFill>
                <a:latin typeface="Century Gothic" panose="020B0502020202020204" pitchFamily="34" charset="0"/>
              </a:rPr>
              <a:t>50 – 10 = 40</a:t>
            </a:r>
          </a:p>
        </p:txBody>
      </p:sp>
      <p:sp>
        <p:nvSpPr>
          <p:cNvPr id="26" name="TextBox 25">
            <a:extLst>
              <a:ext uri="{FF2B5EF4-FFF2-40B4-BE49-F238E27FC236}">
                <a16:creationId xmlns:a16="http://schemas.microsoft.com/office/drawing/2014/main" id="{ED40DF0F-0092-4A9E-8E8D-71FCAC51C965}"/>
              </a:ext>
            </a:extLst>
          </p:cNvPr>
          <p:cNvSpPr txBox="1"/>
          <p:nvPr/>
        </p:nvSpPr>
        <p:spPr>
          <a:xfrm>
            <a:off x="1870857" y="3316750"/>
            <a:ext cx="874845" cy="400110"/>
          </a:xfrm>
          <a:prstGeom prst="rect">
            <a:avLst/>
          </a:prstGeom>
          <a:noFill/>
        </p:spPr>
        <p:txBody>
          <a:bodyPr wrap="square" rtlCol="0">
            <a:spAutoFit/>
          </a:bodyPr>
          <a:lstStyle/>
          <a:p>
            <a:pPr algn="ctr"/>
            <a:r>
              <a:rPr lang="en-GB" sz="2000" b="1" dirty="0">
                <a:latin typeface="Century Gothic" panose="020B0502020202020204" pitchFamily="34" charset="0"/>
              </a:rPr>
              <a:t>Sam</a:t>
            </a:r>
          </a:p>
        </p:txBody>
      </p:sp>
      <p:sp>
        <p:nvSpPr>
          <p:cNvPr id="27" name="TextBox 26">
            <a:extLst>
              <a:ext uri="{FF2B5EF4-FFF2-40B4-BE49-F238E27FC236}">
                <a16:creationId xmlns:a16="http://schemas.microsoft.com/office/drawing/2014/main" id="{9522F342-7E18-47EE-ABB9-5626F3A62C91}"/>
              </a:ext>
            </a:extLst>
          </p:cNvPr>
          <p:cNvSpPr txBox="1"/>
          <p:nvPr/>
        </p:nvSpPr>
        <p:spPr>
          <a:xfrm>
            <a:off x="6616884" y="4738400"/>
            <a:ext cx="820957" cy="400110"/>
          </a:xfrm>
          <a:prstGeom prst="rect">
            <a:avLst/>
          </a:prstGeom>
          <a:noFill/>
        </p:spPr>
        <p:txBody>
          <a:bodyPr wrap="square" rtlCol="0">
            <a:spAutoFit/>
          </a:bodyPr>
          <a:lstStyle/>
          <a:p>
            <a:pPr algn="ctr"/>
            <a:r>
              <a:rPr lang="en-GB" sz="2000" b="1" dirty="0">
                <a:latin typeface="Century Gothic" panose="020B0502020202020204" pitchFamily="34" charset="0"/>
              </a:rPr>
              <a:t>Jay</a:t>
            </a:r>
          </a:p>
        </p:txBody>
      </p:sp>
    </p:spTree>
    <p:extLst>
      <p:ext uri="{BB962C8B-B14F-4D97-AF65-F5344CB8AC3E}">
        <p14:creationId xmlns:p14="http://schemas.microsoft.com/office/powerpoint/2010/main" val="26862880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2" name="Picture 21">
            <a:extLst>
              <a:ext uri="{FF2B5EF4-FFF2-40B4-BE49-F238E27FC236}">
                <a16:creationId xmlns:a16="http://schemas.microsoft.com/office/drawing/2014/main" id="{81FE351B-BF2C-4747-857C-FED918871D8E}"/>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3" name="Rectangle 22">
            <a:extLst>
              <a:ext uri="{FF2B5EF4-FFF2-40B4-BE49-F238E27FC236}">
                <a16:creationId xmlns:a16="http://schemas.microsoft.com/office/drawing/2014/main" id="{8B4DF70B-260C-4E38-B4DE-E1A90A30C47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1600" b="1" u="sng" dirty="0">
              <a:solidFill>
                <a:schemeClr val="bg2">
                  <a:lumMod val="50000"/>
                </a:schemeClr>
              </a:solidFill>
              <a:latin typeface="Century Gothic" panose="020B0502020202020204" pitchFamily="34" charset="0"/>
            </a:endParaRPr>
          </a:p>
          <a:p>
            <a:pPr lvl="0" algn="ctr" defTabSz="685800">
              <a:defRPr/>
            </a:pPr>
            <a:r>
              <a:rPr lang="en-GB" sz="1600" b="1" dirty="0">
                <a:latin typeface="Century Gothic" panose="020B0502020202020204" pitchFamily="34" charset="0"/>
              </a:rPr>
              <a:t>. </a:t>
            </a:r>
            <a:r>
              <a:rPr lang="en-GB" sz="2000" b="1" dirty="0">
                <a:solidFill>
                  <a:schemeClr val="tx1"/>
                </a:solidFill>
                <a:latin typeface="Century Gothic" panose="020B0502020202020204" pitchFamily="34" charset="0"/>
              </a:rPr>
              <a:t>Who is correct?</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a = 10, b = 25 and c = 2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algn="ctr" defTabSz="685800">
              <a:defRPr/>
            </a:pPr>
            <a:r>
              <a:rPr lang="en-GB" sz="2000" b="1" dirty="0">
                <a:solidFill>
                  <a:srgbClr val="FF0000"/>
                </a:solidFill>
                <a:latin typeface="Century Gothic" panose="020B0502020202020204" pitchFamily="34" charset="0"/>
              </a:rPr>
              <a:t>Jay</a:t>
            </a:r>
          </a:p>
          <a:p>
            <a:pPr lvl="0" algn="ctr" defTabSz="685800">
              <a:defRPr/>
            </a:pP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4" name="Rounded Rectangular Callout 11">
            <a:extLst>
              <a:ext uri="{FF2B5EF4-FFF2-40B4-BE49-F238E27FC236}">
                <a16:creationId xmlns:a16="http://schemas.microsoft.com/office/drawing/2014/main" id="{C5FCB811-A7A4-4F7D-B61B-7F849953A5F9}"/>
              </a:ext>
            </a:extLst>
          </p:cNvPr>
          <p:cNvSpPr/>
          <p:nvPr/>
        </p:nvSpPr>
        <p:spPr>
          <a:xfrm>
            <a:off x="3223308" y="2275461"/>
            <a:ext cx="2952000" cy="936000"/>
          </a:xfrm>
          <a:prstGeom prst="wedgeRoundRectCallout">
            <a:avLst>
              <a:gd name="adj1" fmla="val -58018"/>
              <a:gd name="adj2" fmla="val 3583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2b – a is </a:t>
            </a:r>
          </a:p>
          <a:p>
            <a:pPr algn="ctr"/>
            <a:r>
              <a:rPr lang="en-GB" sz="2000" b="1" dirty="0">
                <a:solidFill>
                  <a:schemeClr val="tx1"/>
                </a:solidFill>
                <a:latin typeface="Century Gothic" panose="020B0502020202020204" pitchFamily="34" charset="0"/>
              </a:rPr>
              <a:t>25 – 10 = 15</a:t>
            </a:r>
          </a:p>
        </p:txBody>
      </p:sp>
      <p:sp>
        <p:nvSpPr>
          <p:cNvPr id="25" name="Rounded Rectangular Callout 12">
            <a:extLst>
              <a:ext uri="{FF2B5EF4-FFF2-40B4-BE49-F238E27FC236}">
                <a16:creationId xmlns:a16="http://schemas.microsoft.com/office/drawing/2014/main" id="{6BAB0F3E-50FA-40EB-A104-2F8F8D3DC9F8}"/>
              </a:ext>
            </a:extLst>
          </p:cNvPr>
          <p:cNvSpPr/>
          <p:nvPr/>
        </p:nvSpPr>
        <p:spPr>
          <a:xfrm>
            <a:off x="3223308" y="3774704"/>
            <a:ext cx="2952000" cy="936000"/>
          </a:xfrm>
          <a:prstGeom prst="wedgeRoundRectCallout">
            <a:avLst>
              <a:gd name="adj1" fmla="val 55928"/>
              <a:gd name="adj2" fmla="val 2536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2b – a is </a:t>
            </a:r>
          </a:p>
          <a:p>
            <a:pPr algn="ctr"/>
            <a:r>
              <a:rPr lang="en-GB" sz="2000" b="1" dirty="0">
                <a:solidFill>
                  <a:schemeClr val="tx1"/>
                </a:solidFill>
                <a:latin typeface="Century Gothic" panose="020B0502020202020204" pitchFamily="34" charset="0"/>
              </a:rPr>
              <a:t>50 – 10 = 40</a:t>
            </a:r>
          </a:p>
        </p:txBody>
      </p:sp>
      <p:sp>
        <p:nvSpPr>
          <p:cNvPr id="26" name="TextBox 25">
            <a:extLst>
              <a:ext uri="{FF2B5EF4-FFF2-40B4-BE49-F238E27FC236}">
                <a16:creationId xmlns:a16="http://schemas.microsoft.com/office/drawing/2014/main" id="{ED40DF0F-0092-4A9E-8E8D-71FCAC51C965}"/>
              </a:ext>
            </a:extLst>
          </p:cNvPr>
          <p:cNvSpPr txBox="1"/>
          <p:nvPr/>
        </p:nvSpPr>
        <p:spPr>
          <a:xfrm>
            <a:off x="1870857" y="3316750"/>
            <a:ext cx="874845" cy="400110"/>
          </a:xfrm>
          <a:prstGeom prst="rect">
            <a:avLst/>
          </a:prstGeom>
          <a:noFill/>
        </p:spPr>
        <p:txBody>
          <a:bodyPr wrap="square" rtlCol="0">
            <a:spAutoFit/>
          </a:bodyPr>
          <a:lstStyle/>
          <a:p>
            <a:pPr algn="ctr"/>
            <a:r>
              <a:rPr lang="en-GB" sz="2000" b="1" dirty="0">
                <a:latin typeface="Century Gothic" panose="020B0502020202020204" pitchFamily="34" charset="0"/>
              </a:rPr>
              <a:t>Sam</a:t>
            </a:r>
          </a:p>
        </p:txBody>
      </p:sp>
      <p:sp>
        <p:nvSpPr>
          <p:cNvPr id="27" name="TextBox 26">
            <a:extLst>
              <a:ext uri="{FF2B5EF4-FFF2-40B4-BE49-F238E27FC236}">
                <a16:creationId xmlns:a16="http://schemas.microsoft.com/office/drawing/2014/main" id="{9522F342-7E18-47EE-ABB9-5626F3A62C91}"/>
              </a:ext>
            </a:extLst>
          </p:cNvPr>
          <p:cNvSpPr txBox="1"/>
          <p:nvPr/>
        </p:nvSpPr>
        <p:spPr>
          <a:xfrm>
            <a:off x="6616884" y="4738400"/>
            <a:ext cx="820957" cy="400110"/>
          </a:xfrm>
          <a:prstGeom prst="rect">
            <a:avLst/>
          </a:prstGeom>
          <a:noFill/>
        </p:spPr>
        <p:txBody>
          <a:bodyPr wrap="square" rtlCol="0">
            <a:spAutoFit/>
          </a:bodyPr>
          <a:lstStyle/>
          <a:p>
            <a:pPr algn="ctr"/>
            <a:r>
              <a:rPr lang="en-GB" sz="2000" b="1" dirty="0">
                <a:latin typeface="Century Gothic" panose="020B0502020202020204" pitchFamily="34" charset="0"/>
              </a:rPr>
              <a:t>Jay</a:t>
            </a:r>
          </a:p>
        </p:txBody>
      </p:sp>
    </p:spTree>
    <p:extLst>
      <p:ext uri="{BB962C8B-B14F-4D97-AF65-F5344CB8AC3E}">
        <p14:creationId xmlns:p14="http://schemas.microsoft.com/office/powerpoint/2010/main" val="17269754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1:</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97031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Substitute these values: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into these expressions. What are the answers?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F8A2888E-C7A9-45CA-8A72-0EC17164836A}"/>
              </a:ext>
            </a:extLst>
          </p:cNvPr>
          <p:cNvSpPr txBox="1"/>
          <p:nvPr/>
        </p:nvSpPr>
        <p:spPr>
          <a:xfrm>
            <a:off x="781459" y="2097511"/>
            <a:ext cx="4936591" cy="584775"/>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a = </a:t>
            </a:r>
            <a:r>
              <a:rPr lang="en-GB" sz="3200" b="1" dirty="0">
                <a:latin typeface="Arial" panose="020B0604020202020204" pitchFamily="34" charset="0"/>
                <a:cs typeface="Arial" panose="020B0604020202020204" pitchFamily="34" charset="0"/>
              </a:rPr>
              <a:t>2.4    </a:t>
            </a:r>
            <a:r>
              <a:rPr lang="en-GB" sz="3200" b="1" i="1" dirty="0">
                <a:latin typeface="Arial" panose="020B0604020202020204" pitchFamily="34" charset="0"/>
                <a:cs typeface="Arial" panose="020B0604020202020204" pitchFamily="34" charset="0"/>
              </a:rPr>
              <a:t>b = </a:t>
            </a:r>
            <a:r>
              <a:rPr lang="en-GB" sz="3200" b="1" dirty="0">
                <a:latin typeface="Arial" panose="020B0604020202020204" pitchFamily="34" charset="0"/>
                <a:cs typeface="Arial" panose="020B0604020202020204" pitchFamily="34" charset="0"/>
              </a:rPr>
              <a:t>10	</a:t>
            </a:r>
            <a:r>
              <a:rPr lang="en-GB" sz="3200" b="1" i="1" dirty="0">
                <a:latin typeface="Arial" panose="020B0604020202020204" pitchFamily="34" charset="0"/>
                <a:cs typeface="Arial" panose="020B0604020202020204" pitchFamily="34" charset="0"/>
              </a:rPr>
              <a:t>c </a:t>
            </a:r>
            <a:r>
              <a:rPr lang="en-GB" sz="3200" b="1" dirty="0">
                <a:latin typeface="Arial" panose="020B0604020202020204" pitchFamily="34" charset="0"/>
                <a:cs typeface="Arial" panose="020B0604020202020204" pitchFamily="34" charset="0"/>
              </a:rPr>
              <a:t>= 5</a:t>
            </a:r>
            <a:r>
              <a:rPr lang="en-GB" sz="3200" b="1" i="1" dirty="0">
                <a:latin typeface="Arial" panose="020B0604020202020204" pitchFamily="34" charset="0"/>
                <a:cs typeface="Arial" panose="020B0604020202020204" pitchFamily="34" charset="0"/>
              </a:rPr>
              <a:t> </a:t>
            </a:r>
            <a:endParaRPr lang="en-GB" sz="3200" b="1"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07560651-4BCD-4CBD-ADD6-6D38B67FDAE6}"/>
              </a:ext>
            </a:extLst>
          </p:cNvPr>
          <p:cNvSpPr txBox="1"/>
          <p:nvPr/>
        </p:nvSpPr>
        <p:spPr>
          <a:xfrm>
            <a:off x="348102" y="4067282"/>
            <a:ext cx="7679791"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a:t>
            </a:r>
            <a:r>
              <a:rPr lang="en-GB" sz="2400" b="1" i="1" dirty="0">
                <a:latin typeface="Arial" panose="020B0604020202020204" pitchFamily="34" charset="0"/>
                <a:cs typeface="Arial" panose="020B0604020202020204" pitchFamily="34" charset="0"/>
              </a:rPr>
              <a:t>a</a:t>
            </a:r>
            <a:r>
              <a:rPr lang="en-GB" sz="2400" b="1" dirty="0">
                <a:latin typeface="Arial" panose="020B0604020202020204" pitchFamily="34" charset="0"/>
                <a:cs typeface="Arial" panose="020B0604020202020204" pitchFamily="34" charset="0"/>
              </a:rPr>
              <a:t> x </a:t>
            </a:r>
            <a:r>
              <a:rPr lang="en-GB" sz="2400" b="1" i="1" dirty="0">
                <a:latin typeface="Arial" panose="020B0604020202020204" pitchFamily="34" charset="0"/>
                <a:cs typeface="Arial" panose="020B0604020202020204" pitchFamily="34" charset="0"/>
              </a:rPr>
              <a:t>b</a:t>
            </a:r>
            <a:r>
              <a:rPr lang="en-GB" sz="2400" b="1" dirty="0">
                <a:latin typeface="Arial" panose="020B0604020202020204" pitchFamily="34" charset="0"/>
                <a:cs typeface="Arial" panose="020B0604020202020204" pitchFamily="34" charset="0"/>
              </a:rPr>
              <a:t>) + </a:t>
            </a:r>
            <a:r>
              <a:rPr lang="en-GB" sz="2400" b="1" i="1" dirty="0">
                <a:latin typeface="Arial" panose="020B0604020202020204" pitchFamily="34" charset="0"/>
                <a:cs typeface="Arial" panose="020B0604020202020204" pitchFamily="34" charset="0"/>
              </a:rPr>
              <a:t>c</a:t>
            </a:r>
            <a:r>
              <a:rPr lang="en-GB" sz="2400" b="1" dirty="0">
                <a:solidFill>
                  <a:srgbClr val="DA2E41"/>
                </a:solidFill>
                <a:latin typeface="Arial" panose="020B0604020202020204" pitchFamily="34" charset="0"/>
                <a:cs typeface="Arial" panose="020B0604020202020204" pitchFamily="34" charset="0"/>
              </a:rPr>
              <a:t> 	</a:t>
            </a:r>
            <a:endParaRPr lang="en-GB" sz="2400" b="1"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03597BE9-15D6-467D-87BD-E6CD78FBE156}"/>
              </a:ext>
            </a:extLst>
          </p:cNvPr>
          <p:cNvSpPr txBox="1"/>
          <p:nvPr/>
        </p:nvSpPr>
        <p:spPr>
          <a:xfrm>
            <a:off x="348102" y="4578333"/>
            <a:ext cx="8615067"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a:t>
            </a:r>
            <a:r>
              <a:rPr lang="en-GB" sz="2400" b="1" i="1" dirty="0">
                <a:latin typeface="Arial" panose="020B0604020202020204" pitchFamily="34" charset="0"/>
                <a:cs typeface="Arial" panose="020B0604020202020204" pitchFamily="34" charset="0"/>
              </a:rPr>
              <a:t>a</a:t>
            </a:r>
            <a:r>
              <a:rPr lang="en-GB" sz="2400" b="1" dirty="0">
                <a:latin typeface="Arial" panose="020B0604020202020204" pitchFamily="34" charset="0"/>
                <a:cs typeface="Arial" panose="020B0604020202020204" pitchFamily="34" charset="0"/>
              </a:rPr>
              <a:t> + </a:t>
            </a:r>
            <a:r>
              <a:rPr lang="en-GB" sz="2400" b="1" i="1" dirty="0">
                <a:latin typeface="Arial" panose="020B0604020202020204" pitchFamily="34" charset="0"/>
                <a:cs typeface="Arial" panose="020B0604020202020204" pitchFamily="34" charset="0"/>
              </a:rPr>
              <a:t>c</a:t>
            </a:r>
            <a:r>
              <a:rPr lang="en-GB" sz="2400" b="1" dirty="0">
                <a:latin typeface="Arial" panose="020B0604020202020204" pitchFamily="34" charset="0"/>
                <a:cs typeface="Arial" panose="020B0604020202020204" pitchFamily="34" charset="0"/>
              </a:rPr>
              <a:t>) x </a:t>
            </a:r>
            <a:r>
              <a:rPr lang="en-GB" sz="2400" b="1" i="1" dirty="0">
                <a:latin typeface="Arial" panose="020B0604020202020204" pitchFamily="34" charset="0"/>
                <a:cs typeface="Arial" panose="020B0604020202020204" pitchFamily="34" charset="0"/>
              </a:rPr>
              <a:t>b	</a:t>
            </a:r>
            <a:endParaRPr lang="en-GB" sz="2400" b="1"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F5063457-2F4C-4C41-97DE-9CEFB511CB66}"/>
              </a:ext>
            </a:extLst>
          </p:cNvPr>
          <p:cNvSpPr txBox="1"/>
          <p:nvPr/>
        </p:nvSpPr>
        <p:spPr>
          <a:xfrm>
            <a:off x="348102" y="5089384"/>
            <a:ext cx="8338697"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a:t>
            </a:r>
            <a:r>
              <a:rPr lang="en-GB" sz="2400" b="1" i="1" dirty="0">
                <a:latin typeface="Arial" panose="020B0604020202020204" pitchFamily="34" charset="0"/>
                <a:cs typeface="Arial" panose="020B0604020202020204" pitchFamily="34" charset="0"/>
              </a:rPr>
              <a:t>c</a:t>
            </a:r>
            <a:r>
              <a:rPr lang="en-GB" sz="2400" b="1" dirty="0">
                <a:latin typeface="Arial" panose="020B0604020202020204" pitchFamily="34" charset="0"/>
                <a:cs typeface="Arial" panose="020B0604020202020204" pitchFamily="34" charset="0"/>
              </a:rPr>
              <a:t> – </a:t>
            </a:r>
            <a:r>
              <a:rPr lang="en-GB" sz="2400" b="1" i="1" dirty="0">
                <a:latin typeface="Arial" panose="020B0604020202020204" pitchFamily="34" charset="0"/>
                <a:cs typeface="Arial" panose="020B0604020202020204" pitchFamily="34" charset="0"/>
              </a:rPr>
              <a:t>a </a:t>
            </a:r>
            <a:r>
              <a:rPr lang="en-GB" sz="2400" b="1" dirty="0">
                <a:latin typeface="Arial" panose="020B0604020202020204" pitchFamily="34" charset="0"/>
                <a:cs typeface="Arial" panose="020B0604020202020204" pitchFamily="34" charset="0"/>
              </a:rPr>
              <a:t>) ÷ </a:t>
            </a:r>
            <a:r>
              <a:rPr lang="en-GB" sz="2400" b="1" i="1" dirty="0">
                <a:latin typeface="Arial" panose="020B0604020202020204" pitchFamily="34" charset="0"/>
                <a:cs typeface="Arial" panose="020B0604020202020204" pitchFamily="34" charset="0"/>
              </a:rPr>
              <a:t>b	</a:t>
            </a:r>
            <a:endParaRPr lang="en-GB" sz="2400" b="1"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F69A1EEB-F294-4D0C-B6A0-87198941D141}"/>
              </a:ext>
            </a:extLst>
          </p:cNvPr>
          <p:cNvSpPr txBox="1"/>
          <p:nvPr/>
        </p:nvSpPr>
        <p:spPr>
          <a:xfrm>
            <a:off x="348102" y="3126061"/>
            <a:ext cx="5369947" cy="461665"/>
          </a:xfrm>
          <a:prstGeom prst="rect">
            <a:avLst/>
          </a:prstGeom>
          <a:noFill/>
        </p:spPr>
        <p:txBody>
          <a:bodyPr wrap="square" rtlCol="0">
            <a:spAutoFit/>
          </a:bodyPr>
          <a:lstStyle/>
          <a:p>
            <a:r>
              <a:rPr lang="en-GB" sz="2400" b="1" i="1" dirty="0">
                <a:latin typeface="Arial" panose="020B0604020202020204" pitchFamily="34" charset="0"/>
                <a:cs typeface="Arial" panose="020B0604020202020204" pitchFamily="34" charset="0"/>
              </a:rPr>
              <a:t>b – c		</a:t>
            </a:r>
            <a:r>
              <a:rPr lang="en-GB" sz="2400" b="1" dirty="0">
                <a:solidFill>
                  <a:srgbClr val="DA2E41"/>
                </a:solidFill>
                <a:latin typeface="Arial" panose="020B0604020202020204" pitchFamily="34" charset="0"/>
                <a:cs typeface="Arial" panose="020B0604020202020204" pitchFamily="34" charset="0"/>
              </a:rPr>
              <a:t>	</a:t>
            </a:r>
          </a:p>
        </p:txBody>
      </p:sp>
      <p:sp>
        <p:nvSpPr>
          <p:cNvPr id="10" name="TextBox 9">
            <a:extLst>
              <a:ext uri="{FF2B5EF4-FFF2-40B4-BE49-F238E27FC236}">
                <a16:creationId xmlns:a16="http://schemas.microsoft.com/office/drawing/2014/main" id="{A0D9B8D1-4007-4598-845A-A96438D06B67}"/>
              </a:ext>
            </a:extLst>
          </p:cNvPr>
          <p:cNvSpPr txBox="1"/>
          <p:nvPr/>
        </p:nvSpPr>
        <p:spPr>
          <a:xfrm>
            <a:off x="348102" y="3576790"/>
            <a:ext cx="5877885"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2</a:t>
            </a:r>
            <a:r>
              <a:rPr lang="en-GB" sz="2400" b="1" i="1" dirty="0">
                <a:latin typeface="Arial" panose="020B0604020202020204" pitchFamily="34" charset="0"/>
                <a:cs typeface="Arial" panose="020B0604020202020204" pitchFamily="34" charset="0"/>
              </a:rPr>
              <a:t>a</a:t>
            </a:r>
            <a:r>
              <a:rPr lang="en-GB" sz="2400" b="1" dirty="0">
                <a:latin typeface="Arial" panose="020B0604020202020204" pitchFamily="34" charset="0"/>
                <a:cs typeface="Arial" panose="020B0604020202020204" pitchFamily="34" charset="0"/>
              </a:rPr>
              <a:t> + </a:t>
            </a:r>
            <a:r>
              <a:rPr lang="en-GB" sz="2400" b="1" i="1" dirty="0">
                <a:latin typeface="Arial" panose="020B0604020202020204" pitchFamily="34" charset="0"/>
                <a:cs typeface="Arial" panose="020B0604020202020204" pitchFamily="34" charset="0"/>
              </a:rPr>
              <a:t>b			</a:t>
            </a:r>
          </a:p>
        </p:txBody>
      </p:sp>
    </p:spTree>
    <p:extLst>
      <p:ext uri="{BB962C8B-B14F-4D97-AF65-F5344CB8AC3E}">
        <p14:creationId xmlns:p14="http://schemas.microsoft.com/office/powerpoint/2010/main" val="9505674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1:</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80830" y="1808585"/>
            <a:ext cx="8785370" cy="397031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Substitute these values: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into these expressions. What are the answers?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F8A2888E-C7A9-45CA-8A72-0EC17164836A}"/>
              </a:ext>
            </a:extLst>
          </p:cNvPr>
          <p:cNvSpPr txBox="1"/>
          <p:nvPr/>
        </p:nvSpPr>
        <p:spPr>
          <a:xfrm>
            <a:off x="781459" y="2097511"/>
            <a:ext cx="4936591" cy="584775"/>
          </a:xfrm>
          <a:prstGeom prst="rect">
            <a:avLst/>
          </a:prstGeom>
          <a:noFill/>
        </p:spPr>
        <p:txBody>
          <a:bodyPr wrap="square" rtlCol="0">
            <a:spAutoFit/>
          </a:bodyPr>
          <a:lstStyle/>
          <a:p>
            <a:r>
              <a:rPr lang="en-GB" sz="3200" b="1" i="1" dirty="0">
                <a:latin typeface="Arial" panose="020B0604020202020204" pitchFamily="34" charset="0"/>
                <a:cs typeface="Arial" panose="020B0604020202020204" pitchFamily="34" charset="0"/>
              </a:rPr>
              <a:t>a = </a:t>
            </a:r>
            <a:r>
              <a:rPr lang="en-GB" sz="3200" b="1" dirty="0">
                <a:latin typeface="Arial" panose="020B0604020202020204" pitchFamily="34" charset="0"/>
                <a:cs typeface="Arial" panose="020B0604020202020204" pitchFamily="34" charset="0"/>
              </a:rPr>
              <a:t>2.4    </a:t>
            </a:r>
            <a:r>
              <a:rPr lang="en-GB" sz="3200" b="1" i="1" dirty="0">
                <a:latin typeface="Arial" panose="020B0604020202020204" pitchFamily="34" charset="0"/>
                <a:cs typeface="Arial" panose="020B0604020202020204" pitchFamily="34" charset="0"/>
              </a:rPr>
              <a:t>b = </a:t>
            </a:r>
            <a:r>
              <a:rPr lang="en-GB" sz="3200" b="1" dirty="0">
                <a:latin typeface="Arial" panose="020B0604020202020204" pitchFamily="34" charset="0"/>
                <a:cs typeface="Arial" panose="020B0604020202020204" pitchFamily="34" charset="0"/>
              </a:rPr>
              <a:t>10	</a:t>
            </a:r>
            <a:r>
              <a:rPr lang="en-GB" sz="3200" b="1" i="1" dirty="0">
                <a:latin typeface="Arial" panose="020B0604020202020204" pitchFamily="34" charset="0"/>
                <a:cs typeface="Arial" panose="020B0604020202020204" pitchFamily="34" charset="0"/>
              </a:rPr>
              <a:t>c </a:t>
            </a:r>
            <a:r>
              <a:rPr lang="en-GB" sz="3200" b="1" dirty="0">
                <a:latin typeface="Arial" panose="020B0604020202020204" pitchFamily="34" charset="0"/>
                <a:cs typeface="Arial" panose="020B0604020202020204" pitchFamily="34" charset="0"/>
              </a:rPr>
              <a:t>= 5</a:t>
            </a:r>
            <a:r>
              <a:rPr lang="en-GB" sz="3200" b="1" i="1" dirty="0">
                <a:latin typeface="Arial" panose="020B0604020202020204" pitchFamily="34" charset="0"/>
                <a:cs typeface="Arial" panose="020B0604020202020204" pitchFamily="34" charset="0"/>
              </a:rPr>
              <a:t> </a:t>
            </a:r>
            <a:endParaRPr lang="en-GB" sz="3200" b="1" dirty="0">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07560651-4BCD-4CBD-ADD6-6D38B67FDAE6}"/>
              </a:ext>
            </a:extLst>
          </p:cNvPr>
          <p:cNvSpPr txBox="1"/>
          <p:nvPr/>
        </p:nvSpPr>
        <p:spPr>
          <a:xfrm>
            <a:off x="348102" y="4067282"/>
            <a:ext cx="7679791"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a:t>
            </a:r>
            <a:r>
              <a:rPr lang="en-GB" sz="2400" b="1" i="1" dirty="0">
                <a:latin typeface="Arial" panose="020B0604020202020204" pitchFamily="34" charset="0"/>
                <a:cs typeface="Arial" panose="020B0604020202020204" pitchFamily="34" charset="0"/>
              </a:rPr>
              <a:t>a</a:t>
            </a:r>
            <a:r>
              <a:rPr lang="en-GB" sz="2400" b="1" dirty="0">
                <a:latin typeface="Arial" panose="020B0604020202020204" pitchFamily="34" charset="0"/>
                <a:cs typeface="Arial" panose="020B0604020202020204" pitchFamily="34" charset="0"/>
              </a:rPr>
              <a:t> x </a:t>
            </a:r>
            <a:r>
              <a:rPr lang="en-GB" sz="2400" b="1" i="1" dirty="0">
                <a:latin typeface="Arial" panose="020B0604020202020204" pitchFamily="34" charset="0"/>
                <a:cs typeface="Arial" panose="020B0604020202020204" pitchFamily="34" charset="0"/>
              </a:rPr>
              <a:t>b</a:t>
            </a:r>
            <a:r>
              <a:rPr lang="en-GB" sz="2400" b="1" dirty="0">
                <a:latin typeface="Arial" panose="020B0604020202020204" pitchFamily="34" charset="0"/>
                <a:cs typeface="Arial" panose="020B0604020202020204" pitchFamily="34" charset="0"/>
              </a:rPr>
              <a:t>) + </a:t>
            </a:r>
            <a:r>
              <a:rPr lang="en-GB" sz="2400" b="1" i="1" dirty="0">
                <a:latin typeface="Arial" panose="020B0604020202020204" pitchFamily="34" charset="0"/>
                <a:cs typeface="Arial" panose="020B0604020202020204" pitchFamily="34" charset="0"/>
              </a:rPr>
              <a:t>c</a:t>
            </a:r>
            <a:r>
              <a:rPr lang="en-GB" sz="2400" b="1" dirty="0">
                <a:solidFill>
                  <a:srgbClr val="DA2E41"/>
                </a:solidFill>
                <a:latin typeface="Arial" panose="020B0604020202020204" pitchFamily="34" charset="0"/>
                <a:cs typeface="Arial" panose="020B0604020202020204" pitchFamily="34" charset="0"/>
              </a:rPr>
              <a:t> 	= (2.4 x 10) + 5	  = 24 + 5		= 29</a:t>
            </a:r>
            <a:r>
              <a:rPr lang="en-GB" sz="2400" b="1" dirty="0">
                <a:latin typeface="Arial" panose="020B0604020202020204" pitchFamily="34" charset="0"/>
                <a:cs typeface="Arial" panose="020B0604020202020204" pitchFamily="34" charset="0"/>
              </a:rPr>
              <a:t> </a:t>
            </a:r>
          </a:p>
        </p:txBody>
      </p:sp>
      <p:sp>
        <p:nvSpPr>
          <p:cNvPr id="7" name="TextBox 6">
            <a:extLst>
              <a:ext uri="{FF2B5EF4-FFF2-40B4-BE49-F238E27FC236}">
                <a16:creationId xmlns:a16="http://schemas.microsoft.com/office/drawing/2014/main" id="{03597BE9-15D6-467D-87BD-E6CD78FBE156}"/>
              </a:ext>
            </a:extLst>
          </p:cNvPr>
          <p:cNvSpPr txBox="1"/>
          <p:nvPr/>
        </p:nvSpPr>
        <p:spPr>
          <a:xfrm>
            <a:off x="348102" y="4578333"/>
            <a:ext cx="8615067"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a:t>
            </a:r>
            <a:r>
              <a:rPr lang="en-GB" sz="2400" b="1" i="1" dirty="0">
                <a:latin typeface="Arial" panose="020B0604020202020204" pitchFamily="34" charset="0"/>
                <a:cs typeface="Arial" panose="020B0604020202020204" pitchFamily="34" charset="0"/>
              </a:rPr>
              <a:t>a</a:t>
            </a:r>
            <a:r>
              <a:rPr lang="en-GB" sz="2400" b="1" dirty="0">
                <a:latin typeface="Arial" panose="020B0604020202020204" pitchFamily="34" charset="0"/>
                <a:cs typeface="Arial" panose="020B0604020202020204" pitchFamily="34" charset="0"/>
              </a:rPr>
              <a:t> + </a:t>
            </a:r>
            <a:r>
              <a:rPr lang="en-GB" sz="2400" b="1" i="1" dirty="0">
                <a:latin typeface="Arial" panose="020B0604020202020204" pitchFamily="34" charset="0"/>
                <a:cs typeface="Arial" panose="020B0604020202020204" pitchFamily="34" charset="0"/>
              </a:rPr>
              <a:t>c</a:t>
            </a:r>
            <a:r>
              <a:rPr lang="en-GB" sz="2400" b="1" dirty="0">
                <a:latin typeface="Arial" panose="020B0604020202020204" pitchFamily="34" charset="0"/>
                <a:cs typeface="Arial" panose="020B0604020202020204" pitchFamily="34" charset="0"/>
              </a:rPr>
              <a:t>) x </a:t>
            </a:r>
            <a:r>
              <a:rPr lang="en-GB" sz="2400" b="1" i="1" dirty="0">
                <a:latin typeface="Arial" panose="020B0604020202020204" pitchFamily="34" charset="0"/>
                <a:cs typeface="Arial" panose="020B0604020202020204" pitchFamily="34" charset="0"/>
              </a:rPr>
              <a:t>b	</a:t>
            </a:r>
            <a:r>
              <a:rPr lang="en-GB" sz="2400" b="1" dirty="0">
                <a:solidFill>
                  <a:srgbClr val="DA2E41"/>
                </a:solidFill>
                <a:latin typeface="Arial" panose="020B0604020202020204" pitchFamily="34" charset="0"/>
                <a:cs typeface="Arial" panose="020B0604020202020204" pitchFamily="34" charset="0"/>
              </a:rPr>
              <a:t>= (2.4 + 5) x 10	  = 7.4 x 10	= 74</a:t>
            </a:r>
            <a:r>
              <a:rPr lang="en-GB" sz="2400" b="1" dirty="0">
                <a:latin typeface="Arial" panose="020B0604020202020204" pitchFamily="34" charset="0"/>
                <a:cs typeface="Arial" panose="020B0604020202020204" pitchFamily="34" charset="0"/>
              </a:rPr>
              <a:t> </a:t>
            </a:r>
          </a:p>
        </p:txBody>
      </p:sp>
      <p:sp>
        <p:nvSpPr>
          <p:cNvPr id="8" name="TextBox 7">
            <a:extLst>
              <a:ext uri="{FF2B5EF4-FFF2-40B4-BE49-F238E27FC236}">
                <a16:creationId xmlns:a16="http://schemas.microsoft.com/office/drawing/2014/main" id="{F5063457-2F4C-4C41-97DE-9CEFB511CB66}"/>
              </a:ext>
            </a:extLst>
          </p:cNvPr>
          <p:cNvSpPr txBox="1"/>
          <p:nvPr/>
        </p:nvSpPr>
        <p:spPr>
          <a:xfrm>
            <a:off x="348102" y="5089384"/>
            <a:ext cx="8338697"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a:t>
            </a:r>
            <a:r>
              <a:rPr lang="en-GB" sz="2400" b="1" i="1" dirty="0">
                <a:latin typeface="Arial" panose="020B0604020202020204" pitchFamily="34" charset="0"/>
                <a:cs typeface="Arial" panose="020B0604020202020204" pitchFamily="34" charset="0"/>
              </a:rPr>
              <a:t>c</a:t>
            </a:r>
            <a:r>
              <a:rPr lang="en-GB" sz="2400" b="1" dirty="0">
                <a:latin typeface="Arial" panose="020B0604020202020204" pitchFamily="34" charset="0"/>
                <a:cs typeface="Arial" panose="020B0604020202020204" pitchFamily="34" charset="0"/>
              </a:rPr>
              <a:t> – </a:t>
            </a:r>
            <a:r>
              <a:rPr lang="en-GB" sz="2400" b="1" i="1" dirty="0">
                <a:latin typeface="Arial" panose="020B0604020202020204" pitchFamily="34" charset="0"/>
                <a:cs typeface="Arial" panose="020B0604020202020204" pitchFamily="34" charset="0"/>
              </a:rPr>
              <a:t>a </a:t>
            </a:r>
            <a:r>
              <a:rPr lang="en-GB" sz="2400" b="1" dirty="0">
                <a:latin typeface="Arial" panose="020B0604020202020204" pitchFamily="34" charset="0"/>
                <a:cs typeface="Arial" panose="020B0604020202020204" pitchFamily="34" charset="0"/>
              </a:rPr>
              <a:t>) ÷ </a:t>
            </a:r>
            <a:r>
              <a:rPr lang="en-GB" sz="2400" b="1" i="1" dirty="0">
                <a:latin typeface="Arial" panose="020B0604020202020204" pitchFamily="34" charset="0"/>
                <a:cs typeface="Arial" panose="020B0604020202020204" pitchFamily="34" charset="0"/>
              </a:rPr>
              <a:t>b	</a:t>
            </a:r>
            <a:r>
              <a:rPr lang="en-GB" sz="2400" b="1" dirty="0">
                <a:solidFill>
                  <a:srgbClr val="DA2E41"/>
                </a:solidFill>
                <a:latin typeface="Arial" panose="020B0604020202020204" pitchFamily="34" charset="0"/>
                <a:cs typeface="Arial" panose="020B0604020202020204" pitchFamily="34" charset="0"/>
              </a:rPr>
              <a:t>= (5 – 2.4) ÷ 10	  = 2.6 ÷ 10	= 0.26</a:t>
            </a:r>
            <a:r>
              <a:rPr lang="en-GB" sz="2400" b="1" dirty="0">
                <a:latin typeface="Arial" panose="020B0604020202020204" pitchFamily="34" charset="0"/>
                <a:cs typeface="Arial" panose="020B0604020202020204" pitchFamily="34" charset="0"/>
              </a:rPr>
              <a:t> </a:t>
            </a:r>
          </a:p>
        </p:txBody>
      </p:sp>
      <p:sp>
        <p:nvSpPr>
          <p:cNvPr id="9" name="TextBox 8">
            <a:extLst>
              <a:ext uri="{FF2B5EF4-FFF2-40B4-BE49-F238E27FC236}">
                <a16:creationId xmlns:a16="http://schemas.microsoft.com/office/drawing/2014/main" id="{F69A1EEB-F294-4D0C-B6A0-87198941D141}"/>
              </a:ext>
            </a:extLst>
          </p:cNvPr>
          <p:cNvSpPr txBox="1"/>
          <p:nvPr/>
        </p:nvSpPr>
        <p:spPr>
          <a:xfrm>
            <a:off x="348102" y="3126061"/>
            <a:ext cx="5369947" cy="461665"/>
          </a:xfrm>
          <a:prstGeom prst="rect">
            <a:avLst/>
          </a:prstGeom>
          <a:noFill/>
        </p:spPr>
        <p:txBody>
          <a:bodyPr wrap="square" rtlCol="0">
            <a:spAutoFit/>
          </a:bodyPr>
          <a:lstStyle/>
          <a:p>
            <a:r>
              <a:rPr lang="en-GB" sz="2400" b="1" i="1" dirty="0">
                <a:latin typeface="Arial" panose="020B0604020202020204" pitchFamily="34" charset="0"/>
                <a:cs typeface="Arial" panose="020B0604020202020204" pitchFamily="34" charset="0"/>
              </a:rPr>
              <a:t>b – c		</a:t>
            </a:r>
            <a:r>
              <a:rPr lang="en-GB" sz="2400" b="1" dirty="0">
                <a:solidFill>
                  <a:srgbClr val="DA2E41"/>
                </a:solidFill>
                <a:latin typeface="Arial" panose="020B0604020202020204" pitchFamily="34" charset="0"/>
                <a:cs typeface="Arial" panose="020B0604020202020204" pitchFamily="34" charset="0"/>
              </a:rPr>
              <a:t>	= 10 – 5	  = 5 </a:t>
            </a:r>
          </a:p>
        </p:txBody>
      </p:sp>
      <p:sp>
        <p:nvSpPr>
          <p:cNvPr id="10" name="TextBox 9">
            <a:extLst>
              <a:ext uri="{FF2B5EF4-FFF2-40B4-BE49-F238E27FC236}">
                <a16:creationId xmlns:a16="http://schemas.microsoft.com/office/drawing/2014/main" id="{A0D9B8D1-4007-4598-845A-A96438D06B67}"/>
              </a:ext>
            </a:extLst>
          </p:cNvPr>
          <p:cNvSpPr txBox="1"/>
          <p:nvPr/>
        </p:nvSpPr>
        <p:spPr>
          <a:xfrm>
            <a:off x="348102" y="3576790"/>
            <a:ext cx="5877885"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2</a:t>
            </a:r>
            <a:r>
              <a:rPr lang="en-GB" sz="2400" b="1" i="1" dirty="0">
                <a:latin typeface="Arial" panose="020B0604020202020204" pitchFamily="34" charset="0"/>
                <a:cs typeface="Arial" panose="020B0604020202020204" pitchFamily="34" charset="0"/>
              </a:rPr>
              <a:t>a</a:t>
            </a:r>
            <a:r>
              <a:rPr lang="en-GB" sz="2400" b="1" dirty="0">
                <a:latin typeface="Arial" panose="020B0604020202020204" pitchFamily="34" charset="0"/>
                <a:cs typeface="Arial" panose="020B0604020202020204" pitchFamily="34" charset="0"/>
              </a:rPr>
              <a:t> + </a:t>
            </a:r>
            <a:r>
              <a:rPr lang="en-GB" sz="2400" b="1" i="1" dirty="0">
                <a:latin typeface="Arial" panose="020B0604020202020204" pitchFamily="34" charset="0"/>
                <a:cs typeface="Arial" panose="020B0604020202020204" pitchFamily="34" charset="0"/>
              </a:rPr>
              <a:t>b			</a:t>
            </a:r>
            <a:r>
              <a:rPr lang="en-GB" sz="2400" b="1" dirty="0">
                <a:solidFill>
                  <a:srgbClr val="DA2E41"/>
                </a:solidFill>
                <a:latin typeface="Arial" panose="020B0604020202020204" pitchFamily="34" charset="0"/>
                <a:cs typeface="Arial" panose="020B0604020202020204" pitchFamily="34" charset="0"/>
              </a:rPr>
              <a:t>= 4.8 + 10  = 14.8 </a:t>
            </a:r>
            <a:endParaRPr lang="en-GB" sz="2400" b="1"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89074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2:</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9315" y="2522031"/>
            <a:ext cx="8785370" cy="369331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Substitute these values into the expressions.</a:t>
            </a:r>
          </a:p>
          <a:p>
            <a:r>
              <a:rPr lang="en-GB" dirty="0">
                <a:latin typeface="Arial" panose="020B0604020202020204" pitchFamily="34" charset="0"/>
                <a:cs typeface="Arial" panose="020B0604020202020204" pitchFamily="34" charset="0"/>
              </a:rPr>
              <a:t>What is each expression worth?</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D2E93C16-3ED9-4E98-886F-3E32D17F2015}"/>
              </a:ext>
            </a:extLst>
          </p:cNvPr>
          <p:cNvSpPr txBox="1"/>
          <p:nvPr/>
        </p:nvSpPr>
        <p:spPr>
          <a:xfrm>
            <a:off x="727683" y="1916187"/>
            <a:ext cx="5108341" cy="461665"/>
          </a:xfrm>
          <a:prstGeom prst="rect">
            <a:avLst/>
          </a:prstGeom>
          <a:noFill/>
        </p:spPr>
        <p:txBody>
          <a:bodyPr wrap="square" rtlCol="0">
            <a:spAutoFit/>
          </a:bodyPr>
          <a:lstStyle/>
          <a:p>
            <a:r>
              <a:rPr lang="en-GB" sz="2400" b="1" i="1" dirty="0">
                <a:latin typeface="Arial" panose="020B0604020202020204" pitchFamily="34" charset="0"/>
                <a:cs typeface="Arial" panose="020B0604020202020204" pitchFamily="34" charset="0"/>
              </a:rPr>
              <a:t>w =		y</a:t>
            </a:r>
            <a:r>
              <a:rPr lang="en-GB" sz="2400" b="1" dirty="0">
                <a:latin typeface="Arial" panose="020B0604020202020204" pitchFamily="34" charset="0"/>
                <a:cs typeface="Arial" panose="020B0604020202020204" pitchFamily="34" charset="0"/>
              </a:rPr>
              <a:t> = 8		</a:t>
            </a:r>
            <a:r>
              <a:rPr lang="en-GB" sz="2400" b="1" i="1" dirty="0">
                <a:latin typeface="Arial" panose="020B0604020202020204" pitchFamily="34" charset="0"/>
                <a:cs typeface="Arial" panose="020B0604020202020204" pitchFamily="34" charset="0"/>
              </a:rPr>
              <a:t>z </a:t>
            </a:r>
            <a:r>
              <a:rPr lang="en-GB" sz="2400" b="1" dirty="0">
                <a:latin typeface="Arial" panose="020B0604020202020204" pitchFamily="34" charset="0"/>
                <a:cs typeface="Arial" panose="020B0604020202020204" pitchFamily="34" charset="0"/>
              </a:rPr>
              <a:t>= 3.25 </a:t>
            </a:r>
            <a:r>
              <a:rPr lang="en-GB" sz="2400" b="1" i="1" dirty="0">
                <a:latin typeface="Arial" panose="020B0604020202020204" pitchFamily="34" charset="0"/>
                <a:cs typeface="Arial" panose="020B0604020202020204" pitchFamily="34" charset="0"/>
              </a:rPr>
              <a:t> </a:t>
            </a:r>
          </a:p>
        </p:txBody>
      </p:sp>
      <p:sp>
        <p:nvSpPr>
          <p:cNvPr id="2" name="TextBox 1">
            <a:extLst>
              <a:ext uri="{FF2B5EF4-FFF2-40B4-BE49-F238E27FC236}">
                <a16:creationId xmlns:a16="http://schemas.microsoft.com/office/drawing/2014/main" id="{8E07B672-7986-483B-AE3B-3EA6CF1DE999}"/>
              </a:ext>
            </a:extLst>
          </p:cNvPr>
          <p:cNvSpPr txBox="1"/>
          <p:nvPr/>
        </p:nvSpPr>
        <p:spPr>
          <a:xfrm>
            <a:off x="1279760" y="1839243"/>
            <a:ext cx="524435" cy="769441"/>
          </a:xfrm>
          <a:prstGeom prst="rect">
            <a:avLst/>
          </a:prstGeom>
          <a:noFill/>
        </p:spPr>
        <p:txBody>
          <a:bodyPr wrap="square" rtlCol="0">
            <a:spAutoFit/>
          </a:bodyPr>
          <a:lstStyle/>
          <a:p>
            <a:pPr algn="ctr"/>
            <a:r>
              <a:rPr lang="en-GB" sz="2200" b="1" u="sng" dirty="0">
                <a:latin typeface="Arial" panose="020B0604020202020204" pitchFamily="34" charset="0"/>
                <a:cs typeface="Arial" panose="020B0604020202020204" pitchFamily="34" charset="0"/>
              </a:rPr>
              <a:t> 1 </a:t>
            </a:r>
          </a:p>
          <a:p>
            <a:pPr algn="ctr"/>
            <a:r>
              <a:rPr lang="en-GB" sz="2200" b="1" dirty="0">
                <a:latin typeface="Arial" panose="020B0604020202020204" pitchFamily="34" charset="0"/>
                <a:cs typeface="Arial" panose="020B0604020202020204" pitchFamily="34" charset="0"/>
              </a:rPr>
              <a:t>2</a:t>
            </a:r>
          </a:p>
        </p:txBody>
      </p:sp>
      <p:sp>
        <p:nvSpPr>
          <p:cNvPr id="14" name="TextBox 13">
            <a:extLst>
              <a:ext uri="{FF2B5EF4-FFF2-40B4-BE49-F238E27FC236}">
                <a16:creationId xmlns:a16="http://schemas.microsoft.com/office/drawing/2014/main" id="{AE5F98CA-A3DC-4D06-A804-3456E0C1B50A}"/>
              </a:ext>
            </a:extLst>
          </p:cNvPr>
          <p:cNvSpPr txBox="1"/>
          <p:nvPr/>
        </p:nvSpPr>
        <p:spPr>
          <a:xfrm>
            <a:off x="180089" y="3429000"/>
            <a:ext cx="8614287" cy="2677656"/>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5</a:t>
            </a:r>
            <a:r>
              <a:rPr lang="en-GB" sz="2400" b="1" i="1" dirty="0">
                <a:latin typeface="Arial" panose="020B0604020202020204" pitchFamily="34" charset="0"/>
                <a:cs typeface="Arial" panose="020B0604020202020204" pitchFamily="34" charset="0"/>
              </a:rPr>
              <a:t>w 			</a:t>
            </a:r>
            <a:endParaRPr lang="en-GB" sz="2400" b="1" dirty="0">
              <a:solidFill>
                <a:srgbClr val="DA2E41"/>
              </a:solidFill>
              <a:latin typeface="Arial" panose="020B0604020202020204" pitchFamily="34" charset="0"/>
              <a:cs typeface="Arial" panose="020B0604020202020204" pitchFamily="34" charset="0"/>
            </a:endParaRPr>
          </a:p>
          <a:p>
            <a:endParaRPr lang="en-GB" sz="2400" b="1" dirty="0">
              <a:solidFill>
                <a:srgbClr val="DA2E41"/>
              </a:solidFill>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a:t>
            </a:r>
            <a:r>
              <a:rPr lang="en-GB" sz="2400" b="1" i="1" dirty="0">
                <a:latin typeface="Arial" panose="020B0604020202020204" pitchFamily="34" charset="0"/>
                <a:cs typeface="Arial" panose="020B0604020202020204" pitchFamily="34" charset="0"/>
              </a:rPr>
              <a:t>z</a:t>
            </a:r>
            <a:r>
              <a:rPr lang="en-GB" sz="2400" b="1" dirty="0">
                <a:latin typeface="Arial" panose="020B0604020202020204" pitchFamily="34" charset="0"/>
                <a:cs typeface="Arial" panose="020B0604020202020204" pitchFamily="34" charset="0"/>
              </a:rPr>
              <a:t> x 100) + </a:t>
            </a:r>
            <a:r>
              <a:rPr lang="en-GB" sz="2400" b="1" i="1" dirty="0">
                <a:latin typeface="Arial" panose="020B0604020202020204" pitchFamily="34" charset="0"/>
                <a:cs typeface="Arial" panose="020B0604020202020204" pitchFamily="34" charset="0"/>
              </a:rPr>
              <a:t>y</a:t>
            </a:r>
            <a:r>
              <a:rPr lang="en-GB" sz="2400" b="1" i="1" dirty="0">
                <a:solidFill>
                  <a:srgbClr val="DA2E41"/>
                </a:solidFill>
                <a:latin typeface="Arial" panose="020B0604020202020204" pitchFamily="34" charset="0"/>
                <a:cs typeface="Arial" panose="020B0604020202020204" pitchFamily="34" charset="0"/>
              </a:rPr>
              <a:t>	</a:t>
            </a:r>
            <a:endParaRPr lang="en-GB" sz="2400" b="1" dirty="0">
              <a:solidFill>
                <a:srgbClr val="DA2E41"/>
              </a:solidFill>
              <a:latin typeface="Arial" panose="020B0604020202020204" pitchFamily="34" charset="0"/>
              <a:cs typeface="Arial" panose="020B0604020202020204" pitchFamily="34" charset="0"/>
            </a:endParaRPr>
          </a:p>
          <a:p>
            <a:endParaRPr lang="en-GB" sz="2400" b="1" dirty="0">
              <a:solidFill>
                <a:srgbClr val="DA2E41"/>
              </a:solidFill>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6</a:t>
            </a:r>
            <a:r>
              <a:rPr lang="en-GB" sz="2400" b="1" i="1" dirty="0">
                <a:latin typeface="Arial" panose="020B0604020202020204" pitchFamily="34" charset="0"/>
                <a:cs typeface="Arial" panose="020B0604020202020204" pitchFamily="34" charset="0"/>
              </a:rPr>
              <a:t>z </a:t>
            </a:r>
            <a:r>
              <a:rPr lang="en-GB" sz="2400" b="1" dirty="0">
                <a:latin typeface="Arial" panose="020B0604020202020204" pitchFamily="34" charset="0"/>
                <a:cs typeface="Arial" panose="020B0604020202020204" pitchFamily="34" charset="0"/>
              </a:rPr>
              <a:t>– 1</a:t>
            </a:r>
            <a:r>
              <a:rPr lang="en-GB" sz="2400" b="1" i="1" dirty="0">
                <a:latin typeface="Arial" panose="020B0604020202020204" pitchFamily="34" charset="0"/>
                <a:cs typeface="Arial" panose="020B0604020202020204" pitchFamily="34" charset="0"/>
              </a:rPr>
              <a:t> 		</a:t>
            </a:r>
            <a:r>
              <a:rPr lang="en-GB" sz="2400" b="1" i="1" dirty="0">
                <a:solidFill>
                  <a:srgbClr val="DA2E41"/>
                </a:solidFill>
                <a:latin typeface="Arial" panose="020B0604020202020204" pitchFamily="34" charset="0"/>
                <a:cs typeface="Arial" panose="020B0604020202020204" pitchFamily="34" charset="0"/>
              </a:rPr>
              <a:t> </a:t>
            </a:r>
            <a:r>
              <a:rPr lang="en-GB" sz="2400" b="1" dirty="0">
                <a:solidFill>
                  <a:srgbClr val="DA2E41"/>
                </a:solidFill>
                <a:latin typeface="Arial" panose="020B0604020202020204" pitchFamily="34" charset="0"/>
                <a:cs typeface="Arial" panose="020B0604020202020204" pitchFamily="34" charset="0"/>
              </a:rPr>
              <a:t>	</a:t>
            </a:r>
          </a:p>
          <a:p>
            <a:endParaRPr lang="en-GB" sz="2400" b="1" i="1" dirty="0">
              <a:solidFill>
                <a:srgbClr val="DA2E41"/>
              </a:solidFill>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2</a:t>
            </a:r>
            <a:r>
              <a:rPr lang="en-GB" sz="2400" b="1" i="1" dirty="0">
                <a:latin typeface="Arial" panose="020B0604020202020204" pitchFamily="34" charset="0"/>
                <a:cs typeface="Arial" panose="020B0604020202020204" pitchFamily="34" charset="0"/>
              </a:rPr>
              <a:t>w </a:t>
            </a:r>
            <a:r>
              <a:rPr lang="en-GB" sz="2400" b="1" dirty="0">
                <a:latin typeface="Arial" panose="020B0604020202020204" pitchFamily="34" charset="0"/>
                <a:cs typeface="Arial" panose="020B0604020202020204" pitchFamily="34" charset="0"/>
              </a:rPr>
              <a:t>– 8</a:t>
            </a:r>
            <a:r>
              <a:rPr lang="en-GB" sz="2400" b="1" i="1" dirty="0">
                <a:latin typeface="Arial" panose="020B0604020202020204" pitchFamily="34" charset="0"/>
                <a:cs typeface="Arial" panose="020B0604020202020204" pitchFamily="34" charset="0"/>
              </a:rPr>
              <a:t> 		</a:t>
            </a:r>
            <a:endParaRPr lang="en-GB" sz="2400" b="1" dirty="0">
              <a:solidFill>
                <a:srgbClr val="DA2E4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19796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2:</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9315" y="2522031"/>
            <a:ext cx="8785370" cy="3693319"/>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Substitute these values into the expressions.</a:t>
            </a:r>
          </a:p>
          <a:p>
            <a:r>
              <a:rPr lang="en-GB" dirty="0">
                <a:latin typeface="Arial" panose="020B0604020202020204" pitchFamily="34" charset="0"/>
                <a:cs typeface="Arial" panose="020B0604020202020204" pitchFamily="34" charset="0"/>
              </a:rPr>
              <a:t>What is each expression worth?</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D2E93C16-3ED9-4E98-886F-3E32D17F2015}"/>
              </a:ext>
            </a:extLst>
          </p:cNvPr>
          <p:cNvSpPr txBox="1"/>
          <p:nvPr/>
        </p:nvSpPr>
        <p:spPr>
          <a:xfrm>
            <a:off x="727683" y="1916187"/>
            <a:ext cx="5108341" cy="461665"/>
          </a:xfrm>
          <a:prstGeom prst="rect">
            <a:avLst/>
          </a:prstGeom>
          <a:noFill/>
        </p:spPr>
        <p:txBody>
          <a:bodyPr wrap="square" rtlCol="0">
            <a:spAutoFit/>
          </a:bodyPr>
          <a:lstStyle/>
          <a:p>
            <a:r>
              <a:rPr lang="en-GB" sz="2400" b="1" i="1" dirty="0">
                <a:latin typeface="Arial" panose="020B0604020202020204" pitchFamily="34" charset="0"/>
                <a:cs typeface="Arial" panose="020B0604020202020204" pitchFamily="34" charset="0"/>
              </a:rPr>
              <a:t>w =		y</a:t>
            </a:r>
            <a:r>
              <a:rPr lang="en-GB" sz="2400" b="1" dirty="0">
                <a:latin typeface="Arial" panose="020B0604020202020204" pitchFamily="34" charset="0"/>
                <a:cs typeface="Arial" panose="020B0604020202020204" pitchFamily="34" charset="0"/>
              </a:rPr>
              <a:t> = 8		</a:t>
            </a:r>
            <a:r>
              <a:rPr lang="en-GB" sz="2400" b="1" i="1" dirty="0">
                <a:latin typeface="Arial" panose="020B0604020202020204" pitchFamily="34" charset="0"/>
                <a:cs typeface="Arial" panose="020B0604020202020204" pitchFamily="34" charset="0"/>
              </a:rPr>
              <a:t>z </a:t>
            </a:r>
            <a:r>
              <a:rPr lang="en-GB" sz="2400" b="1" dirty="0">
                <a:latin typeface="Arial" panose="020B0604020202020204" pitchFamily="34" charset="0"/>
                <a:cs typeface="Arial" panose="020B0604020202020204" pitchFamily="34" charset="0"/>
              </a:rPr>
              <a:t>= 3.25 </a:t>
            </a:r>
            <a:r>
              <a:rPr lang="en-GB" sz="2400" b="1" i="1" dirty="0">
                <a:latin typeface="Arial" panose="020B0604020202020204" pitchFamily="34" charset="0"/>
                <a:cs typeface="Arial" panose="020B0604020202020204" pitchFamily="34" charset="0"/>
              </a:rPr>
              <a:t> </a:t>
            </a:r>
          </a:p>
        </p:txBody>
      </p:sp>
      <p:sp>
        <p:nvSpPr>
          <p:cNvPr id="2" name="TextBox 1">
            <a:extLst>
              <a:ext uri="{FF2B5EF4-FFF2-40B4-BE49-F238E27FC236}">
                <a16:creationId xmlns:a16="http://schemas.microsoft.com/office/drawing/2014/main" id="{8E07B672-7986-483B-AE3B-3EA6CF1DE999}"/>
              </a:ext>
            </a:extLst>
          </p:cNvPr>
          <p:cNvSpPr txBox="1"/>
          <p:nvPr/>
        </p:nvSpPr>
        <p:spPr>
          <a:xfrm>
            <a:off x="1279760" y="1839243"/>
            <a:ext cx="524435" cy="769441"/>
          </a:xfrm>
          <a:prstGeom prst="rect">
            <a:avLst/>
          </a:prstGeom>
          <a:noFill/>
        </p:spPr>
        <p:txBody>
          <a:bodyPr wrap="square" rtlCol="0">
            <a:spAutoFit/>
          </a:bodyPr>
          <a:lstStyle/>
          <a:p>
            <a:pPr algn="ctr"/>
            <a:r>
              <a:rPr lang="en-GB" sz="2200" b="1" u="sng" dirty="0">
                <a:latin typeface="Arial" panose="020B0604020202020204" pitchFamily="34" charset="0"/>
                <a:cs typeface="Arial" panose="020B0604020202020204" pitchFamily="34" charset="0"/>
              </a:rPr>
              <a:t> 1 </a:t>
            </a:r>
          </a:p>
          <a:p>
            <a:pPr algn="ctr"/>
            <a:r>
              <a:rPr lang="en-GB" sz="2200" b="1" dirty="0">
                <a:latin typeface="Arial" panose="020B0604020202020204" pitchFamily="34" charset="0"/>
                <a:cs typeface="Arial" panose="020B0604020202020204" pitchFamily="34" charset="0"/>
              </a:rPr>
              <a:t>2</a:t>
            </a:r>
          </a:p>
        </p:txBody>
      </p:sp>
      <p:sp>
        <p:nvSpPr>
          <p:cNvPr id="14" name="TextBox 13">
            <a:extLst>
              <a:ext uri="{FF2B5EF4-FFF2-40B4-BE49-F238E27FC236}">
                <a16:creationId xmlns:a16="http://schemas.microsoft.com/office/drawing/2014/main" id="{AE5F98CA-A3DC-4D06-A804-3456E0C1B50A}"/>
              </a:ext>
            </a:extLst>
          </p:cNvPr>
          <p:cNvSpPr txBox="1"/>
          <p:nvPr/>
        </p:nvSpPr>
        <p:spPr>
          <a:xfrm>
            <a:off x="180089" y="3429000"/>
            <a:ext cx="8614287" cy="2677656"/>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5</a:t>
            </a:r>
            <a:r>
              <a:rPr lang="en-GB" sz="2400" b="1" i="1" dirty="0">
                <a:latin typeface="Arial" panose="020B0604020202020204" pitchFamily="34" charset="0"/>
                <a:cs typeface="Arial" panose="020B0604020202020204" pitchFamily="34" charset="0"/>
              </a:rPr>
              <a:t>w 			</a:t>
            </a:r>
            <a:r>
              <a:rPr lang="en-GB" sz="2400" b="1" dirty="0">
                <a:solidFill>
                  <a:srgbClr val="DA2E41"/>
                </a:solidFill>
                <a:latin typeface="Arial" panose="020B0604020202020204" pitchFamily="34" charset="0"/>
                <a:cs typeface="Arial" panose="020B0604020202020204" pitchFamily="34" charset="0"/>
              </a:rPr>
              <a:t>= 5 x		= 2</a:t>
            </a:r>
          </a:p>
          <a:p>
            <a:endParaRPr lang="en-GB" sz="2400" b="1" dirty="0">
              <a:solidFill>
                <a:srgbClr val="DA2E41"/>
              </a:solidFill>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a:t>
            </a:r>
            <a:r>
              <a:rPr lang="en-GB" sz="2400" b="1" i="1" dirty="0">
                <a:latin typeface="Arial" panose="020B0604020202020204" pitchFamily="34" charset="0"/>
                <a:cs typeface="Arial" panose="020B0604020202020204" pitchFamily="34" charset="0"/>
              </a:rPr>
              <a:t>z</a:t>
            </a:r>
            <a:r>
              <a:rPr lang="en-GB" sz="2400" b="1" dirty="0">
                <a:latin typeface="Arial" panose="020B0604020202020204" pitchFamily="34" charset="0"/>
                <a:cs typeface="Arial" panose="020B0604020202020204" pitchFamily="34" charset="0"/>
              </a:rPr>
              <a:t> x 100) + </a:t>
            </a:r>
            <a:r>
              <a:rPr lang="en-GB" sz="2400" b="1" i="1" dirty="0">
                <a:latin typeface="Arial" panose="020B0604020202020204" pitchFamily="34" charset="0"/>
                <a:cs typeface="Arial" panose="020B0604020202020204" pitchFamily="34" charset="0"/>
              </a:rPr>
              <a:t>y</a:t>
            </a:r>
            <a:r>
              <a:rPr lang="en-GB" sz="2400" b="1" i="1" dirty="0">
                <a:solidFill>
                  <a:srgbClr val="DA2E41"/>
                </a:solidFill>
                <a:latin typeface="Arial" panose="020B0604020202020204" pitchFamily="34" charset="0"/>
                <a:cs typeface="Arial" panose="020B0604020202020204" pitchFamily="34" charset="0"/>
              </a:rPr>
              <a:t>	</a:t>
            </a:r>
            <a:r>
              <a:rPr lang="en-GB" sz="2400" b="1" dirty="0">
                <a:solidFill>
                  <a:srgbClr val="DA2E41"/>
                </a:solidFill>
                <a:latin typeface="Arial" panose="020B0604020202020204" pitchFamily="34" charset="0"/>
                <a:cs typeface="Arial" panose="020B0604020202020204" pitchFamily="34" charset="0"/>
              </a:rPr>
              <a:t>= (3.25 x 100) + 8	= 325 + 8		= 333 </a:t>
            </a:r>
          </a:p>
          <a:p>
            <a:endParaRPr lang="en-GB" sz="2400" b="1" dirty="0">
              <a:solidFill>
                <a:srgbClr val="DA2E41"/>
              </a:solidFill>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6</a:t>
            </a:r>
            <a:r>
              <a:rPr lang="en-GB" sz="2400" b="1" i="1" dirty="0">
                <a:latin typeface="Arial" panose="020B0604020202020204" pitchFamily="34" charset="0"/>
                <a:cs typeface="Arial" panose="020B0604020202020204" pitchFamily="34" charset="0"/>
              </a:rPr>
              <a:t>z </a:t>
            </a:r>
            <a:r>
              <a:rPr lang="en-GB" sz="2400" b="1" dirty="0">
                <a:latin typeface="Arial" panose="020B0604020202020204" pitchFamily="34" charset="0"/>
                <a:cs typeface="Arial" panose="020B0604020202020204" pitchFamily="34" charset="0"/>
              </a:rPr>
              <a:t>– 1</a:t>
            </a:r>
            <a:r>
              <a:rPr lang="en-GB" sz="2400" b="1" i="1" dirty="0">
                <a:latin typeface="Arial" panose="020B0604020202020204" pitchFamily="34" charset="0"/>
                <a:cs typeface="Arial" panose="020B0604020202020204" pitchFamily="34" charset="0"/>
              </a:rPr>
              <a:t> 		</a:t>
            </a:r>
            <a:r>
              <a:rPr lang="en-GB" sz="2400" b="1" i="1" dirty="0">
                <a:solidFill>
                  <a:srgbClr val="DA2E41"/>
                </a:solidFill>
                <a:latin typeface="Arial" panose="020B0604020202020204" pitchFamily="34" charset="0"/>
                <a:cs typeface="Arial" panose="020B0604020202020204" pitchFamily="34" charset="0"/>
              </a:rPr>
              <a:t>= </a:t>
            </a:r>
            <a:r>
              <a:rPr lang="en-GB" sz="2400" b="1" dirty="0">
                <a:solidFill>
                  <a:srgbClr val="DA2E41"/>
                </a:solidFill>
                <a:latin typeface="Arial" panose="020B0604020202020204" pitchFamily="34" charset="0"/>
                <a:cs typeface="Arial" panose="020B0604020202020204" pitchFamily="34" charset="0"/>
              </a:rPr>
              <a:t>(6 x 3.25) – 1 	= 19.5 – 1 	= 18.5	</a:t>
            </a:r>
          </a:p>
          <a:p>
            <a:endParaRPr lang="en-GB" sz="2400" b="1" i="1" dirty="0">
              <a:solidFill>
                <a:srgbClr val="DA2E41"/>
              </a:solidFill>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2</a:t>
            </a:r>
            <a:r>
              <a:rPr lang="en-GB" sz="2400" b="1" i="1" dirty="0">
                <a:latin typeface="Arial" panose="020B0604020202020204" pitchFamily="34" charset="0"/>
                <a:cs typeface="Arial" panose="020B0604020202020204" pitchFamily="34" charset="0"/>
              </a:rPr>
              <a:t>w </a:t>
            </a:r>
            <a:r>
              <a:rPr lang="en-GB" sz="2400" b="1" dirty="0">
                <a:latin typeface="Arial" panose="020B0604020202020204" pitchFamily="34" charset="0"/>
                <a:cs typeface="Arial" panose="020B0604020202020204" pitchFamily="34" charset="0"/>
              </a:rPr>
              <a:t>– 8</a:t>
            </a:r>
            <a:r>
              <a:rPr lang="en-GB" sz="2400" b="1" i="1" dirty="0">
                <a:latin typeface="Arial" panose="020B0604020202020204" pitchFamily="34" charset="0"/>
                <a:cs typeface="Arial" panose="020B0604020202020204" pitchFamily="34" charset="0"/>
              </a:rPr>
              <a:t> 		</a:t>
            </a:r>
            <a:r>
              <a:rPr lang="en-GB" sz="2400" b="1" dirty="0">
                <a:solidFill>
                  <a:srgbClr val="DA2E41"/>
                </a:solidFill>
                <a:latin typeface="Arial" panose="020B0604020202020204" pitchFamily="34" charset="0"/>
                <a:cs typeface="Arial" panose="020B0604020202020204" pitchFamily="34" charset="0"/>
              </a:rPr>
              <a:t>= (2 x	    )	 – 8	= 1 – 8 	= – 7  </a:t>
            </a:r>
          </a:p>
        </p:txBody>
      </p:sp>
      <p:sp>
        <p:nvSpPr>
          <p:cNvPr id="15" name="TextBox 14">
            <a:extLst>
              <a:ext uri="{FF2B5EF4-FFF2-40B4-BE49-F238E27FC236}">
                <a16:creationId xmlns:a16="http://schemas.microsoft.com/office/drawing/2014/main" id="{057FBCDC-553D-472B-A63D-4034F5A7DED1}"/>
              </a:ext>
            </a:extLst>
          </p:cNvPr>
          <p:cNvSpPr txBox="1"/>
          <p:nvPr/>
        </p:nvSpPr>
        <p:spPr>
          <a:xfrm>
            <a:off x="2648732" y="3322129"/>
            <a:ext cx="524435" cy="769441"/>
          </a:xfrm>
          <a:prstGeom prst="rect">
            <a:avLst/>
          </a:prstGeom>
          <a:noFill/>
        </p:spPr>
        <p:txBody>
          <a:bodyPr wrap="square" rtlCol="0">
            <a:spAutoFit/>
          </a:bodyPr>
          <a:lstStyle/>
          <a:p>
            <a:pPr algn="ctr"/>
            <a:r>
              <a:rPr lang="en-GB" sz="2200" b="1" u="sng" dirty="0">
                <a:solidFill>
                  <a:srgbClr val="DA2E41"/>
                </a:solidFill>
                <a:latin typeface="Arial" panose="020B0604020202020204" pitchFamily="34" charset="0"/>
                <a:cs typeface="Arial" panose="020B0604020202020204" pitchFamily="34" charset="0"/>
              </a:rPr>
              <a:t> 1 </a:t>
            </a:r>
          </a:p>
          <a:p>
            <a:pPr algn="ctr"/>
            <a:r>
              <a:rPr lang="en-GB" sz="2200" b="1" dirty="0">
                <a:solidFill>
                  <a:srgbClr val="DA2E41"/>
                </a:solidFill>
                <a:latin typeface="Arial" panose="020B0604020202020204" pitchFamily="34" charset="0"/>
                <a:cs typeface="Arial" panose="020B0604020202020204" pitchFamily="34" charset="0"/>
              </a:rPr>
              <a:t>2</a:t>
            </a:r>
          </a:p>
        </p:txBody>
      </p:sp>
      <p:sp>
        <p:nvSpPr>
          <p:cNvPr id="16" name="TextBox 15">
            <a:extLst>
              <a:ext uri="{FF2B5EF4-FFF2-40B4-BE49-F238E27FC236}">
                <a16:creationId xmlns:a16="http://schemas.microsoft.com/office/drawing/2014/main" id="{8CD45D19-D974-4255-A80E-DBECBC052729}"/>
              </a:ext>
            </a:extLst>
          </p:cNvPr>
          <p:cNvSpPr txBox="1"/>
          <p:nvPr/>
        </p:nvSpPr>
        <p:spPr>
          <a:xfrm>
            <a:off x="3852630" y="3322129"/>
            <a:ext cx="524435" cy="769441"/>
          </a:xfrm>
          <a:prstGeom prst="rect">
            <a:avLst/>
          </a:prstGeom>
          <a:noFill/>
        </p:spPr>
        <p:txBody>
          <a:bodyPr wrap="square" rtlCol="0">
            <a:spAutoFit/>
          </a:bodyPr>
          <a:lstStyle/>
          <a:p>
            <a:pPr algn="ctr"/>
            <a:r>
              <a:rPr lang="en-GB" sz="2200" b="1" u="sng" dirty="0">
                <a:solidFill>
                  <a:srgbClr val="DA2E41"/>
                </a:solidFill>
                <a:latin typeface="Arial" panose="020B0604020202020204" pitchFamily="34" charset="0"/>
                <a:cs typeface="Arial" panose="020B0604020202020204" pitchFamily="34" charset="0"/>
              </a:rPr>
              <a:t> 1 </a:t>
            </a:r>
          </a:p>
          <a:p>
            <a:pPr algn="ctr"/>
            <a:r>
              <a:rPr lang="en-GB" sz="2200" b="1" dirty="0">
                <a:solidFill>
                  <a:srgbClr val="DA2E41"/>
                </a:solidFill>
                <a:latin typeface="Arial" panose="020B0604020202020204" pitchFamily="34" charset="0"/>
                <a:cs typeface="Arial" panose="020B0604020202020204" pitchFamily="34" charset="0"/>
              </a:rPr>
              <a:t>2</a:t>
            </a:r>
          </a:p>
        </p:txBody>
      </p:sp>
      <p:sp>
        <p:nvSpPr>
          <p:cNvPr id="17" name="TextBox 16">
            <a:extLst>
              <a:ext uri="{FF2B5EF4-FFF2-40B4-BE49-F238E27FC236}">
                <a16:creationId xmlns:a16="http://schemas.microsoft.com/office/drawing/2014/main" id="{987D31F9-7A15-4B82-9CE3-2259D3490D57}"/>
              </a:ext>
            </a:extLst>
          </p:cNvPr>
          <p:cNvSpPr txBox="1"/>
          <p:nvPr/>
        </p:nvSpPr>
        <p:spPr>
          <a:xfrm>
            <a:off x="2884826" y="5520229"/>
            <a:ext cx="524435" cy="769441"/>
          </a:xfrm>
          <a:prstGeom prst="rect">
            <a:avLst/>
          </a:prstGeom>
          <a:noFill/>
        </p:spPr>
        <p:txBody>
          <a:bodyPr wrap="square" rtlCol="0">
            <a:spAutoFit/>
          </a:bodyPr>
          <a:lstStyle/>
          <a:p>
            <a:pPr algn="ctr"/>
            <a:r>
              <a:rPr lang="en-GB" sz="2200" b="1" u="sng" dirty="0">
                <a:solidFill>
                  <a:srgbClr val="DA2E41"/>
                </a:solidFill>
                <a:latin typeface="Arial" panose="020B0604020202020204" pitchFamily="34" charset="0"/>
                <a:cs typeface="Arial" panose="020B0604020202020204" pitchFamily="34" charset="0"/>
              </a:rPr>
              <a:t> 1 </a:t>
            </a:r>
          </a:p>
          <a:p>
            <a:pPr algn="ctr"/>
            <a:r>
              <a:rPr lang="en-GB" sz="2200" b="1" dirty="0">
                <a:solidFill>
                  <a:srgbClr val="DA2E41"/>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29453060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3:</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9315" y="1748311"/>
            <a:ext cx="8785370" cy="6247864"/>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Here are two equations: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 </a:t>
            </a:r>
            <a:r>
              <a:rPr lang="en-GB" sz="2800" b="1" i="1" dirty="0">
                <a:latin typeface="Arial" panose="020B0604020202020204" pitchFamily="34" charset="0"/>
                <a:cs typeface="Arial" panose="020B0604020202020204" pitchFamily="34" charset="0"/>
              </a:rPr>
              <a:t>q = </a:t>
            </a:r>
            <a:r>
              <a:rPr lang="en-GB" sz="2800" b="1" dirty="0">
                <a:latin typeface="Arial" panose="020B0604020202020204" pitchFamily="34" charset="0"/>
                <a:cs typeface="Arial" panose="020B0604020202020204" pitchFamily="34" charset="0"/>
              </a:rPr>
              <a:t>100 ÷ </a:t>
            </a:r>
            <a:r>
              <a:rPr lang="en-GB" sz="2800" b="1" i="1" dirty="0">
                <a:latin typeface="Arial" panose="020B0604020202020204" pitchFamily="34" charset="0"/>
                <a:cs typeface="Arial" panose="020B0604020202020204" pitchFamily="34" charset="0"/>
              </a:rPr>
              <a:t>p</a:t>
            </a:r>
          </a:p>
          <a:p>
            <a:endParaRPr lang="en-GB" sz="2800" b="1" i="1" dirty="0">
              <a:latin typeface="Arial" panose="020B0604020202020204" pitchFamily="34" charset="0"/>
              <a:cs typeface="Arial" panose="020B0604020202020204" pitchFamily="34" charset="0"/>
            </a:endParaRPr>
          </a:p>
          <a:p>
            <a:r>
              <a:rPr lang="en-GB" sz="2800" b="1" i="1" dirty="0">
                <a:latin typeface="Arial" panose="020B0604020202020204" pitchFamily="34" charset="0"/>
                <a:cs typeface="Arial" panose="020B0604020202020204" pitchFamily="34" charset="0"/>
              </a:rPr>
              <a:t>		  r = </a:t>
            </a:r>
            <a:r>
              <a:rPr lang="en-GB" sz="2800" b="1" dirty="0">
                <a:latin typeface="Arial" panose="020B0604020202020204" pitchFamily="34" charset="0"/>
                <a:cs typeface="Arial" panose="020B0604020202020204" pitchFamily="34" charset="0"/>
              </a:rPr>
              <a:t>5</a:t>
            </a:r>
            <a:r>
              <a:rPr lang="en-GB" sz="2800" b="1" i="1" dirty="0">
                <a:latin typeface="Arial" panose="020B0604020202020204" pitchFamily="34" charset="0"/>
                <a:cs typeface="Arial" panose="020B0604020202020204" pitchFamily="34" charset="0"/>
              </a:rPr>
              <a:t>q + </a:t>
            </a:r>
            <a:r>
              <a:rPr lang="en-GB" sz="2800" b="1" dirty="0">
                <a:latin typeface="Arial" panose="020B0604020202020204" pitchFamily="34" charset="0"/>
                <a:cs typeface="Arial" panose="020B0604020202020204" pitchFamily="34" charset="0"/>
              </a:rPr>
              <a:t>80</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is </a:t>
            </a:r>
            <a:r>
              <a:rPr lang="en-GB" i="1" dirty="0">
                <a:latin typeface="Arial" panose="020B0604020202020204" pitchFamily="34" charset="0"/>
                <a:cs typeface="Arial" panose="020B0604020202020204" pitchFamily="34" charset="0"/>
              </a:rPr>
              <a:t>r </a:t>
            </a:r>
            <a:r>
              <a:rPr lang="en-GB" dirty="0">
                <a:latin typeface="Arial" panose="020B0604020202020204" pitchFamily="34" charset="0"/>
                <a:cs typeface="Arial" panose="020B0604020202020204" pitchFamily="34" charset="0"/>
              </a:rPr>
              <a:t>worth if </a:t>
            </a:r>
            <a:r>
              <a:rPr lang="en-GB" i="1" dirty="0">
                <a:latin typeface="Arial" panose="020B0604020202020204" pitchFamily="34" charset="0"/>
                <a:cs typeface="Arial" panose="020B0604020202020204" pitchFamily="34" charset="0"/>
              </a:rPr>
              <a:t>p</a:t>
            </a:r>
            <a:r>
              <a:rPr lang="en-GB" dirty="0">
                <a:latin typeface="Arial" panose="020B0604020202020204" pitchFamily="34" charset="0"/>
                <a:cs typeface="Arial" panose="020B0604020202020204" pitchFamily="34" charset="0"/>
              </a:rPr>
              <a:t> is worth 20?</a:t>
            </a:r>
            <a:endParaRPr lang="en-GB" i="1" dirty="0">
              <a:latin typeface="Arial" panose="020B0604020202020204" pitchFamily="34" charset="0"/>
              <a:cs typeface="Arial" panose="020B0604020202020204" pitchFamily="34" charset="0"/>
            </a:endParaRPr>
          </a:p>
          <a:p>
            <a:r>
              <a:rPr lang="en-GB" sz="2800" b="1" i="1"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3772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3:</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9315" y="1748311"/>
            <a:ext cx="8785370" cy="790985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Here are two equations: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 </a:t>
            </a:r>
            <a:r>
              <a:rPr lang="en-GB" sz="2800" b="1" i="1" dirty="0">
                <a:latin typeface="Arial" panose="020B0604020202020204" pitchFamily="34" charset="0"/>
                <a:cs typeface="Arial" panose="020B0604020202020204" pitchFamily="34" charset="0"/>
              </a:rPr>
              <a:t>q = </a:t>
            </a:r>
            <a:r>
              <a:rPr lang="en-GB" sz="2800" b="1" dirty="0">
                <a:latin typeface="Arial" panose="020B0604020202020204" pitchFamily="34" charset="0"/>
                <a:cs typeface="Arial" panose="020B0604020202020204" pitchFamily="34" charset="0"/>
              </a:rPr>
              <a:t>100 ÷ </a:t>
            </a:r>
            <a:r>
              <a:rPr lang="en-GB" sz="2800" b="1" i="1" dirty="0">
                <a:latin typeface="Arial" panose="020B0604020202020204" pitchFamily="34" charset="0"/>
                <a:cs typeface="Arial" panose="020B0604020202020204" pitchFamily="34" charset="0"/>
              </a:rPr>
              <a:t>p</a:t>
            </a:r>
          </a:p>
          <a:p>
            <a:endParaRPr lang="en-GB" sz="2800" b="1" i="1" dirty="0">
              <a:latin typeface="Arial" panose="020B0604020202020204" pitchFamily="34" charset="0"/>
              <a:cs typeface="Arial" panose="020B0604020202020204" pitchFamily="34" charset="0"/>
            </a:endParaRPr>
          </a:p>
          <a:p>
            <a:r>
              <a:rPr lang="en-GB" sz="2800" b="1" i="1" dirty="0">
                <a:latin typeface="Arial" panose="020B0604020202020204" pitchFamily="34" charset="0"/>
                <a:cs typeface="Arial" panose="020B0604020202020204" pitchFamily="34" charset="0"/>
              </a:rPr>
              <a:t>		  r = </a:t>
            </a:r>
            <a:r>
              <a:rPr lang="en-GB" sz="2800" b="1" dirty="0">
                <a:latin typeface="Arial" panose="020B0604020202020204" pitchFamily="34" charset="0"/>
                <a:cs typeface="Arial" panose="020B0604020202020204" pitchFamily="34" charset="0"/>
              </a:rPr>
              <a:t>5</a:t>
            </a:r>
            <a:r>
              <a:rPr lang="en-GB" sz="2800" b="1" i="1" dirty="0">
                <a:latin typeface="Arial" panose="020B0604020202020204" pitchFamily="34" charset="0"/>
                <a:cs typeface="Arial" panose="020B0604020202020204" pitchFamily="34" charset="0"/>
              </a:rPr>
              <a:t>q + </a:t>
            </a:r>
            <a:r>
              <a:rPr lang="en-GB" sz="2800" b="1" dirty="0">
                <a:latin typeface="Arial" panose="020B0604020202020204" pitchFamily="34" charset="0"/>
                <a:cs typeface="Arial" panose="020B0604020202020204" pitchFamily="34" charset="0"/>
              </a:rPr>
              <a:t>80</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What is </a:t>
            </a:r>
            <a:r>
              <a:rPr lang="en-GB" i="1" dirty="0">
                <a:latin typeface="Arial" panose="020B0604020202020204" pitchFamily="34" charset="0"/>
                <a:cs typeface="Arial" panose="020B0604020202020204" pitchFamily="34" charset="0"/>
              </a:rPr>
              <a:t>r </a:t>
            </a:r>
            <a:r>
              <a:rPr lang="en-GB" dirty="0">
                <a:latin typeface="Arial" panose="020B0604020202020204" pitchFamily="34" charset="0"/>
                <a:cs typeface="Arial" panose="020B0604020202020204" pitchFamily="34" charset="0"/>
              </a:rPr>
              <a:t>worth if </a:t>
            </a:r>
            <a:r>
              <a:rPr lang="en-GB" i="1" dirty="0">
                <a:latin typeface="Arial" panose="020B0604020202020204" pitchFamily="34" charset="0"/>
                <a:cs typeface="Arial" panose="020B0604020202020204" pitchFamily="34" charset="0"/>
              </a:rPr>
              <a:t>p</a:t>
            </a:r>
            <a:r>
              <a:rPr lang="en-GB" dirty="0">
                <a:latin typeface="Arial" panose="020B0604020202020204" pitchFamily="34" charset="0"/>
                <a:cs typeface="Arial" panose="020B0604020202020204" pitchFamily="34" charset="0"/>
              </a:rPr>
              <a:t> is worth 25?</a:t>
            </a:r>
          </a:p>
          <a:p>
            <a:endParaRPr lang="en-GB" i="1" dirty="0">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	If </a:t>
            </a:r>
            <a:r>
              <a:rPr lang="en-GB" b="1" i="1" dirty="0">
                <a:solidFill>
                  <a:srgbClr val="DA2E41"/>
                </a:solidFill>
                <a:latin typeface="Arial" panose="020B0604020202020204" pitchFamily="34" charset="0"/>
                <a:cs typeface="Arial" panose="020B0604020202020204" pitchFamily="34" charset="0"/>
              </a:rPr>
              <a:t>p = 25, </a:t>
            </a:r>
            <a:r>
              <a:rPr lang="en-GB" b="1" dirty="0">
                <a:solidFill>
                  <a:srgbClr val="DA2E41"/>
                </a:solidFill>
                <a:latin typeface="Arial" panose="020B0604020202020204" pitchFamily="34" charset="0"/>
                <a:cs typeface="Arial" panose="020B0604020202020204" pitchFamily="34" charset="0"/>
              </a:rPr>
              <a:t>then </a:t>
            </a:r>
            <a:r>
              <a:rPr lang="en-GB" b="1" i="1" dirty="0">
                <a:solidFill>
                  <a:srgbClr val="DA2E41"/>
                </a:solidFill>
                <a:latin typeface="Arial" panose="020B0604020202020204" pitchFamily="34" charset="0"/>
                <a:cs typeface="Arial" panose="020B0604020202020204" pitchFamily="34" charset="0"/>
              </a:rPr>
              <a:t>q</a:t>
            </a:r>
            <a:r>
              <a:rPr lang="en-GB" b="1" dirty="0">
                <a:solidFill>
                  <a:srgbClr val="DA2E41"/>
                </a:solidFill>
                <a:latin typeface="Arial" panose="020B0604020202020204" pitchFamily="34" charset="0"/>
                <a:cs typeface="Arial" panose="020B0604020202020204" pitchFamily="34" charset="0"/>
              </a:rPr>
              <a:t> = 100 ÷ 25, so </a:t>
            </a:r>
            <a:r>
              <a:rPr lang="en-GB" b="1" i="1" dirty="0">
                <a:solidFill>
                  <a:srgbClr val="DA2E41"/>
                </a:solidFill>
                <a:latin typeface="Arial" panose="020B0604020202020204" pitchFamily="34" charset="0"/>
                <a:cs typeface="Arial" panose="020B0604020202020204" pitchFamily="34" charset="0"/>
              </a:rPr>
              <a:t>q</a:t>
            </a:r>
            <a:r>
              <a:rPr lang="en-GB" b="1" dirty="0">
                <a:solidFill>
                  <a:srgbClr val="DA2E41"/>
                </a:solidFill>
                <a:latin typeface="Arial" panose="020B0604020202020204" pitchFamily="34" charset="0"/>
                <a:cs typeface="Arial" panose="020B0604020202020204" pitchFamily="34" charset="0"/>
              </a:rPr>
              <a:t> must be worth 4</a:t>
            </a:r>
          </a:p>
          <a:p>
            <a:r>
              <a:rPr lang="en-GB" b="1" dirty="0">
                <a:solidFill>
                  <a:srgbClr val="DA2E41"/>
                </a:solidFill>
                <a:latin typeface="Arial" panose="020B0604020202020204" pitchFamily="34" charset="0"/>
                <a:cs typeface="Arial" panose="020B0604020202020204" pitchFamily="34" charset="0"/>
              </a:rPr>
              <a:t>	</a:t>
            </a:r>
          </a:p>
          <a:p>
            <a:r>
              <a:rPr lang="en-GB" b="1" dirty="0">
                <a:solidFill>
                  <a:srgbClr val="DA2E41"/>
                </a:solidFill>
                <a:latin typeface="Arial" panose="020B0604020202020204" pitchFamily="34" charset="0"/>
                <a:cs typeface="Arial" panose="020B0604020202020204" pitchFamily="34" charset="0"/>
              </a:rPr>
              <a:t>	As </a:t>
            </a:r>
            <a:r>
              <a:rPr lang="en-GB" b="1" i="1" dirty="0">
                <a:solidFill>
                  <a:srgbClr val="DA2E41"/>
                </a:solidFill>
                <a:latin typeface="Arial" panose="020B0604020202020204" pitchFamily="34" charset="0"/>
                <a:cs typeface="Arial" panose="020B0604020202020204" pitchFamily="34" charset="0"/>
              </a:rPr>
              <a:t>q </a:t>
            </a:r>
            <a:r>
              <a:rPr lang="en-GB" b="1" dirty="0">
                <a:solidFill>
                  <a:srgbClr val="DA2E41"/>
                </a:solidFill>
                <a:latin typeface="Arial" panose="020B0604020202020204" pitchFamily="34" charset="0"/>
                <a:cs typeface="Arial" panose="020B0604020202020204" pitchFamily="34" charset="0"/>
              </a:rPr>
              <a:t>= 4,</a:t>
            </a:r>
            <a:r>
              <a:rPr lang="en-GB" b="1" i="1" dirty="0">
                <a:solidFill>
                  <a:srgbClr val="DA2E41"/>
                </a:solidFill>
                <a:latin typeface="Arial" panose="020B0604020202020204" pitchFamily="34" charset="0"/>
                <a:cs typeface="Arial" panose="020B0604020202020204" pitchFamily="34" charset="0"/>
              </a:rPr>
              <a:t> r </a:t>
            </a:r>
            <a:r>
              <a:rPr lang="en-GB" b="1" dirty="0">
                <a:solidFill>
                  <a:srgbClr val="DA2E41"/>
                </a:solidFill>
                <a:latin typeface="Arial" panose="020B0604020202020204" pitchFamily="34" charset="0"/>
                <a:cs typeface="Arial" panose="020B0604020202020204" pitchFamily="34" charset="0"/>
              </a:rPr>
              <a:t>= (5 x 4) + 80 which equals 20 + 80 or 100.</a:t>
            </a:r>
          </a:p>
          <a:p>
            <a:endParaRPr lang="en-GB" b="1" dirty="0">
              <a:solidFill>
                <a:srgbClr val="DA2E41"/>
              </a:solidFill>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	</a:t>
            </a:r>
            <a:r>
              <a:rPr lang="en-GB" b="1" i="1" dirty="0">
                <a:solidFill>
                  <a:srgbClr val="DA2E41"/>
                </a:solidFill>
                <a:latin typeface="Arial" panose="020B0604020202020204" pitchFamily="34" charset="0"/>
                <a:cs typeface="Arial" panose="020B0604020202020204" pitchFamily="34" charset="0"/>
              </a:rPr>
              <a:t>r </a:t>
            </a:r>
            <a:r>
              <a:rPr lang="en-GB" b="1" dirty="0">
                <a:solidFill>
                  <a:srgbClr val="DA2E41"/>
                </a:solidFill>
                <a:latin typeface="Arial" panose="020B0604020202020204" pitchFamily="34" charset="0"/>
                <a:cs typeface="Arial" panose="020B0604020202020204" pitchFamily="34" charset="0"/>
              </a:rPr>
              <a:t>is worth 100 </a:t>
            </a:r>
          </a:p>
          <a:p>
            <a:r>
              <a:rPr lang="en-GB" sz="2800" b="1" i="1"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067876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4:</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9315" y="1748311"/>
            <a:ext cx="8785370" cy="6894195"/>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Lottie says,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Is Lottie correct? Explain your answer.</a:t>
            </a:r>
          </a:p>
          <a:p>
            <a:r>
              <a:rPr lang="en-GB" dirty="0">
                <a:latin typeface="Arial" panose="020B0604020202020204" pitchFamily="34" charset="0"/>
                <a:cs typeface="Arial" panose="020B0604020202020204" pitchFamily="34" charset="0"/>
              </a:rPr>
              <a:t>.</a:t>
            </a:r>
            <a:r>
              <a:rPr lang="en-GB" sz="2800" b="1" i="1"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Speech Bubble: Oval 1">
            <a:extLst>
              <a:ext uri="{FF2B5EF4-FFF2-40B4-BE49-F238E27FC236}">
                <a16:creationId xmlns:a16="http://schemas.microsoft.com/office/drawing/2014/main" id="{F3CB2930-2508-4B73-8B21-55391400F8C0}"/>
              </a:ext>
            </a:extLst>
          </p:cNvPr>
          <p:cNvSpPr/>
          <p:nvPr/>
        </p:nvSpPr>
        <p:spPr>
          <a:xfrm>
            <a:off x="1573306" y="1922929"/>
            <a:ext cx="4477870" cy="2205318"/>
          </a:xfrm>
          <a:prstGeom prst="wedgeEllipseCallout">
            <a:avLst>
              <a:gd name="adj1" fmla="val -42281"/>
              <a:gd name="adj2" fmla="val 50566"/>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solidFill>
                  <a:schemeClr val="tx1"/>
                </a:solidFill>
                <a:latin typeface="Arial" panose="020B0604020202020204" pitchFamily="34" charset="0"/>
                <a:cs typeface="Arial" panose="020B0604020202020204" pitchFamily="34" charset="0"/>
              </a:rPr>
              <a:t>In the equation</a:t>
            </a:r>
          </a:p>
          <a:p>
            <a:pPr algn="ctr"/>
            <a:r>
              <a:rPr lang="en-GB" sz="2200" b="1" i="1" dirty="0">
                <a:solidFill>
                  <a:schemeClr val="tx1"/>
                </a:solidFill>
                <a:latin typeface="Arial" panose="020B0604020202020204" pitchFamily="34" charset="0"/>
                <a:cs typeface="Arial" panose="020B0604020202020204" pitchFamily="34" charset="0"/>
              </a:rPr>
              <a:t>y = 6a</a:t>
            </a:r>
            <a:r>
              <a:rPr lang="en-GB" sz="2200" b="1" dirty="0">
                <a:solidFill>
                  <a:schemeClr val="tx1"/>
                </a:solidFill>
                <a:latin typeface="Arial" panose="020B0604020202020204" pitchFamily="34" charset="0"/>
                <a:cs typeface="Arial" panose="020B0604020202020204" pitchFamily="34" charset="0"/>
              </a:rPr>
              <a:t>,</a:t>
            </a:r>
          </a:p>
          <a:p>
            <a:pPr algn="ctr"/>
            <a:r>
              <a:rPr lang="en-GB" sz="2200" b="1" dirty="0">
                <a:solidFill>
                  <a:schemeClr val="tx1"/>
                </a:solidFill>
                <a:latin typeface="Arial" panose="020B0604020202020204" pitchFamily="34" charset="0"/>
                <a:cs typeface="Arial" panose="020B0604020202020204" pitchFamily="34" charset="0"/>
              </a:rPr>
              <a:t>if </a:t>
            </a:r>
            <a:r>
              <a:rPr lang="en-GB" sz="2200" b="1" i="1" dirty="0">
                <a:solidFill>
                  <a:schemeClr val="tx1"/>
                </a:solidFill>
                <a:latin typeface="Arial" panose="020B0604020202020204" pitchFamily="34" charset="0"/>
                <a:cs typeface="Arial" panose="020B0604020202020204" pitchFamily="34" charset="0"/>
              </a:rPr>
              <a:t>a</a:t>
            </a:r>
            <a:r>
              <a:rPr lang="en-GB" sz="2200" b="1" dirty="0">
                <a:solidFill>
                  <a:schemeClr val="tx1"/>
                </a:solidFill>
                <a:latin typeface="Arial" panose="020B0604020202020204" pitchFamily="34" charset="0"/>
                <a:cs typeface="Arial" panose="020B0604020202020204" pitchFamily="34" charset="0"/>
              </a:rPr>
              <a:t> is worth 8, then</a:t>
            </a:r>
          </a:p>
          <a:p>
            <a:pPr algn="ctr"/>
            <a:r>
              <a:rPr lang="en-GB" sz="2200" b="1" i="1" dirty="0">
                <a:solidFill>
                  <a:schemeClr val="tx1"/>
                </a:solidFill>
                <a:latin typeface="Arial" panose="020B0604020202020204" pitchFamily="34" charset="0"/>
                <a:cs typeface="Arial" panose="020B0604020202020204" pitchFamily="34" charset="0"/>
              </a:rPr>
              <a:t>y</a:t>
            </a:r>
            <a:r>
              <a:rPr lang="en-GB" sz="2200" b="1" dirty="0">
                <a:solidFill>
                  <a:schemeClr val="tx1"/>
                </a:solidFill>
                <a:latin typeface="Arial" panose="020B0604020202020204" pitchFamily="34" charset="0"/>
                <a:cs typeface="Arial" panose="020B0604020202020204" pitchFamily="34" charset="0"/>
              </a:rPr>
              <a:t> must be worth 68.  </a:t>
            </a:r>
          </a:p>
        </p:txBody>
      </p:sp>
    </p:spTree>
    <p:extLst>
      <p:ext uri="{BB962C8B-B14F-4D97-AF65-F5344CB8AC3E}">
        <p14:creationId xmlns:p14="http://schemas.microsoft.com/office/powerpoint/2010/main" val="16220687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500808"/>
            <a:ext cx="1207318" cy="307777"/>
          </a:xfrm>
          <a:prstGeom prst="rect">
            <a:avLst/>
          </a:prstGeom>
          <a:noFill/>
        </p:spPr>
        <p:txBody>
          <a:bodyPr wrap="none" rtlCol="0">
            <a:spAutoFit/>
          </a:bodyPr>
          <a:lstStyle/>
          <a:p>
            <a:r>
              <a:rPr lang="en-GB" sz="1400" b="1" u="sng" dirty="0">
                <a:latin typeface="Arial" panose="020B0604020202020204" pitchFamily="34" charset="0"/>
                <a:cs typeface="Arial" panose="020B0604020202020204" pitchFamily="34" charset="0"/>
              </a:rPr>
              <a:t>ACTIVITY 4:</a:t>
            </a:r>
            <a:endParaRPr lang="en-GB" sz="1400" u="sng"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3118D59-AA77-4E8F-A77E-839E69BA71E4}"/>
              </a:ext>
            </a:extLst>
          </p:cNvPr>
          <p:cNvSpPr txBox="1"/>
          <p:nvPr/>
        </p:nvSpPr>
        <p:spPr>
          <a:xfrm>
            <a:off x="179315" y="1748311"/>
            <a:ext cx="8785370" cy="8279190"/>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Lottie says,</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Is Lottie correct? Explain your answer.</a:t>
            </a:r>
          </a:p>
          <a:p>
            <a:endParaRPr lang="en-GB" dirty="0">
              <a:latin typeface="Arial" panose="020B0604020202020204" pitchFamily="34" charset="0"/>
              <a:cs typeface="Arial" panose="020B0604020202020204" pitchFamily="34" charset="0"/>
            </a:endParaRPr>
          </a:p>
          <a:p>
            <a:r>
              <a:rPr lang="en-GB" b="1" dirty="0">
                <a:solidFill>
                  <a:srgbClr val="DA2E41"/>
                </a:solidFill>
                <a:latin typeface="Arial" panose="020B0604020202020204" pitchFamily="34" charset="0"/>
                <a:cs typeface="Arial" panose="020B0604020202020204" pitchFamily="34" charset="0"/>
              </a:rPr>
              <a:t>Lottie is not correct. She thinks that 6</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simply means the digit 6 with another digit next to it and that the letter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represents the missing number of ones (like 6_ ). However, it actually means 6 lots of </a:t>
            </a:r>
            <a:r>
              <a:rPr lang="en-GB" b="1" i="1" dirty="0">
                <a:solidFill>
                  <a:srgbClr val="DA2E41"/>
                </a:solidFill>
                <a:latin typeface="Arial" panose="020B0604020202020204" pitchFamily="34" charset="0"/>
                <a:cs typeface="Arial" panose="020B0604020202020204" pitchFamily="34" charset="0"/>
              </a:rPr>
              <a:t>a </a:t>
            </a:r>
            <a:r>
              <a:rPr lang="en-GB" b="1" dirty="0">
                <a:solidFill>
                  <a:srgbClr val="DA2E41"/>
                </a:solidFill>
                <a:latin typeface="Arial" panose="020B0604020202020204" pitchFamily="34" charset="0"/>
                <a:cs typeface="Arial" panose="020B0604020202020204" pitchFamily="34" charset="0"/>
              </a:rPr>
              <a:t>or 6 x </a:t>
            </a:r>
            <a:r>
              <a:rPr lang="en-GB" b="1" i="1" dirty="0">
                <a:solidFill>
                  <a:srgbClr val="DA2E41"/>
                </a:solidFill>
                <a:latin typeface="Arial" panose="020B0604020202020204" pitchFamily="34" charset="0"/>
                <a:cs typeface="Arial" panose="020B0604020202020204" pitchFamily="34" charset="0"/>
              </a:rPr>
              <a:t>a</a:t>
            </a:r>
            <a:r>
              <a:rPr lang="en-GB" b="1" dirty="0">
                <a:solidFill>
                  <a:srgbClr val="DA2E41"/>
                </a:solidFill>
                <a:latin typeface="Arial" panose="020B0604020202020204" pitchFamily="34" charset="0"/>
                <a:cs typeface="Arial" panose="020B0604020202020204" pitchFamily="34" charset="0"/>
              </a:rPr>
              <a:t>. So, if </a:t>
            </a:r>
            <a:r>
              <a:rPr lang="en-GB" b="1" i="1" dirty="0">
                <a:solidFill>
                  <a:srgbClr val="DA2E41"/>
                </a:solidFill>
                <a:latin typeface="Arial" panose="020B0604020202020204" pitchFamily="34" charset="0"/>
                <a:cs typeface="Arial" panose="020B0604020202020204" pitchFamily="34" charset="0"/>
              </a:rPr>
              <a:t>a </a:t>
            </a:r>
            <a:r>
              <a:rPr lang="en-GB" b="1" dirty="0">
                <a:solidFill>
                  <a:srgbClr val="DA2E41"/>
                </a:solidFill>
                <a:latin typeface="Arial" panose="020B0604020202020204" pitchFamily="34" charset="0"/>
                <a:cs typeface="Arial" panose="020B0604020202020204" pitchFamily="34" charset="0"/>
              </a:rPr>
              <a:t>is worth 8, then </a:t>
            </a:r>
            <a:r>
              <a:rPr lang="en-GB" b="1" i="1" dirty="0">
                <a:solidFill>
                  <a:srgbClr val="DA2E41"/>
                </a:solidFill>
                <a:latin typeface="Arial" panose="020B0604020202020204" pitchFamily="34" charset="0"/>
                <a:cs typeface="Arial" panose="020B0604020202020204" pitchFamily="34" charset="0"/>
              </a:rPr>
              <a:t>y </a:t>
            </a:r>
            <a:r>
              <a:rPr lang="en-GB" b="1" dirty="0">
                <a:solidFill>
                  <a:srgbClr val="DA2E41"/>
                </a:solidFill>
                <a:latin typeface="Arial" panose="020B0604020202020204" pitchFamily="34" charset="0"/>
                <a:cs typeface="Arial" panose="020B0604020202020204" pitchFamily="34" charset="0"/>
              </a:rPr>
              <a:t>is worth 6 x 8 which equals 48.</a:t>
            </a:r>
          </a:p>
          <a:p>
            <a:r>
              <a:rPr lang="en-GB" dirty="0">
                <a:latin typeface="Arial" panose="020B0604020202020204" pitchFamily="34" charset="0"/>
                <a:cs typeface="Arial" panose="020B0604020202020204" pitchFamily="34" charset="0"/>
              </a:rPr>
              <a:t>.</a:t>
            </a:r>
            <a:r>
              <a:rPr lang="en-GB" sz="2800" b="1" i="1"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2" name="Speech Bubble: Oval 1">
            <a:extLst>
              <a:ext uri="{FF2B5EF4-FFF2-40B4-BE49-F238E27FC236}">
                <a16:creationId xmlns:a16="http://schemas.microsoft.com/office/drawing/2014/main" id="{F3CB2930-2508-4B73-8B21-55391400F8C0}"/>
              </a:ext>
            </a:extLst>
          </p:cNvPr>
          <p:cNvSpPr/>
          <p:nvPr/>
        </p:nvSpPr>
        <p:spPr>
          <a:xfrm>
            <a:off x="1573306" y="1922929"/>
            <a:ext cx="4477870" cy="2205318"/>
          </a:xfrm>
          <a:prstGeom prst="wedgeEllipseCallout">
            <a:avLst>
              <a:gd name="adj1" fmla="val -42281"/>
              <a:gd name="adj2" fmla="val 50566"/>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b="1" dirty="0">
                <a:solidFill>
                  <a:schemeClr val="tx1"/>
                </a:solidFill>
                <a:latin typeface="Arial" panose="020B0604020202020204" pitchFamily="34" charset="0"/>
                <a:cs typeface="Arial" panose="020B0604020202020204" pitchFamily="34" charset="0"/>
              </a:rPr>
              <a:t>In the equation</a:t>
            </a:r>
          </a:p>
          <a:p>
            <a:pPr algn="ctr"/>
            <a:r>
              <a:rPr lang="en-GB" sz="2200" b="1" i="1" dirty="0">
                <a:solidFill>
                  <a:schemeClr val="tx1"/>
                </a:solidFill>
                <a:latin typeface="Arial" panose="020B0604020202020204" pitchFamily="34" charset="0"/>
                <a:cs typeface="Arial" panose="020B0604020202020204" pitchFamily="34" charset="0"/>
              </a:rPr>
              <a:t>y = 6a</a:t>
            </a:r>
            <a:r>
              <a:rPr lang="en-GB" sz="2200" b="1" dirty="0">
                <a:solidFill>
                  <a:schemeClr val="tx1"/>
                </a:solidFill>
                <a:latin typeface="Arial" panose="020B0604020202020204" pitchFamily="34" charset="0"/>
                <a:cs typeface="Arial" panose="020B0604020202020204" pitchFamily="34" charset="0"/>
              </a:rPr>
              <a:t>,</a:t>
            </a:r>
          </a:p>
          <a:p>
            <a:pPr algn="ctr"/>
            <a:r>
              <a:rPr lang="en-GB" sz="2200" b="1" dirty="0">
                <a:solidFill>
                  <a:schemeClr val="tx1"/>
                </a:solidFill>
                <a:latin typeface="Arial" panose="020B0604020202020204" pitchFamily="34" charset="0"/>
                <a:cs typeface="Arial" panose="020B0604020202020204" pitchFamily="34" charset="0"/>
              </a:rPr>
              <a:t>if </a:t>
            </a:r>
            <a:r>
              <a:rPr lang="en-GB" sz="2200" b="1" i="1" dirty="0">
                <a:solidFill>
                  <a:schemeClr val="tx1"/>
                </a:solidFill>
                <a:latin typeface="Arial" panose="020B0604020202020204" pitchFamily="34" charset="0"/>
                <a:cs typeface="Arial" panose="020B0604020202020204" pitchFamily="34" charset="0"/>
              </a:rPr>
              <a:t>a</a:t>
            </a:r>
            <a:r>
              <a:rPr lang="en-GB" sz="2200" b="1" dirty="0">
                <a:solidFill>
                  <a:schemeClr val="tx1"/>
                </a:solidFill>
                <a:latin typeface="Arial" panose="020B0604020202020204" pitchFamily="34" charset="0"/>
                <a:cs typeface="Arial" panose="020B0604020202020204" pitchFamily="34" charset="0"/>
              </a:rPr>
              <a:t> is worth 8, then</a:t>
            </a:r>
          </a:p>
          <a:p>
            <a:pPr algn="ctr"/>
            <a:r>
              <a:rPr lang="en-GB" sz="2200" b="1" i="1" dirty="0">
                <a:solidFill>
                  <a:schemeClr val="tx1"/>
                </a:solidFill>
                <a:latin typeface="Arial" panose="020B0604020202020204" pitchFamily="34" charset="0"/>
                <a:cs typeface="Arial" panose="020B0604020202020204" pitchFamily="34" charset="0"/>
              </a:rPr>
              <a:t>y</a:t>
            </a:r>
            <a:r>
              <a:rPr lang="en-GB" sz="2200" b="1" dirty="0">
                <a:solidFill>
                  <a:schemeClr val="tx1"/>
                </a:solidFill>
                <a:latin typeface="Arial" panose="020B0604020202020204" pitchFamily="34" charset="0"/>
                <a:cs typeface="Arial" panose="020B0604020202020204" pitchFamily="34" charset="0"/>
              </a:rPr>
              <a:t> must be worth 68.  </a:t>
            </a:r>
          </a:p>
        </p:txBody>
      </p:sp>
    </p:spTree>
    <p:extLst>
      <p:ext uri="{BB962C8B-B14F-4D97-AF65-F5344CB8AC3E}">
        <p14:creationId xmlns:p14="http://schemas.microsoft.com/office/powerpoint/2010/main" val="1988463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3A960631-E276-4C11-8F5B-CF041185B13D}"/>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1" name="Rectangle 10">
            <a:extLst>
              <a:ext uri="{FF2B5EF4-FFF2-40B4-BE49-F238E27FC236}">
                <a16:creationId xmlns:a16="http://schemas.microsoft.com/office/drawing/2014/main" id="{EF179508-CB1E-4A66-91B4-D9065B654D4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prstClr val="black"/>
              </a:solidFill>
              <a:latin typeface="Century Gothic" panose="020B0502020202020204" pitchFamily="34" charset="0"/>
            </a:endParaRPr>
          </a:p>
          <a:p>
            <a:pPr lvl="0" algn="ctr" defTabSz="514350">
              <a:defRPr/>
            </a:pPr>
            <a:r>
              <a:rPr lang="en-GB" sz="3200" b="1" dirty="0">
                <a:solidFill>
                  <a:schemeClr val="tx1"/>
                </a:solidFill>
                <a:latin typeface="Century Gothic" panose="020B0502020202020204" pitchFamily="34" charset="0"/>
              </a:rPr>
              <a:t>a = 5b ÷ 2</a:t>
            </a:r>
          </a:p>
          <a:p>
            <a:pPr lvl="0" algn="ctr" defTabSz="514350">
              <a:defRPr/>
            </a:pPr>
            <a:r>
              <a:rPr lang="en-GB" sz="3200" b="1" dirty="0">
                <a:solidFill>
                  <a:schemeClr val="tx1"/>
                </a:solidFill>
                <a:latin typeface="Century Gothic" panose="020B0502020202020204" pitchFamily="34" charset="0"/>
              </a:rPr>
              <a:t>c = a + 5.5</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Sophie says: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Is she correct?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Explain your answer.</a:t>
            </a:r>
          </a:p>
          <a:p>
            <a:pPr lvl="0" algn="ctr"/>
            <a:endParaRPr lang="en-GB" sz="2000" b="1" dirty="0">
              <a:solidFill>
                <a:schemeClr val="tx1"/>
              </a:solidFill>
              <a:latin typeface="Century Gothic" panose="020B0502020202020204" pitchFamily="34" charset="0"/>
            </a:endParaRPr>
          </a:p>
        </p:txBody>
      </p:sp>
      <p:sp>
        <p:nvSpPr>
          <p:cNvPr id="12" name="Rounded Rectangular Callout 5">
            <a:extLst>
              <a:ext uri="{FF2B5EF4-FFF2-40B4-BE49-F238E27FC236}">
                <a16:creationId xmlns:a16="http://schemas.microsoft.com/office/drawing/2014/main" id="{80F98ED1-A9D3-4173-A1F0-18620A50B72C}"/>
              </a:ext>
            </a:extLst>
          </p:cNvPr>
          <p:cNvSpPr/>
          <p:nvPr/>
        </p:nvSpPr>
        <p:spPr>
          <a:xfrm>
            <a:off x="3168000" y="2807751"/>
            <a:ext cx="2808000" cy="849854"/>
          </a:xfrm>
          <a:prstGeom prst="wedgeRoundRectCallout">
            <a:avLst>
              <a:gd name="adj1" fmla="val -53861"/>
              <a:gd name="adj2" fmla="val 19462"/>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lvl="0" algn="ctr" defTabSz="514350">
              <a:defRPr/>
            </a:pPr>
            <a:r>
              <a:rPr lang="en-GB" sz="2000" b="1" dirty="0">
                <a:solidFill>
                  <a:schemeClr val="tx1"/>
                </a:solidFill>
                <a:latin typeface="Century Gothic" panose="020B0502020202020204" pitchFamily="34" charset="0"/>
              </a:rPr>
              <a:t>If b = 8 then c = 25</a:t>
            </a:r>
            <a:r>
              <a:rPr lang="en-GB" sz="1200" b="1" dirty="0">
                <a:solidFill>
                  <a:schemeClr val="tx1"/>
                </a:solidFill>
                <a:latin typeface="Century Gothic" panose="020B0502020202020204" pitchFamily="34" charset="0"/>
              </a:rPr>
              <a:t>.</a:t>
            </a:r>
          </a:p>
        </p:txBody>
      </p:sp>
    </p:spTree>
    <p:extLst>
      <p:ext uri="{BB962C8B-B14F-4D97-AF65-F5344CB8AC3E}">
        <p14:creationId xmlns:p14="http://schemas.microsoft.com/office/powerpoint/2010/main" val="15068254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3A960631-E276-4C11-8F5B-CF041185B13D}"/>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1" name="Rectangle 10">
            <a:extLst>
              <a:ext uri="{FF2B5EF4-FFF2-40B4-BE49-F238E27FC236}">
                <a16:creationId xmlns:a16="http://schemas.microsoft.com/office/drawing/2014/main" id="{EF179508-CB1E-4A66-91B4-D9065B654D4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prstClr val="black"/>
              </a:solidFill>
              <a:latin typeface="Century Gothic" panose="020B0502020202020204" pitchFamily="34" charset="0"/>
            </a:endParaRPr>
          </a:p>
          <a:p>
            <a:pPr lvl="0" algn="ctr" defTabSz="514350">
              <a:defRPr/>
            </a:pPr>
            <a:r>
              <a:rPr lang="en-GB" sz="3200" b="1" dirty="0">
                <a:solidFill>
                  <a:schemeClr val="tx1"/>
                </a:solidFill>
                <a:latin typeface="Century Gothic" panose="020B0502020202020204" pitchFamily="34" charset="0"/>
              </a:rPr>
              <a:t>a = 5b ÷ 2</a:t>
            </a:r>
          </a:p>
          <a:p>
            <a:pPr lvl="0" algn="ctr" defTabSz="514350">
              <a:defRPr/>
            </a:pPr>
            <a:r>
              <a:rPr lang="en-GB" sz="3200" b="1" dirty="0">
                <a:solidFill>
                  <a:schemeClr val="tx1"/>
                </a:solidFill>
                <a:latin typeface="Century Gothic" panose="020B0502020202020204" pitchFamily="34" charset="0"/>
              </a:rPr>
              <a:t>c = a + 5.5</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Sophie says: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Is she correct?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Explain your answer.</a:t>
            </a:r>
          </a:p>
          <a:p>
            <a:pPr lvl="0" algn="ctr"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Sophie is not correct because…</a:t>
            </a:r>
          </a:p>
          <a:p>
            <a:pPr lvl="0" defTabSz="51435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2" name="Rounded Rectangular Callout 5">
            <a:extLst>
              <a:ext uri="{FF2B5EF4-FFF2-40B4-BE49-F238E27FC236}">
                <a16:creationId xmlns:a16="http://schemas.microsoft.com/office/drawing/2014/main" id="{80F98ED1-A9D3-4173-A1F0-18620A50B72C}"/>
              </a:ext>
            </a:extLst>
          </p:cNvPr>
          <p:cNvSpPr/>
          <p:nvPr/>
        </p:nvSpPr>
        <p:spPr>
          <a:xfrm>
            <a:off x="3168000" y="2807751"/>
            <a:ext cx="2808000" cy="849854"/>
          </a:xfrm>
          <a:prstGeom prst="wedgeRoundRectCallout">
            <a:avLst>
              <a:gd name="adj1" fmla="val -53861"/>
              <a:gd name="adj2" fmla="val 19462"/>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lvl="0" algn="ctr" defTabSz="514350">
              <a:defRPr/>
            </a:pPr>
            <a:r>
              <a:rPr lang="en-GB" sz="2000" b="1" dirty="0">
                <a:solidFill>
                  <a:schemeClr val="tx1"/>
                </a:solidFill>
                <a:latin typeface="Century Gothic" panose="020B0502020202020204" pitchFamily="34" charset="0"/>
              </a:rPr>
              <a:t>If b = 8 then c = 25</a:t>
            </a:r>
            <a:r>
              <a:rPr lang="en-GB" sz="1200" b="1" dirty="0">
                <a:solidFill>
                  <a:schemeClr val="tx1"/>
                </a:solidFill>
                <a:latin typeface="Century Gothic" panose="020B0502020202020204" pitchFamily="34" charset="0"/>
              </a:rPr>
              <a:t>.</a:t>
            </a:r>
          </a:p>
        </p:txBody>
      </p:sp>
    </p:spTree>
    <p:extLst>
      <p:ext uri="{BB962C8B-B14F-4D97-AF65-F5344CB8AC3E}">
        <p14:creationId xmlns:p14="http://schemas.microsoft.com/office/powerpoint/2010/main" val="24756929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3A960631-E276-4C11-8F5B-CF041185B13D}"/>
              </a:ext>
            </a:extLst>
          </p:cNvPr>
          <p:cNvPicPr>
            <a:picLocks noChangeAspect="1"/>
          </p:cNvPicPr>
          <p:nvPr/>
        </p:nvPicPr>
        <p:blipFill>
          <a:blip r:embed="rId4"/>
          <a:stretch>
            <a:fillRect/>
          </a:stretch>
        </p:blipFill>
        <p:spPr>
          <a:xfrm>
            <a:off x="115438" y="141338"/>
            <a:ext cx="8913124" cy="6322100"/>
          </a:xfrm>
          <a:prstGeom prst="rect">
            <a:avLst/>
          </a:prstGeom>
        </p:spPr>
      </p:pic>
      <p:sp>
        <p:nvSpPr>
          <p:cNvPr id="11" name="Rectangle 10">
            <a:extLst>
              <a:ext uri="{FF2B5EF4-FFF2-40B4-BE49-F238E27FC236}">
                <a16:creationId xmlns:a16="http://schemas.microsoft.com/office/drawing/2014/main" id="{EF179508-CB1E-4A66-91B4-D9065B654D4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prstClr val="black"/>
              </a:solidFill>
              <a:latin typeface="Century Gothic" panose="020B0502020202020204" pitchFamily="34" charset="0"/>
            </a:endParaRPr>
          </a:p>
          <a:p>
            <a:pPr lvl="0" algn="ctr" defTabSz="514350">
              <a:defRPr/>
            </a:pPr>
            <a:r>
              <a:rPr lang="en-GB" sz="3200" b="1" dirty="0">
                <a:solidFill>
                  <a:schemeClr val="tx1"/>
                </a:solidFill>
                <a:latin typeface="Century Gothic" panose="020B0502020202020204" pitchFamily="34" charset="0"/>
              </a:rPr>
              <a:t>a = 5b ÷ 2</a:t>
            </a:r>
          </a:p>
          <a:p>
            <a:pPr lvl="0" algn="ctr" defTabSz="514350">
              <a:defRPr/>
            </a:pPr>
            <a:r>
              <a:rPr lang="en-GB" sz="3200" b="1" dirty="0">
                <a:solidFill>
                  <a:schemeClr val="tx1"/>
                </a:solidFill>
                <a:latin typeface="Century Gothic" panose="020B0502020202020204" pitchFamily="34" charset="0"/>
              </a:rPr>
              <a:t>c = a + 5.5</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Sophie says:</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Is she correct?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Explain your answer.</a:t>
            </a:r>
          </a:p>
          <a:p>
            <a:pPr lvl="0" algn="ctr"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Sophie is not correct because a = 40 ÷ 2 = 20, so c = 20 + 5.5 = 25.5.</a:t>
            </a:r>
          </a:p>
          <a:p>
            <a:pPr lvl="0" defTabSz="51435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2" name="Rounded Rectangular Callout 5">
            <a:extLst>
              <a:ext uri="{FF2B5EF4-FFF2-40B4-BE49-F238E27FC236}">
                <a16:creationId xmlns:a16="http://schemas.microsoft.com/office/drawing/2014/main" id="{80F98ED1-A9D3-4173-A1F0-18620A50B72C}"/>
              </a:ext>
            </a:extLst>
          </p:cNvPr>
          <p:cNvSpPr/>
          <p:nvPr/>
        </p:nvSpPr>
        <p:spPr>
          <a:xfrm>
            <a:off x="3168000" y="2807751"/>
            <a:ext cx="2808000" cy="849854"/>
          </a:xfrm>
          <a:prstGeom prst="wedgeRoundRectCallout">
            <a:avLst>
              <a:gd name="adj1" fmla="val -53861"/>
              <a:gd name="adj2" fmla="val 19462"/>
              <a:gd name="adj3" fmla="val 16667"/>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lvl="0" algn="ctr" defTabSz="514350">
              <a:defRPr/>
            </a:pPr>
            <a:r>
              <a:rPr lang="en-GB" sz="2000" b="1" dirty="0">
                <a:solidFill>
                  <a:schemeClr val="tx1"/>
                </a:solidFill>
                <a:latin typeface="Century Gothic" panose="020B0502020202020204" pitchFamily="34" charset="0"/>
              </a:rPr>
              <a:t>If b = 8 then c = 25</a:t>
            </a:r>
            <a:r>
              <a:rPr lang="en-GB" sz="1200" b="1" dirty="0">
                <a:solidFill>
                  <a:schemeClr val="tx1"/>
                </a:solidFill>
                <a:latin typeface="Century Gothic" panose="020B0502020202020204" pitchFamily="34" charset="0"/>
              </a:rPr>
              <a:t>.</a:t>
            </a:r>
          </a:p>
        </p:txBody>
      </p:sp>
    </p:spTree>
    <p:extLst>
      <p:ext uri="{BB962C8B-B14F-4D97-AF65-F5344CB8AC3E}">
        <p14:creationId xmlns:p14="http://schemas.microsoft.com/office/powerpoint/2010/main" val="36934542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Ryan is calculating the perimeter of a rectangle.</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He is using the equation P = 2a + 2b.</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When a = 12.5cm, he calculates that P = 45cm. </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What is the value of b?</a:t>
            </a:r>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8">
            <a:extLst>
              <a:ext uri="{FF2B5EF4-FFF2-40B4-BE49-F238E27FC236}">
                <a16:creationId xmlns:a16="http://schemas.microsoft.com/office/drawing/2014/main" id="{6D09EA51-C74A-5846-8AD3-CE28BCC00466}"/>
              </a:ext>
            </a:extLst>
          </p:cNvPr>
          <p:cNvSpPr/>
          <p:nvPr/>
        </p:nvSpPr>
        <p:spPr>
          <a:xfrm>
            <a:off x="2693443" y="2210441"/>
            <a:ext cx="3757113" cy="1482792"/>
          </a:xfrm>
          <a:prstGeom prst="rect">
            <a:avLst/>
          </a:prstGeom>
          <a:solidFill>
            <a:srgbClr val="4AD66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76283EA-00C1-2E45-98EC-A396D2D1E7D9}"/>
              </a:ext>
            </a:extLst>
          </p:cNvPr>
          <p:cNvSpPr txBox="1"/>
          <p:nvPr/>
        </p:nvSpPr>
        <p:spPr>
          <a:xfrm>
            <a:off x="4364965" y="1830816"/>
            <a:ext cx="414068" cy="400110"/>
          </a:xfrm>
          <a:prstGeom prst="rect">
            <a:avLst/>
          </a:prstGeom>
          <a:noFill/>
        </p:spPr>
        <p:txBody>
          <a:bodyPr wrap="square" rtlCol="0">
            <a:spAutoFit/>
          </a:bodyPr>
          <a:lstStyle/>
          <a:p>
            <a:r>
              <a:rPr lang="en-GB" sz="2000" b="1" dirty="0">
                <a:latin typeface="Century Gothic" panose="020B0502020202020204" pitchFamily="34" charset="0"/>
              </a:rPr>
              <a:t>a</a:t>
            </a:r>
          </a:p>
        </p:txBody>
      </p:sp>
      <p:sp>
        <p:nvSpPr>
          <p:cNvPr id="11" name="TextBox 10">
            <a:extLst>
              <a:ext uri="{FF2B5EF4-FFF2-40B4-BE49-F238E27FC236}">
                <a16:creationId xmlns:a16="http://schemas.microsoft.com/office/drawing/2014/main" id="{4EF23D8E-EA9F-EF47-B62F-E55888CD1AB6}"/>
              </a:ext>
            </a:extLst>
          </p:cNvPr>
          <p:cNvSpPr txBox="1"/>
          <p:nvPr/>
        </p:nvSpPr>
        <p:spPr>
          <a:xfrm>
            <a:off x="6450556" y="2751782"/>
            <a:ext cx="1708646" cy="400110"/>
          </a:xfrm>
          <a:prstGeom prst="rect">
            <a:avLst/>
          </a:prstGeom>
          <a:noFill/>
        </p:spPr>
        <p:txBody>
          <a:bodyPr wrap="square" rtlCol="0">
            <a:spAutoFit/>
          </a:bodyPr>
          <a:lstStyle/>
          <a:p>
            <a:r>
              <a:rPr lang="en-GB" sz="2000" b="1" dirty="0">
                <a:latin typeface="Century Gothic" panose="020B0502020202020204" pitchFamily="34" charset="0"/>
              </a:rPr>
              <a:t>b</a:t>
            </a:r>
          </a:p>
        </p:txBody>
      </p:sp>
      <p:sp>
        <p:nvSpPr>
          <p:cNvPr id="12" name="TextBox 11">
            <a:extLst>
              <a:ext uri="{FF2B5EF4-FFF2-40B4-BE49-F238E27FC236}">
                <a16:creationId xmlns:a16="http://schemas.microsoft.com/office/drawing/2014/main" id="{5AFF0EED-3712-AE4B-AE7C-0F68A408D148}"/>
              </a:ext>
            </a:extLst>
          </p:cNvPr>
          <p:cNvSpPr txBox="1"/>
          <p:nvPr/>
        </p:nvSpPr>
        <p:spPr>
          <a:xfrm>
            <a:off x="1404959" y="3501660"/>
            <a:ext cx="1650562" cy="253916"/>
          </a:xfrm>
          <a:prstGeom prst="rect">
            <a:avLst/>
          </a:prstGeom>
          <a:noFill/>
        </p:spPr>
        <p:txBody>
          <a:bodyPr wrap="square" rtlCol="0">
            <a:spAutoFit/>
          </a:bodyPr>
          <a:lstStyle/>
          <a:p>
            <a:pPr algn="ctr"/>
            <a:r>
              <a:rPr lang="en-GB" sz="1050" b="1" i="1" dirty="0">
                <a:solidFill>
                  <a:schemeClr val="bg1">
                    <a:lumMod val="50000"/>
                  </a:schemeClr>
                </a:solidFill>
                <a:latin typeface="Century Gothic" panose="020B0502020202020204" pitchFamily="34" charset="0"/>
              </a:rPr>
              <a:t>Not  to scale </a:t>
            </a:r>
          </a:p>
        </p:txBody>
      </p:sp>
    </p:spTree>
    <p:extLst>
      <p:ext uri="{BB962C8B-B14F-4D97-AF65-F5344CB8AC3E}">
        <p14:creationId xmlns:p14="http://schemas.microsoft.com/office/powerpoint/2010/main" val="29262468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Ryan is calculating the perimeter of a rectangle.</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He is using the equation P = 2a + 2b.</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When a = 12.5cm, he calculates that P = 45cm. </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What is the value of b?</a:t>
            </a:r>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10cm</a:t>
            </a: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8">
            <a:extLst>
              <a:ext uri="{FF2B5EF4-FFF2-40B4-BE49-F238E27FC236}">
                <a16:creationId xmlns:a16="http://schemas.microsoft.com/office/drawing/2014/main" id="{6D09EA51-C74A-5846-8AD3-CE28BCC00466}"/>
              </a:ext>
            </a:extLst>
          </p:cNvPr>
          <p:cNvSpPr/>
          <p:nvPr/>
        </p:nvSpPr>
        <p:spPr>
          <a:xfrm>
            <a:off x="2693443" y="2210441"/>
            <a:ext cx="3757113" cy="1482792"/>
          </a:xfrm>
          <a:prstGeom prst="rect">
            <a:avLst/>
          </a:prstGeom>
          <a:solidFill>
            <a:srgbClr val="4AD66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876283EA-00C1-2E45-98EC-A396D2D1E7D9}"/>
              </a:ext>
            </a:extLst>
          </p:cNvPr>
          <p:cNvSpPr txBox="1"/>
          <p:nvPr/>
        </p:nvSpPr>
        <p:spPr>
          <a:xfrm>
            <a:off x="4364965" y="1830816"/>
            <a:ext cx="414068" cy="400110"/>
          </a:xfrm>
          <a:prstGeom prst="rect">
            <a:avLst/>
          </a:prstGeom>
          <a:noFill/>
        </p:spPr>
        <p:txBody>
          <a:bodyPr wrap="square" rtlCol="0">
            <a:spAutoFit/>
          </a:bodyPr>
          <a:lstStyle/>
          <a:p>
            <a:r>
              <a:rPr lang="en-GB" sz="2000" b="1" dirty="0">
                <a:latin typeface="Century Gothic" panose="020B0502020202020204" pitchFamily="34" charset="0"/>
              </a:rPr>
              <a:t>a</a:t>
            </a:r>
          </a:p>
        </p:txBody>
      </p:sp>
      <p:sp>
        <p:nvSpPr>
          <p:cNvPr id="11" name="TextBox 10">
            <a:extLst>
              <a:ext uri="{FF2B5EF4-FFF2-40B4-BE49-F238E27FC236}">
                <a16:creationId xmlns:a16="http://schemas.microsoft.com/office/drawing/2014/main" id="{4EF23D8E-EA9F-EF47-B62F-E55888CD1AB6}"/>
              </a:ext>
            </a:extLst>
          </p:cNvPr>
          <p:cNvSpPr txBox="1"/>
          <p:nvPr/>
        </p:nvSpPr>
        <p:spPr>
          <a:xfrm>
            <a:off x="6450556" y="2751782"/>
            <a:ext cx="1708646" cy="400110"/>
          </a:xfrm>
          <a:prstGeom prst="rect">
            <a:avLst/>
          </a:prstGeom>
          <a:noFill/>
        </p:spPr>
        <p:txBody>
          <a:bodyPr wrap="square" rtlCol="0">
            <a:spAutoFit/>
          </a:bodyPr>
          <a:lstStyle/>
          <a:p>
            <a:r>
              <a:rPr lang="en-GB" sz="2000" b="1" dirty="0">
                <a:latin typeface="Century Gothic" panose="020B0502020202020204" pitchFamily="34" charset="0"/>
              </a:rPr>
              <a:t>b</a:t>
            </a:r>
          </a:p>
        </p:txBody>
      </p:sp>
      <p:sp>
        <p:nvSpPr>
          <p:cNvPr id="13" name="TextBox 12">
            <a:extLst>
              <a:ext uri="{FF2B5EF4-FFF2-40B4-BE49-F238E27FC236}">
                <a16:creationId xmlns:a16="http://schemas.microsoft.com/office/drawing/2014/main" id="{B17CDE8B-059C-4E93-B171-5414D428557B}"/>
              </a:ext>
            </a:extLst>
          </p:cNvPr>
          <p:cNvSpPr txBox="1"/>
          <p:nvPr/>
        </p:nvSpPr>
        <p:spPr>
          <a:xfrm>
            <a:off x="1404959" y="3501660"/>
            <a:ext cx="1650562" cy="253916"/>
          </a:xfrm>
          <a:prstGeom prst="rect">
            <a:avLst/>
          </a:prstGeom>
          <a:noFill/>
        </p:spPr>
        <p:txBody>
          <a:bodyPr wrap="square" rtlCol="0">
            <a:spAutoFit/>
          </a:bodyPr>
          <a:lstStyle/>
          <a:p>
            <a:pPr algn="ctr"/>
            <a:r>
              <a:rPr lang="en-GB" sz="1050" b="1" i="1" dirty="0">
                <a:solidFill>
                  <a:schemeClr val="bg1">
                    <a:lumMod val="50000"/>
                  </a:schemeClr>
                </a:solidFill>
                <a:latin typeface="Century Gothic" panose="020B0502020202020204" pitchFamily="34" charset="0"/>
              </a:rPr>
              <a:t>Not  to scale </a:t>
            </a:r>
          </a:p>
        </p:txBody>
      </p:sp>
    </p:spTree>
    <p:extLst>
      <p:ext uri="{BB962C8B-B14F-4D97-AF65-F5344CB8AC3E}">
        <p14:creationId xmlns:p14="http://schemas.microsoft.com/office/powerpoint/2010/main" val="21493847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a = (5b ÷ 2) – 8c</a:t>
            </a: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When b = 6 and c = 0.25, </a:t>
            </a:r>
          </a:p>
          <a:p>
            <a:pPr algn="ctr"/>
            <a:r>
              <a:rPr lang="en-GB" sz="2800" b="1" dirty="0">
                <a:solidFill>
                  <a:schemeClr val="tx1"/>
                </a:solidFill>
                <a:latin typeface="Century Gothic" panose="020B0502020202020204" pitchFamily="34" charset="0"/>
              </a:rPr>
              <a:t>a = 28.</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answer.</a:t>
            </a: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6539294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a = (5b ÷ 2) – 8c</a:t>
            </a: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When b = 6 and c = 0.25, </a:t>
            </a:r>
          </a:p>
          <a:p>
            <a:pPr algn="ctr"/>
            <a:r>
              <a:rPr lang="en-GB" sz="2800" b="1" dirty="0">
                <a:solidFill>
                  <a:schemeClr val="tx1"/>
                </a:solidFill>
                <a:latin typeface="Century Gothic" panose="020B0502020202020204" pitchFamily="34" charset="0"/>
              </a:rPr>
              <a:t>a = 28.</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answer.</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answer is false because...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8683529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a = (5b ÷ 2) – 8c</a:t>
            </a:r>
          </a:p>
          <a:p>
            <a:pPr algn="ctr"/>
            <a:endParaRPr lang="en-GB" sz="2800" b="1" dirty="0">
              <a:solidFill>
                <a:schemeClr val="tx1"/>
              </a:solidFill>
              <a:latin typeface="Century Gothic" panose="020B0502020202020204" pitchFamily="34" charset="0"/>
            </a:endParaRPr>
          </a:p>
          <a:p>
            <a:pPr algn="ctr"/>
            <a:r>
              <a:rPr lang="en-GB" sz="2800" b="1" dirty="0">
                <a:solidFill>
                  <a:schemeClr val="tx1"/>
                </a:solidFill>
                <a:latin typeface="Century Gothic" panose="020B0502020202020204" pitchFamily="34" charset="0"/>
              </a:rPr>
              <a:t>When b = 6 and c = 0.25, </a:t>
            </a:r>
          </a:p>
          <a:p>
            <a:pPr algn="ctr"/>
            <a:r>
              <a:rPr lang="en-GB" sz="2800" b="1" dirty="0">
                <a:solidFill>
                  <a:schemeClr val="tx1"/>
                </a:solidFill>
                <a:latin typeface="Century Gothic" panose="020B0502020202020204" pitchFamily="34" charset="0"/>
              </a:rPr>
              <a:t>a = 28.</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Explain your answer.</a:t>
            </a: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The answer is false because a = (30 ÷ 2) – 2, so a = 15 – 2 = 13.</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5902831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380565"/>
            <a:ext cx="1384290" cy="307777"/>
          </a:xfrm>
          <a:prstGeom prst="rect">
            <a:avLst/>
          </a:prstGeom>
          <a:noFill/>
        </p:spPr>
        <p:txBody>
          <a:bodyPr wrap="none" rtlCol="0">
            <a:spAutoFit/>
          </a:bodyPr>
          <a:lstStyle/>
          <a:p>
            <a:r>
              <a:rPr lang="en-GB" sz="1400" b="1" u="sng" dirty="0">
                <a:solidFill>
                  <a:srgbClr val="388CDA"/>
                </a:solidFill>
                <a:latin typeface="Arial" panose="020B0604020202020204" pitchFamily="34" charset="0"/>
                <a:cs typeface="Arial" panose="020B0604020202020204" pitchFamily="34" charset="0"/>
              </a:rPr>
              <a:t>EVALUATION:</a:t>
            </a:r>
            <a:endParaRPr lang="en-GB" sz="1400" u="sng" dirty="0">
              <a:solidFill>
                <a:srgbClr val="388CDA"/>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2D7E7AB-D146-4B0C-9018-D1E2F22D39D6}"/>
              </a:ext>
            </a:extLst>
          </p:cNvPr>
          <p:cNvSpPr txBox="1"/>
          <p:nvPr/>
        </p:nvSpPr>
        <p:spPr>
          <a:xfrm>
            <a:off x="150905" y="1674895"/>
            <a:ext cx="8966201" cy="4216539"/>
          </a:xfrm>
          <a:prstGeom prst="rect">
            <a:avLst/>
          </a:prstGeom>
          <a:noFill/>
        </p:spPr>
        <p:txBody>
          <a:bodyPr wrap="square" rtlCol="0">
            <a:spAutoFit/>
          </a:bodyPr>
          <a:lstStyle/>
          <a:p>
            <a:r>
              <a:rPr lang="en-GB" sz="2000" b="1" dirty="0">
                <a:solidFill>
                  <a:srgbClr val="388CDA"/>
                </a:solidFill>
                <a:latin typeface="Arial" panose="020B0604020202020204" pitchFamily="34" charset="0"/>
                <a:cs typeface="Arial" panose="020B0604020202020204" pitchFamily="34" charset="0"/>
              </a:rPr>
              <a:t>True or False?</a:t>
            </a:r>
          </a:p>
          <a:p>
            <a:endParaRPr lang="en-GB" sz="2000" dirty="0">
              <a:solidFill>
                <a:srgbClr val="388CDA"/>
              </a:solidFill>
              <a:latin typeface="Arial" panose="020B0604020202020204" pitchFamily="34" charset="0"/>
              <a:cs typeface="Arial" panose="020B0604020202020204" pitchFamily="34" charset="0"/>
            </a:endParaRPr>
          </a:p>
          <a:p>
            <a:pPr marL="457200" indent="-457200">
              <a:buAutoNum type="alphaLcParenR"/>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y </a:t>
            </a:r>
            <a:r>
              <a:rPr lang="en-GB" sz="1900" dirty="0">
                <a:solidFill>
                  <a:srgbClr val="388CDA"/>
                </a:solidFill>
                <a:latin typeface="Arial" panose="020B0604020202020204" pitchFamily="34" charset="0"/>
                <a:cs typeface="Arial" panose="020B0604020202020204" pitchFamily="34" charset="0"/>
              </a:rPr>
              <a:t>= 7, then 2</a:t>
            </a:r>
            <a:r>
              <a:rPr lang="en-GB" sz="1900" i="1" dirty="0">
                <a:solidFill>
                  <a:srgbClr val="388CDA"/>
                </a:solidFill>
                <a:latin typeface="Arial" panose="020B0604020202020204" pitchFamily="34" charset="0"/>
                <a:cs typeface="Arial" panose="020B0604020202020204" pitchFamily="34" charset="0"/>
              </a:rPr>
              <a:t>y </a:t>
            </a:r>
            <a:r>
              <a:rPr lang="en-GB" sz="1900" dirty="0">
                <a:solidFill>
                  <a:srgbClr val="388CDA"/>
                </a:solidFill>
                <a:latin typeface="Arial" panose="020B0604020202020204" pitchFamily="34" charset="0"/>
                <a:cs typeface="Arial" panose="020B0604020202020204" pitchFamily="34" charset="0"/>
              </a:rPr>
              <a:t>– 15 = – 1.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2"/>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h = </a:t>
            </a:r>
            <a:r>
              <a:rPr lang="en-GB" sz="1900" dirty="0">
                <a:solidFill>
                  <a:srgbClr val="388CDA"/>
                </a:solidFill>
                <a:latin typeface="Arial" panose="020B0604020202020204" pitchFamily="34" charset="0"/>
                <a:cs typeface="Arial" panose="020B0604020202020204" pitchFamily="34" charset="0"/>
              </a:rPr>
              <a:t>9, then </a:t>
            </a:r>
            <a:r>
              <a:rPr lang="en-GB" sz="1900" i="1" dirty="0">
                <a:solidFill>
                  <a:srgbClr val="388CDA"/>
                </a:solidFill>
                <a:latin typeface="Arial" panose="020B0604020202020204" pitchFamily="34" charset="0"/>
                <a:cs typeface="Arial" panose="020B0604020202020204" pitchFamily="34" charset="0"/>
              </a:rPr>
              <a:t>5h </a:t>
            </a:r>
            <a:r>
              <a:rPr lang="en-GB" sz="1900" dirty="0">
                <a:solidFill>
                  <a:srgbClr val="388CDA"/>
                </a:solidFill>
                <a:latin typeface="Arial" panose="020B0604020202020204" pitchFamily="34" charset="0"/>
                <a:cs typeface="Arial" panose="020B0604020202020204" pitchFamily="34" charset="0"/>
              </a:rPr>
              <a:t>is equal to 59	</a:t>
            </a:r>
            <a:r>
              <a:rPr lang="en-GB" sz="1900" i="1"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p>
          <a:p>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3"/>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a = </a:t>
            </a:r>
            <a:r>
              <a:rPr lang="en-GB" sz="1900" dirty="0">
                <a:solidFill>
                  <a:srgbClr val="388CDA"/>
                </a:solidFill>
                <a:latin typeface="Arial" panose="020B0604020202020204" pitchFamily="34" charset="0"/>
                <a:cs typeface="Arial" panose="020B0604020202020204" pitchFamily="34" charset="0"/>
              </a:rPr>
              <a:t>10, then the expression 45 ÷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will give the same </a:t>
            </a:r>
          </a:p>
          <a:p>
            <a:r>
              <a:rPr lang="en-GB" sz="1900" dirty="0">
                <a:solidFill>
                  <a:srgbClr val="388CDA"/>
                </a:solidFill>
                <a:latin typeface="Arial" panose="020B0604020202020204" pitchFamily="34" charset="0"/>
                <a:cs typeface="Arial" panose="020B0604020202020204" pitchFamily="34" charset="0"/>
              </a:rPr>
              <a:t>	answer as 0.45</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endParaRPr lang="en-GB" sz="1900" dirty="0">
              <a:solidFill>
                <a:srgbClr val="388CDA"/>
              </a:solidFill>
              <a:latin typeface="Arial" panose="020B0604020202020204" pitchFamily="34" charset="0"/>
              <a:cs typeface="Arial" panose="020B0604020202020204" pitchFamily="34" charset="0"/>
            </a:endParaRP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w </a:t>
            </a:r>
            <a:r>
              <a:rPr lang="en-GB" sz="1900" dirty="0">
                <a:solidFill>
                  <a:srgbClr val="388CDA"/>
                </a:solidFill>
                <a:latin typeface="Arial" panose="020B0604020202020204" pitchFamily="34" charset="0"/>
                <a:cs typeface="Arial" panose="020B0604020202020204" pitchFamily="34" charset="0"/>
              </a:rPr>
              <a:t>= 7, </a:t>
            </a:r>
            <a:r>
              <a:rPr lang="en-GB" sz="1900" i="1" dirty="0">
                <a:solidFill>
                  <a:srgbClr val="388CDA"/>
                </a:solidFill>
                <a:latin typeface="Arial" panose="020B0604020202020204" pitchFamily="34" charset="0"/>
                <a:cs typeface="Arial" panose="020B0604020202020204" pitchFamily="34" charset="0"/>
              </a:rPr>
              <a:t>y </a:t>
            </a:r>
            <a:r>
              <a:rPr lang="en-GB" sz="1900" dirty="0">
                <a:solidFill>
                  <a:srgbClr val="388CDA"/>
                </a:solidFill>
                <a:latin typeface="Arial" panose="020B0604020202020204" pitchFamily="34" charset="0"/>
                <a:cs typeface="Arial" panose="020B0604020202020204" pitchFamily="34" charset="0"/>
              </a:rPr>
              <a:t>= 0.5 and </a:t>
            </a:r>
            <a:r>
              <a:rPr lang="en-GB" sz="1900" i="1" dirty="0">
                <a:solidFill>
                  <a:srgbClr val="388CDA"/>
                </a:solidFill>
                <a:latin typeface="Arial" panose="020B0604020202020204" pitchFamily="34" charset="0"/>
                <a:cs typeface="Arial" panose="020B0604020202020204" pitchFamily="34" charset="0"/>
              </a:rPr>
              <a:t>z = w</a:t>
            </a:r>
            <a:r>
              <a:rPr lang="en-GB" sz="1900" dirty="0">
                <a:solidFill>
                  <a:srgbClr val="388CDA"/>
                </a:solidFill>
                <a:latin typeface="Arial" panose="020B0604020202020204" pitchFamily="34" charset="0"/>
                <a:cs typeface="Arial" panose="020B0604020202020204" pitchFamily="34" charset="0"/>
              </a:rPr>
              <a:t> x </a:t>
            </a:r>
            <a:r>
              <a:rPr lang="en-GB" sz="1900" i="1" dirty="0">
                <a:solidFill>
                  <a:srgbClr val="388CDA"/>
                </a:solidFill>
                <a:latin typeface="Arial" panose="020B0604020202020204" pitchFamily="34" charset="0"/>
                <a:cs typeface="Arial" panose="020B0604020202020204" pitchFamily="34" charset="0"/>
              </a:rPr>
              <a:t>y</a:t>
            </a:r>
            <a:r>
              <a:rPr lang="en-GB" sz="1900" dirty="0">
                <a:solidFill>
                  <a:srgbClr val="388CDA"/>
                </a:solidFill>
                <a:latin typeface="Arial" panose="020B0604020202020204" pitchFamily="34" charset="0"/>
                <a:cs typeface="Arial" panose="020B0604020202020204" pitchFamily="34" charset="0"/>
              </a:rPr>
              <a:t>, then the value of </a:t>
            </a:r>
            <a:r>
              <a:rPr lang="en-GB" sz="1900" i="1" dirty="0">
                <a:solidFill>
                  <a:srgbClr val="388CDA"/>
                </a:solidFill>
                <a:latin typeface="Arial" panose="020B0604020202020204" pitchFamily="34" charset="0"/>
                <a:cs typeface="Arial" panose="020B0604020202020204" pitchFamily="34" charset="0"/>
              </a:rPr>
              <a:t>z </a:t>
            </a:r>
            <a:r>
              <a:rPr lang="en-GB" sz="1900" dirty="0">
                <a:solidFill>
                  <a:srgbClr val="388CDA"/>
                </a:solidFill>
                <a:latin typeface="Arial" panose="020B0604020202020204" pitchFamily="34" charset="0"/>
                <a:cs typeface="Arial" panose="020B0604020202020204" pitchFamily="34" charset="0"/>
              </a:rPr>
              <a:t>is 4.5   </a:t>
            </a:r>
            <a:r>
              <a:rPr lang="en-GB" sz="1900" b="1" dirty="0">
                <a:solidFill>
                  <a:srgbClr val="388CDA"/>
                </a:solidFill>
                <a:latin typeface="Arial" panose="020B0604020202020204" pitchFamily="34" charset="0"/>
                <a:cs typeface="Arial" panose="020B0604020202020204" pitchFamily="34" charset="0"/>
              </a:rPr>
              <a:t> </a:t>
            </a:r>
          </a:p>
          <a:p>
            <a:pPr marL="457200" indent="-457200">
              <a:buAutoNum type="alphaLcParenR" startAt="4"/>
            </a:pPr>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3</a:t>
            </a:r>
            <a:r>
              <a:rPr lang="en-GB" sz="1900" i="1" dirty="0">
                <a:solidFill>
                  <a:srgbClr val="388CDA"/>
                </a:solidFill>
                <a:latin typeface="Arial" panose="020B0604020202020204" pitchFamily="34" charset="0"/>
                <a:cs typeface="Arial" panose="020B0604020202020204" pitchFamily="34" charset="0"/>
              </a:rPr>
              <a:t>b </a:t>
            </a:r>
            <a:r>
              <a:rPr lang="en-GB" sz="1900" dirty="0">
                <a:solidFill>
                  <a:srgbClr val="388CDA"/>
                </a:solidFill>
                <a:latin typeface="Arial" panose="020B0604020202020204" pitchFamily="34" charset="0"/>
                <a:cs typeface="Arial" panose="020B0604020202020204" pitchFamily="34" charset="0"/>
              </a:rPr>
              <a:t>– 14 </a:t>
            </a:r>
          </a:p>
          <a:p>
            <a:r>
              <a:rPr lang="en-GB" sz="1900" i="1" dirty="0">
                <a:solidFill>
                  <a:srgbClr val="388CDA"/>
                </a:solidFill>
                <a:latin typeface="Arial" panose="020B0604020202020204" pitchFamily="34" charset="0"/>
                <a:cs typeface="Arial" panose="020B0604020202020204" pitchFamily="34" charset="0"/>
              </a:rPr>
              <a:t>	 c</a:t>
            </a:r>
            <a:r>
              <a:rPr lang="en-GB" sz="1900" dirty="0">
                <a:solidFill>
                  <a:srgbClr val="388CDA"/>
                </a:solidFill>
                <a:latin typeface="Arial" panose="020B0604020202020204" pitchFamily="34" charset="0"/>
                <a:cs typeface="Arial" panose="020B0604020202020204" pitchFamily="34" charset="0"/>
              </a:rPr>
              <a:t>  = </a:t>
            </a:r>
            <a:r>
              <a:rPr lang="en-GB" sz="1900" i="1" dirty="0">
                <a:solidFill>
                  <a:srgbClr val="388CDA"/>
                </a:solidFill>
                <a:latin typeface="Arial" panose="020B0604020202020204" pitchFamily="34" charset="0"/>
                <a:cs typeface="Arial" panose="020B0604020202020204" pitchFamily="34" charset="0"/>
              </a:rPr>
              <a:t>a </a:t>
            </a:r>
            <a:r>
              <a:rPr lang="en-GB" sz="1900" dirty="0">
                <a:solidFill>
                  <a:srgbClr val="388CDA"/>
                </a:solidFill>
                <a:latin typeface="Arial" panose="020B0604020202020204" pitchFamily="34" charset="0"/>
                <a:cs typeface="Arial" panose="020B0604020202020204" pitchFamily="34" charset="0"/>
              </a:rPr>
              <a:t>÷ 100 </a:t>
            </a:r>
            <a:endParaRPr lang="en-GB" sz="1900" i="1" dirty="0">
              <a:solidFill>
                <a:srgbClr val="388CDA"/>
              </a:solidFill>
              <a:latin typeface="Arial" panose="020B0604020202020204" pitchFamily="34" charset="0"/>
              <a:cs typeface="Arial" panose="020B0604020202020204" pitchFamily="34" charset="0"/>
            </a:endParaRPr>
          </a:p>
          <a:p>
            <a:r>
              <a:rPr lang="en-GB" sz="1900" i="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b </a:t>
            </a:r>
            <a:r>
              <a:rPr lang="en-GB" sz="1900" dirty="0">
                <a:solidFill>
                  <a:srgbClr val="388CDA"/>
                </a:solidFill>
                <a:latin typeface="Arial" panose="020B0604020202020204" pitchFamily="34" charset="0"/>
                <a:cs typeface="Arial" panose="020B0604020202020204" pitchFamily="34" charset="0"/>
              </a:rPr>
              <a:t>is worth 10, then </a:t>
            </a:r>
            <a:r>
              <a:rPr lang="en-GB" sz="1900" i="1" dirty="0">
                <a:solidFill>
                  <a:srgbClr val="388CDA"/>
                </a:solidFill>
                <a:latin typeface="Arial" panose="020B0604020202020204" pitchFamily="34" charset="0"/>
                <a:cs typeface="Arial" panose="020B0604020202020204" pitchFamily="34" charset="0"/>
              </a:rPr>
              <a:t>c </a:t>
            </a:r>
            <a:r>
              <a:rPr lang="en-GB" sz="1900" dirty="0">
                <a:solidFill>
                  <a:srgbClr val="388CDA"/>
                </a:solidFill>
                <a:latin typeface="Arial" panose="020B0604020202020204" pitchFamily="34" charset="0"/>
                <a:cs typeface="Arial" panose="020B0604020202020204" pitchFamily="34" charset="0"/>
              </a:rPr>
              <a:t>will be worth 0.16.	</a:t>
            </a:r>
            <a:r>
              <a:rPr lang="en-GB" sz="1900" b="1" dirty="0">
                <a:solidFill>
                  <a:srgbClr val="388CDA"/>
                </a:solidFill>
                <a:latin typeface="Arial" panose="020B0604020202020204" pitchFamily="34" charset="0"/>
                <a:cs typeface="Arial" panose="020B0604020202020204" pitchFamily="34" charset="0"/>
              </a:rPr>
              <a:t> </a:t>
            </a:r>
            <a:endParaRPr lang="en-GB" sz="2000"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72553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05C8AC-D2C7-4ABB-8FA8-7049613918CB}"/>
              </a:ext>
            </a:extLst>
          </p:cNvPr>
          <p:cNvSpPr txBox="1"/>
          <p:nvPr/>
        </p:nvSpPr>
        <p:spPr>
          <a:xfrm>
            <a:off x="177800" y="1380565"/>
            <a:ext cx="1384290" cy="307777"/>
          </a:xfrm>
          <a:prstGeom prst="rect">
            <a:avLst/>
          </a:prstGeom>
          <a:noFill/>
        </p:spPr>
        <p:txBody>
          <a:bodyPr wrap="none" rtlCol="0">
            <a:spAutoFit/>
          </a:bodyPr>
          <a:lstStyle/>
          <a:p>
            <a:r>
              <a:rPr lang="en-GB" sz="1400" b="1" u="sng" dirty="0">
                <a:solidFill>
                  <a:srgbClr val="388CDA"/>
                </a:solidFill>
                <a:latin typeface="Arial" panose="020B0604020202020204" pitchFamily="34" charset="0"/>
                <a:cs typeface="Arial" panose="020B0604020202020204" pitchFamily="34" charset="0"/>
              </a:rPr>
              <a:t>EVALUATION:</a:t>
            </a:r>
            <a:endParaRPr lang="en-GB" sz="1400" u="sng" dirty="0">
              <a:solidFill>
                <a:srgbClr val="388CDA"/>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2D7E7AB-D146-4B0C-9018-D1E2F22D39D6}"/>
              </a:ext>
            </a:extLst>
          </p:cNvPr>
          <p:cNvSpPr txBox="1"/>
          <p:nvPr/>
        </p:nvSpPr>
        <p:spPr>
          <a:xfrm>
            <a:off x="150905" y="1674895"/>
            <a:ext cx="8966201" cy="4216539"/>
          </a:xfrm>
          <a:prstGeom prst="rect">
            <a:avLst/>
          </a:prstGeom>
          <a:noFill/>
        </p:spPr>
        <p:txBody>
          <a:bodyPr wrap="square" rtlCol="0">
            <a:spAutoFit/>
          </a:bodyPr>
          <a:lstStyle/>
          <a:p>
            <a:r>
              <a:rPr lang="en-GB" sz="2000" b="1" dirty="0">
                <a:solidFill>
                  <a:srgbClr val="388CDA"/>
                </a:solidFill>
                <a:latin typeface="Arial" panose="020B0604020202020204" pitchFamily="34" charset="0"/>
                <a:cs typeface="Arial" panose="020B0604020202020204" pitchFamily="34" charset="0"/>
              </a:rPr>
              <a:t>True or False?</a:t>
            </a:r>
          </a:p>
          <a:p>
            <a:endParaRPr lang="en-GB" sz="2000" dirty="0">
              <a:solidFill>
                <a:srgbClr val="388CDA"/>
              </a:solidFill>
              <a:latin typeface="Arial" panose="020B0604020202020204" pitchFamily="34" charset="0"/>
              <a:cs typeface="Arial" panose="020B0604020202020204" pitchFamily="34" charset="0"/>
            </a:endParaRPr>
          </a:p>
          <a:p>
            <a:pPr marL="457200" indent="-457200">
              <a:buAutoNum type="alphaLcParenR"/>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y </a:t>
            </a:r>
            <a:r>
              <a:rPr lang="en-GB" sz="1900" dirty="0">
                <a:solidFill>
                  <a:srgbClr val="388CDA"/>
                </a:solidFill>
                <a:latin typeface="Arial" panose="020B0604020202020204" pitchFamily="34" charset="0"/>
                <a:cs typeface="Arial" panose="020B0604020202020204" pitchFamily="34" charset="0"/>
              </a:rPr>
              <a:t>= 7, then 2</a:t>
            </a:r>
            <a:r>
              <a:rPr lang="en-GB" sz="1900" i="1" dirty="0">
                <a:solidFill>
                  <a:srgbClr val="388CDA"/>
                </a:solidFill>
                <a:latin typeface="Arial" panose="020B0604020202020204" pitchFamily="34" charset="0"/>
                <a:cs typeface="Arial" panose="020B0604020202020204" pitchFamily="34" charset="0"/>
              </a:rPr>
              <a:t>y </a:t>
            </a:r>
            <a:r>
              <a:rPr lang="en-GB" sz="1900" dirty="0">
                <a:solidFill>
                  <a:srgbClr val="388CDA"/>
                </a:solidFill>
                <a:latin typeface="Arial" panose="020B0604020202020204" pitchFamily="34" charset="0"/>
                <a:cs typeface="Arial" panose="020B0604020202020204" pitchFamily="34" charset="0"/>
              </a:rPr>
              <a:t>– 15 = – 1.			</a:t>
            </a:r>
            <a:r>
              <a:rPr lang="en-GB" sz="1900" b="1" dirty="0">
                <a:solidFill>
                  <a:srgbClr val="388CDA"/>
                </a:solidFill>
                <a:latin typeface="Arial" panose="020B0604020202020204" pitchFamily="34" charset="0"/>
                <a:cs typeface="Arial" panose="020B0604020202020204" pitchFamily="34" charset="0"/>
              </a:rPr>
              <a:t>TRUE</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 </a:t>
            </a: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2"/>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h = </a:t>
            </a:r>
            <a:r>
              <a:rPr lang="en-GB" sz="1900" dirty="0">
                <a:solidFill>
                  <a:srgbClr val="388CDA"/>
                </a:solidFill>
                <a:latin typeface="Arial" panose="020B0604020202020204" pitchFamily="34" charset="0"/>
                <a:cs typeface="Arial" panose="020B0604020202020204" pitchFamily="34" charset="0"/>
              </a:rPr>
              <a:t>9, then </a:t>
            </a:r>
            <a:r>
              <a:rPr lang="en-GB" sz="1900" i="1" dirty="0">
                <a:solidFill>
                  <a:srgbClr val="388CDA"/>
                </a:solidFill>
                <a:latin typeface="Arial" panose="020B0604020202020204" pitchFamily="34" charset="0"/>
                <a:cs typeface="Arial" panose="020B0604020202020204" pitchFamily="34" charset="0"/>
              </a:rPr>
              <a:t>5h </a:t>
            </a:r>
            <a:r>
              <a:rPr lang="en-GB" sz="1900" dirty="0">
                <a:solidFill>
                  <a:srgbClr val="388CDA"/>
                </a:solidFill>
                <a:latin typeface="Arial" panose="020B0604020202020204" pitchFamily="34" charset="0"/>
                <a:cs typeface="Arial" panose="020B0604020202020204" pitchFamily="34" charset="0"/>
              </a:rPr>
              <a:t>is equal to 59	</a:t>
            </a:r>
            <a:r>
              <a:rPr lang="en-GB" sz="1900" i="1"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FALSE</a:t>
            </a:r>
          </a:p>
          <a:p>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3"/>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a = </a:t>
            </a:r>
            <a:r>
              <a:rPr lang="en-GB" sz="1900" dirty="0">
                <a:solidFill>
                  <a:srgbClr val="388CDA"/>
                </a:solidFill>
                <a:latin typeface="Arial" panose="020B0604020202020204" pitchFamily="34" charset="0"/>
                <a:cs typeface="Arial" panose="020B0604020202020204" pitchFamily="34" charset="0"/>
              </a:rPr>
              <a:t>10, then the expression 45 ÷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will give the same </a:t>
            </a:r>
          </a:p>
          <a:p>
            <a:r>
              <a:rPr lang="en-GB" sz="1900" dirty="0">
                <a:solidFill>
                  <a:srgbClr val="388CDA"/>
                </a:solidFill>
                <a:latin typeface="Arial" panose="020B0604020202020204" pitchFamily="34" charset="0"/>
                <a:cs typeface="Arial" panose="020B0604020202020204" pitchFamily="34" charset="0"/>
              </a:rPr>
              <a:t>	answer as 0.45</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a:t>
            </a:r>
            <a:r>
              <a:rPr lang="en-GB" sz="1900" b="1" dirty="0">
                <a:solidFill>
                  <a:srgbClr val="388CDA"/>
                </a:solidFill>
                <a:latin typeface="Arial" panose="020B0604020202020204" pitchFamily="34" charset="0"/>
                <a:cs typeface="Arial" panose="020B0604020202020204" pitchFamily="34" charset="0"/>
              </a:rPr>
              <a:t>TRUE</a:t>
            </a:r>
            <a:endParaRPr lang="en-GB" sz="1900" dirty="0">
              <a:solidFill>
                <a:srgbClr val="388CDA"/>
              </a:solidFill>
              <a:latin typeface="Arial" panose="020B0604020202020204" pitchFamily="34" charset="0"/>
              <a:cs typeface="Arial" panose="020B0604020202020204" pitchFamily="34" charset="0"/>
            </a:endParaRPr>
          </a:p>
          <a:p>
            <a:endParaRPr lang="en-GB" sz="1900"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w </a:t>
            </a:r>
            <a:r>
              <a:rPr lang="en-GB" sz="1900" dirty="0">
                <a:solidFill>
                  <a:srgbClr val="388CDA"/>
                </a:solidFill>
                <a:latin typeface="Arial" panose="020B0604020202020204" pitchFamily="34" charset="0"/>
                <a:cs typeface="Arial" panose="020B0604020202020204" pitchFamily="34" charset="0"/>
              </a:rPr>
              <a:t>= 7, </a:t>
            </a:r>
            <a:r>
              <a:rPr lang="en-GB" sz="1900" i="1" dirty="0">
                <a:solidFill>
                  <a:srgbClr val="388CDA"/>
                </a:solidFill>
                <a:latin typeface="Arial" panose="020B0604020202020204" pitchFamily="34" charset="0"/>
                <a:cs typeface="Arial" panose="020B0604020202020204" pitchFamily="34" charset="0"/>
              </a:rPr>
              <a:t>y </a:t>
            </a:r>
            <a:r>
              <a:rPr lang="en-GB" sz="1900" dirty="0">
                <a:solidFill>
                  <a:srgbClr val="388CDA"/>
                </a:solidFill>
                <a:latin typeface="Arial" panose="020B0604020202020204" pitchFamily="34" charset="0"/>
                <a:cs typeface="Arial" panose="020B0604020202020204" pitchFamily="34" charset="0"/>
              </a:rPr>
              <a:t>= 0.5 and </a:t>
            </a:r>
            <a:r>
              <a:rPr lang="en-GB" sz="1900" i="1" dirty="0">
                <a:solidFill>
                  <a:srgbClr val="388CDA"/>
                </a:solidFill>
                <a:latin typeface="Arial" panose="020B0604020202020204" pitchFamily="34" charset="0"/>
                <a:cs typeface="Arial" panose="020B0604020202020204" pitchFamily="34" charset="0"/>
              </a:rPr>
              <a:t>z = w</a:t>
            </a:r>
            <a:r>
              <a:rPr lang="en-GB" sz="1900" dirty="0">
                <a:solidFill>
                  <a:srgbClr val="388CDA"/>
                </a:solidFill>
                <a:latin typeface="Arial" panose="020B0604020202020204" pitchFamily="34" charset="0"/>
                <a:cs typeface="Arial" panose="020B0604020202020204" pitchFamily="34" charset="0"/>
              </a:rPr>
              <a:t> x </a:t>
            </a:r>
            <a:r>
              <a:rPr lang="en-GB" sz="1900" i="1" dirty="0">
                <a:solidFill>
                  <a:srgbClr val="388CDA"/>
                </a:solidFill>
                <a:latin typeface="Arial" panose="020B0604020202020204" pitchFamily="34" charset="0"/>
                <a:cs typeface="Arial" panose="020B0604020202020204" pitchFamily="34" charset="0"/>
              </a:rPr>
              <a:t>y</a:t>
            </a:r>
            <a:r>
              <a:rPr lang="en-GB" sz="1900" dirty="0">
                <a:solidFill>
                  <a:srgbClr val="388CDA"/>
                </a:solidFill>
                <a:latin typeface="Arial" panose="020B0604020202020204" pitchFamily="34" charset="0"/>
                <a:cs typeface="Arial" panose="020B0604020202020204" pitchFamily="34" charset="0"/>
              </a:rPr>
              <a:t>, then the value of </a:t>
            </a:r>
            <a:r>
              <a:rPr lang="en-GB" sz="1900" i="1" dirty="0">
                <a:solidFill>
                  <a:srgbClr val="388CDA"/>
                </a:solidFill>
                <a:latin typeface="Arial" panose="020B0604020202020204" pitchFamily="34" charset="0"/>
                <a:cs typeface="Arial" panose="020B0604020202020204" pitchFamily="34" charset="0"/>
              </a:rPr>
              <a:t>z </a:t>
            </a:r>
            <a:r>
              <a:rPr lang="en-GB" sz="1900" dirty="0">
                <a:solidFill>
                  <a:srgbClr val="388CDA"/>
                </a:solidFill>
                <a:latin typeface="Arial" panose="020B0604020202020204" pitchFamily="34" charset="0"/>
                <a:cs typeface="Arial" panose="020B0604020202020204" pitchFamily="34" charset="0"/>
              </a:rPr>
              <a:t>is 4.5   </a:t>
            </a:r>
            <a:r>
              <a:rPr lang="en-GB" sz="1900" b="1" dirty="0">
                <a:solidFill>
                  <a:srgbClr val="388CDA"/>
                </a:solidFill>
                <a:latin typeface="Arial" panose="020B0604020202020204" pitchFamily="34" charset="0"/>
                <a:cs typeface="Arial" panose="020B0604020202020204" pitchFamily="34" charset="0"/>
              </a:rPr>
              <a:t>FALSE</a:t>
            </a:r>
          </a:p>
          <a:p>
            <a:pPr marL="457200" indent="-457200">
              <a:buAutoNum type="alphaLcParenR" startAt="4"/>
            </a:pPr>
            <a:endParaRPr lang="en-GB" sz="1900" b="1" dirty="0">
              <a:solidFill>
                <a:srgbClr val="388CDA"/>
              </a:solidFill>
              <a:latin typeface="Arial" panose="020B0604020202020204" pitchFamily="34" charset="0"/>
              <a:cs typeface="Arial" panose="020B0604020202020204" pitchFamily="34" charset="0"/>
            </a:endParaRPr>
          </a:p>
          <a:p>
            <a:pPr marL="457200" indent="-457200">
              <a:buAutoNum type="alphaLcParenR" startAt="4"/>
            </a:pPr>
            <a:r>
              <a:rPr lang="en-GB" sz="1900" dirty="0">
                <a:solidFill>
                  <a:srgbClr val="388CDA"/>
                </a:solidFill>
                <a:latin typeface="Arial" panose="020B0604020202020204" pitchFamily="34" charset="0"/>
                <a:cs typeface="Arial" panose="020B0604020202020204" pitchFamily="34" charset="0"/>
              </a:rPr>
              <a:t> </a:t>
            </a:r>
            <a:r>
              <a:rPr lang="en-GB" sz="1900" i="1" dirty="0">
                <a:solidFill>
                  <a:srgbClr val="388CDA"/>
                </a:solidFill>
                <a:latin typeface="Arial" panose="020B0604020202020204" pitchFamily="34" charset="0"/>
                <a:cs typeface="Arial" panose="020B0604020202020204" pitchFamily="34" charset="0"/>
              </a:rPr>
              <a:t>a</a:t>
            </a:r>
            <a:r>
              <a:rPr lang="en-GB" sz="1900" dirty="0">
                <a:solidFill>
                  <a:srgbClr val="388CDA"/>
                </a:solidFill>
                <a:latin typeface="Arial" panose="020B0604020202020204" pitchFamily="34" charset="0"/>
                <a:cs typeface="Arial" panose="020B0604020202020204" pitchFamily="34" charset="0"/>
              </a:rPr>
              <a:t>  = 3</a:t>
            </a:r>
            <a:r>
              <a:rPr lang="en-GB" sz="1900" i="1" dirty="0">
                <a:solidFill>
                  <a:srgbClr val="388CDA"/>
                </a:solidFill>
                <a:latin typeface="Arial" panose="020B0604020202020204" pitchFamily="34" charset="0"/>
                <a:cs typeface="Arial" panose="020B0604020202020204" pitchFamily="34" charset="0"/>
              </a:rPr>
              <a:t>b </a:t>
            </a:r>
            <a:r>
              <a:rPr lang="en-GB" sz="1900" dirty="0">
                <a:solidFill>
                  <a:srgbClr val="388CDA"/>
                </a:solidFill>
                <a:latin typeface="Arial" panose="020B0604020202020204" pitchFamily="34" charset="0"/>
                <a:cs typeface="Arial" panose="020B0604020202020204" pitchFamily="34" charset="0"/>
              </a:rPr>
              <a:t>– 14 </a:t>
            </a:r>
          </a:p>
          <a:p>
            <a:r>
              <a:rPr lang="en-GB" sz="1900" i="1" dirty="0">
                <a:solidFill>
                  <a:srgbClr val="388CDA"/>
                </a:solidFill>
                <a:latin typeface="Arial" panose="020B0604020202020204" pitchFamily="34" charset="0"/>
                <a:cs typeface="Arial" panose="020B0604020202020204" pitchFamily="34" charset="0"/>
              </a:rPr>
              <a:t>	 c</a:t>
            </a:r>
            <a:r>
              <a:rPr lang="en-GB" sz="1900" dirty="0">
                <a:solidFill>
                  <a:srgbClr val="388CDA"/>
                </a:solidFill>
                <a:latin typeface="Arial" panose="020B0604020202020204" pitchFamily="34" charset="0"/>
                <a:cs typeface="Arial" panose="020B0604020202020204" pitchFamily="34" charset="0"/>
              </a:rPr>
              <a:t>  = </a:t>
            </a:r>
            <a:r>
              <a:rPr lang="en-GB" sz="1900" i="1" dirty="0">
                <a:solidFill>
                  <a:srgbClr val="388CDA"/>
                </a:solidFill>
                <a:latin typeface="Arial" panose="020B0604020202020204" pitchFamily="34" charset="0"/>
                <a:cs typeface="Arial" panose="020B0604020202020204" pitchFamily="34" charset="0"/>
              </a:rPr>
              <a:t>a </a:t>
            </a:r>
            <a:r>
              <a:rPr lang="en-GB" sz="1900" dirty="0">
                <a:solidFill>
                  <a:srgbClr val="388CDA"/>
                </a:solidFill>
                <a:latin typeface="Arial" panose="020B0604020202020204" pitchFamily="34" charset="0"/>
                <a:cs typeface="Arial" panose="020B0604020202020204" pitchFamily="34" charset="0"/>
              </a:rPr>
              <a:t>÷ 100 </a:t>
            </a:r>
            <a:endParaRPr lang="en-GB" sz="1900" i="1" dirty="0">
              <a:solidFill>
                <a:srgbClr val="388CDA"/>
              </a:solidFill>
              <a:latin typeface="Arial" panose="020B0604020202020204" pitchFamily="34" charset="0"/>
              <a:cs typeface="Arial" panose="020B0604020202020204" pitchFamily="34" charset="0"/>
            </a:endParaRPr>
          </a:p>
          <a:p>
            <a:r>
              <a:rPr lang="en-GB" sz="1900" i="1" dirty="0">
                <a:solidFill>
                  <a:srgbClr val="388CDA"/>
                </a:solidFill>
                <a:latin typeface="Arial" panose="020B0604020202020204" pitchFamily="34" charset="0"/>
                <a:cs typeface="Arial" panose="020B0604020202020204" pitchFamily="34" charset="0"/>
              </a:rPr>
              <a:t>	</a:t>
            </a:r>
            <a:r>
              <a:rPr lang="en-GB" sz="1900" dirty="0">
                <a:solidFill>
                  <a:srgbClr val="388CDA"/>
                </a:solidFill>
                <a:latin typeface="Arial" panose="020B0604020202020204" pitchFamily="34" charset="0"/>
                <a:cs typeface="Arial" panose="020B0604020202020204" pitchFamily="34" charset="0"/>
              </a:rPr>
              <a:t>If </a:t>
            </a:r>
            <a:r>
              <a:rPr lang="en-GB" sz="1900" i="1" dirty="0">
                <a:solidFill>
                  <a:srgbClr val="388CDA"/>
                </a:solidFill>
                <a:latin typeface="Arial" panose="020B0604020202020204" pitchFamily="34" charset="0"/>
                <a:cs typeface="Arial" panose="020B0604020202020204" pitchFamily="34" charset="0"/>
              </a:rPr>
              <a:t>b </a:t>
            </a:r>
            <a:r>
              <a:rPr lang="en-GB" sz="1900" dirty="0">
                <a:solidFill>
                  <a:srgbClr val="388CDA"/>
                </a:solidFill>
                <a:latin typeface="Arial" panose="020B0604020202020204" pitchFamily="34" charset="0"/>
                <a:cs typeface="Arial" panose="020B0604020202020204" pitchFamily="34" charset="0"/>
              </a:rPr>
              <a:t>is worth 10, then </a:t>
            </a:r>
            <a:r>
              <a:rPr lang="en-GB" sz="1900" i="1" dirty="0">
                <a:solidFill>
                  <a:srgbClr val="388CDA"/>
                </a:solidFill>
                <a:latin typeface="Arial" panose="020B0604020202020204" pitchFamily="34" charset="0"/>
                <a:cs typeface="Arial" panose="020B0604020202020204" pitchFamily="34" charset="0"/>
              </a:rPr>
              <a:t>c </a:t>
            </a:r>
            <a:r>
              <a:rPr lang="en-GB" sz="1900" dirty="0">
                <a:solidFill>
                  <a:srgbClr val="388CDA"/>
                </a:solidFill>
                <a:latin typeface="Arial" panose="020B0604020202020204" pitchFamily="34" charset="0"/>
                <a:cs typeface="Arial" panose="020B0604020202020204" pitchFamily="34" charset="0"/>
              </a:rPr>
              <a:t>will be worth 0.16.	</a:t>
            </a:r>
            <a:r>
              <a:rPr lang="en-GB" sz="1900" b="1" dirty="0">
                <a:solidFill>
                  <a:srgbClr val="388CDA"/>
                </a:solidFill>
                <a:latin typeface="Arial" panose="020B0604020202020204" pitchFamily="34" charset="0"/>
                <a:cs typeface="Arial" panose="020B0604020202020204" pitchFamily="34" charset="0"/>
              </a:rPr>
              <a:t>TRUE</a:t>
            </a:r>
            <a:endParaRPr lang="en-GB" sz="2000" dirty="0">
              <a:solidFill>
                <a:srgbClr val="388CDA"/>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459581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22498</TotalTime>
  <Words>1461</Words>
  <Application>Microsoft Office PowerPoint</Application>
  <PresentationFormat>On-screen Show (4:3)</PresentationFormat>
  <Paragraphs>739</Paragraphs>
  <Slides>38</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Arial</vt:lpstr>
      <vt:lpstr>Calibri</vt:lpstr>
      <vt:lpstr>Calibri Light</vt:lpstr>
      <vt:lpstr>Century Gothic</vt:lpstr>
      <vt:lpstr>Open Sans</vt:lpstr>
      <vt:lpstr>Source Sans Pro</vt:lpstr>
      <vt:lpstr>Tahoma</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Sparky Teaching</dc:creator>
  <cp:lastModifiedBy>Jason Stephens</cp:lastModifiedBy>
  <cp:revision>573</cp:revision>
  <dcterms:created xsi:type="dcterms:W3CDTF">2018-09-08T23:27:11Z</dcterms:created>
  <dcterms:modified xsi:type="dcterms:W3CDTF">2019-02-03T19:44:59Z</dcterms:modified>
</cp:coreProperties>
</file>