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05" r:id="rId2"/>
    <p:sldId id="337" r:id="rId3"/>
    <p:sldId id="336" r:id="rId4"/>
    <p:sldId id="338" r:id="rId5"/>
    <p:sldId id="332" r:id="rId6"/>
    <p:sldId id="308" r:id="rId7"/>
    <p:sldId id="328" r:id="rId8"/>
    <p:sldId id="329" r:id="rId9"/>
    <p:sldId id="330" r:id="rId10"/>
    <p:sldId id="331" r:id="rId11"/>
    <p:sldId id="333" r:id="rId12"/>
    <p:sldId id="334" r:id="rId13"/>
    <p:sldId id="335" r:id="rId14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0066"/>
    <a:srgbClr val="FF6600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80" autoAdjust="0"/>
  </p:normalViewPr>
  <p:slideViewPr>
    <p:cSldViewPr snapToGrid="0">
      <p:cViewPr varScale="1">
        <p:scale>
          <a:sx n="64" d="100"/>
          <a:sy n="64" d="100"/>
        </p:scale>
        <p:origin x="748" y="52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893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7626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163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3512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499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102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318052" y="1454324"/>
            <a:ext cx="10962861" cy="11043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 dirty="0" smtClean="0">
                <a:latin typeface="+mn-lt"/>
              </a:rPr>
              <a:t>LO: understand how adverbs are used for cohesion in explanation texts</a:t>
            </a:r>
            <a:endParaRPr lang="en-GB" sz="4800" u="sng" dirty="0"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1240A1-5369-489A-BC46-19A3958C430D}"/>
              </a:ext>
            </a:extLst>
          </p:cNvPr>
          <p:cNvSpPr/>
          <p:nvPr/>
        </p:nvSpPr>
        <p:spPr>
          <a:xfrm>
            <a:off x="0" y="3130826"/>
            <a:ext cx="117281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 Criteria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an explanation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understand how explanation texts are different  to instructions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an adverb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cohesion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use commas for clarity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5799482" y="258417"/>
            <a:ext cx="6624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Monday 1</a:t>
            </a:r>
            <a:r>
              <a:rPr lang="en-GB" sz="2800" u="sng" baseline="30000" dirty="0" smtClean="0"/>
              <a:t>st</a:t>
            </a:r>
            <a:r>
              <a:rPr lang="en-GB" sz="2800" u="sng" dirty="0" smtClean="0"/>
              <a:t> February 2021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cohesion?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54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Cohesion: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Cohesion means that writing is well structured with linked </a:t>
            </a:r>
            <a:r>
              <a:rPr lang="en-GB" dirty="0" smtClean="0"/>
              <a:t>ideas to create meaning. </a:t>
            </a:r>
            <a:r>
              <a:rPr lang="en-GB" dirty="0"/>
              <a:t>Sentences and paragraphs flow smoothly and are written in the same tense, meaning the piece of writing as a whole is fluid and makes sense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406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</a:t>
            </a:r>
            <a:r>
              <a:rPr lang="en-GB" smtClean="0"/>
              <a:t>an adverb?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58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adverb?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An adverb is a word or an expression that </a:t>
            </a:r>
            <a:r>
              <a:rPr lang="en-GB" dirty="0" smtClean="0"/>
              <a:t>modifies a sentence to give more description. They quite often modify a verb! E.g. The girl quickly ran to the park. Adverbs </a:t>
            </a:r>
            <a:r>
              <a:rPr lang="en-GB" dirty="0"/>
              <a:t>typically express </a:t>
            </a:r>
            <a:r>
              <a:rPr lang="en-GB" dirty="0" smtClean="0"/>
              <a:t>manner (how), place (where), time(when) , frequency (how often) and </a:t>
            </a:r>
            <a:r>
              <a:rPr lang="en-GB" dirty="0"/>
              <a:t>level of </a:t>
            </a:r>
            <a:r>
              <a:rPr lang="en-GB" dirty="0" smtClean="0"/>
              <a:t>certainty (how likely). 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7814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314083" y="192463"/>
            <a:ext cx="1658889" cy="1450800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Contrasts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however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meanwhile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nevertheless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instead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734025" y="192463"/>
            <a:ext cx="1429944" cy="145143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Causes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therefore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thus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consequently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as a result</a:t>
            </a:r>
          </a:p>
        </p:txBody>
      </p:sp>
      <p:sp>
        <p:nvSpPr>
          <p:cNvPr id="31" name="Rectangle: Rounded Corners 30"/>
          <p:cNvSpPr/>
          <p:nvPr/>
        </p:nvSpPr>
        <p:spPr>
          <a:xfrm>
            <a:off x="10163969" y="5444500"/>
            <a:ext cx="1765145" cy="1057020"/>
          </a:xfrm>
          <a:prstGeom prst="roundRect">
            <a:avLst/>
          </a:prstGeom>
          <a:solidFill>
            <a:srgbClr val="C7A1E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i="1" dirty="0">
                <a:solidFill>
                  <a:srgbClr val="7030A0"/>
                </a:solidFill>
              </a:rPr>
              <a:t>Adverbs</a:t>
            </a:r>
            <a:r>
              <a:rPr lang="en-GB" sz="1600" i="1" dirty="0"/>
              <a:t> link sentences – they do not join them.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0464" y="5511345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Adverbs can link ideas which explain cause or contrast.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0464" y="27184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link ideas in a paragraph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4555" y="2087023"/>
            <a:ext cx="4202504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Flipflops do not protect the feet.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668190" y="2087023"/>
            <a:ext cx="7147547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Therefore</a:t>
            </a:r>
            <a:r>
              <a:rPr lang="en-GB" sz="2400" i="1" dirty="0">
                <a:latin typeface="+mj-lt"/>
              </a:rPr>
              <a:t>, do not wear them when operating machinery.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4202" y="2825538"/>
            <a:ext cx="5794366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Most modern phones can access the Internet.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16814" y="2831975"/>
            <a:ext cx="5498924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Consequently</a:t>
            </a:r>
            <a:r>
              <a:rPr lang="en-GB" sz="2400" i="1" dirty="0">
                <a:latin typeface="+mj-lt"/>
              </a:rPr>
              <a:t>, they are banned in exams.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5E836FA-3799-445F-9EC9-9553AB3202D4}"/>
              </a:ext>
            </a:extLst>
          </p:cNvPr>
          <p:cNvSpPr/>
          <p:nvPr/>
        </p:nvSpPr>
        <p:spPr>
          <a:xfrm>
            <a:off x="444201" y="3566213"/>
            <a:ext cx="4292151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Flipflops do not protect the feet.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4BAB3FE-9B37-43E1-A871-0D65CA15B500}"/>
              </a:ext>
            </a:extLst>
          </p:cNvPr>
          <p:cNvSpPr/>
          <p:nvPr/>
        </p:nvSpPr>
        <p:spPr>
          <a:xfrm>
            <a:off x="4885765" y="3566213"/>
            <a:ext cx="692997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Instead</a:t>
            </a:r>
            <a:r>
              <a:rPr lang="en-GB" sz="2400" i="1" dirty="0">
                <a:latin typeface="+mj-lt"/>
              </a:rPr>
              <a:t>, they keep feet cool on hot days.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E096F2A-498A-4D6A-BD2C-CF5B2CA5CA03}"/>
              </a:ext>
            </a:extLst>
          </p:cNvPr>
          <p:cNvSpPr/>
          <p:nvPr/>
        </p:nvSpPr>
        <p:spPr>
          <a:xfrm>
            <a:off x="444202" y="4304728"/>
            <a:ext cx="587261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Most modern phones can access the Internet.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F3EC83-AF0B-48A1-97B2-F80BEDBC1808}"/>
              </a:ext>
            </a:extLst>
          </p:cNvPr>
          <p:cNvSpPr/>
          <p:nvPr/>
        </p:nvSpPr>
        <p:spPr>
          <a:xfrm>
            <a:off x="6430297" y="4311165"/>
            <a:ext cx="5317500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However</a:t>
            </a:r>
            <a:r>
              <a:rPr lang="en-GB" sz="2400" i="1" dirty="0">
                <a:latin typeface="+mj-lt"/>
              </a:rPr>
              <a:t>, dumb phones make calls only.</a:t>
            </a:r>
          </a:p>
        </p:txBody>
      </p:sp>
    </p:spTree>
    <p:extLst>
      <p:ext uri="{BB962C8B-B14F-4D97-AF65-F5344CB8AC3E}">
        <p14:creationId xmlns:p14="http://schemas.microsoft.com/office/powerpoint/2010/main" val="186158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3" grpId="0" animBg="1"/>
      <p:bldP spid="18" grpId="0" animBg="1"/>
      <p:bldP spid="19" grpId="0" animBg="1"/>
      <p:bldP spid="21" grpId="0" animBg="1"/>
      <p:bldP spid="26" grpId="0" animBg="1"/>
      <p:bldP spid="30" grpId="0" animBg="1"/>
      <p:bldP spid="32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314083" y="192463"/>
            <a:ext cx="1658889" cy="1450800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Contrasts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however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meanwhile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nevertheless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instead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734025" y="192463"/>
            <a:ext cx="1429944" cy="145143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Causes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therefore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thus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consequently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as a result</a:t>
            </a:r>
          </a:p>
        </p:txBody>
      </p:sp>
      <p:sp>
        <p:nvSpPr>
          <p:cNvPr id="31" name="Rectangle: Rounded Corners 30"/>
          <p:cNvSpPr/>
          <p:nvPr/>
        </p:nvSpPr>
        <p:spPr>
          <a:xfrm>
            <a:off x="10163969" y="5444500"/>
            <a:ext cx="1765145" cy="1057020"/>
          </a:xfrm>
          <a:prstGeom prst="roundRect">
            <a:avLst/>
          </a:prstGeom>
          <a:solidFill>
            <a:srgbClr val="C7A1E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i="1" dirty="0">
                <a:solidFill>
                  <a:srgbClr val="7030A0"/>
                </a:solidFill>
              </a:rPr>
              <a:t>Adverbs</a:t>
            </a:r>
            <a:r>
              <a:rPr lang="en-GB" sz="1600" i="1" dirty="0"/>
              <a:t> link sentences – they do not join them.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0464" y="5511345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select adverbs to link these sentences?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2986" y="23846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7030A0"/>
                </a:solidFill>
              </a:rPr>
              <a:t>Adverbs </a:t>
            </a:r>
            <a:r>
              <a:rPr lang="en-GB" sz="3600" b="1" dirty="0" smtClean="0"/>
              <a:t>can also </a:t>
            </a:r>
            <a:r>
              <a:rPr lang="en-GB" sz="3600" b="1" dirty="0"/>
              <a:t>link ideas in a paragraph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4202" y="2087023"/>
            <a:ext cx="2956724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enjoy online gaming.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39266" y="2087023"/>
            <a:ext cx="5999810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never give out personal details, like my name.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4202" y="2825538"/>
            <a:ext cx="2956724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like racing games.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39266" y="2831975"/>
            <a:ext cx="597647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My sister prefers building games.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5E836FA-3799-445F-9EC9-9553AB3202D4}"/>
              </a:ext>
            </a:extLst>
          </p:cNvPr>
          <p:cNvSpPr/>
          <p:nvPr/>
        </p:nvSpPr>
        <p:spPr>
          <a:xfrm>
            <a:off x="444201" y="3566213"/>
            <a:ext cx="2936305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don’t have a tablet.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E096F2A-498A-4D6A-BD2C-CF5B2CA5CA03}"/>
              </a:ext>
            </a:extLst>
          </p:cNvPr>
          <p:cNvSpPr/>
          <p:nvPr/>
        </p:nvSpPr>
        <p:spPr>
          <a:xfrm>
            <a:off x="444203" y="4304728"/>
            <a:ext cx="2936305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do clubs after school.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F3EC83-AF0B-48A1-97B2-F80BEDBC1808}"/>
              </a:ext>
            </a:extLst>
          </p:cNvPr>
          <p:cNvSpPr/>
          <p:nvPr/>
        </p:nvSpPr>
        <p:spPr>
          <a:xfrm>
            <a:off x="5839265" y="4257751"/>
            <a:ext cx="5908531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mainly play at the weekend.</a:t>
            </a:r>
          </a:p>
        </p:txBody>
      </p:sp>
      <p:sp>
        <p:nvSpPr>
          <p:cNvPr id="23" name="Rounded Rectangular Callout 2">
            <a:extLst>
              <a:ext uri="{FF2B5EF4-FFF2-40B4-BE49-F238E27FC236}">
                <a16:creationId xmlns:a16="http://schemas.microsoft.com/office/drawing/2014/main" id="{E06F0A78-A267-4FD3-9D39-A55AB6CE13D1}"/>
              </a:ext>
            </a:extLst>
          </p:cNvPr>
          <p:cNvSpPr/>
          <p:nvPr/>
        </p:nvSpPr>
        <p:spPr>
          <a:xfrm>
            <a:off x="8566484" y="5969744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4A76C8D-4AE1-4303-9CF0-8F540FC67FF0}"/>
              </a:ext>
            </a:extLst>
          </p:cNvPr>
          <p:cNvGrpSpPr/>
          <p:nvPr/>
        </p:nvGrpSpPr>
        <p:grpSpPr>
          <a:xfrm>
            <a:off x="3400926" y="2057095"/>
            <a:ext cx="2438340" cy="461665"/>
            <a:chOff x="3400926" y="2057095"/>
            <a:chExt cx="2438340" cy="461665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92B21F3-1A5A-45AC-88FB-B5F1BAC4A490}"/>
                </a:ext>
              </a:extLst>
            </p:cNvPr>
            <p:cNvCxnSpPr>
              <a:stCxn id="3" idx="3"/>
              <a:endCxn id="18" idx="1"/>
            </p:cNvCxnSpPr>
            <p:nvPr/>
          </p:nvCxnSpPr>
          <p:spPr>
            <a:xfrm>
              <a:off x="3400926" y="2317856"/>
              <a:ext cx="2438340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B824205-596F-4F5B-8B32-F067CB6E1360}"/>
                </a:ext>
              </a:extLst>
            </p:cNvPr>
            <p:cNvSpPr/>
            <p:nvPr/>
          </p:nvSpPr>
          <p:spPr>
            <a:xfrm>
              <a:off x="3985820" y="2057095"/>
              <a:ext cx="1268552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txBody>
            <a:bodyPr wrap="none">
              <a:spAutoFit/>
            </a:bodyPr>
            <a:lstStyle/>
            <a:p>
              <a:r>
                <a:rPr lang="en-GB" sz="2400" i="1" dirty="0">
                  <a:solidFill>
                    <a:srgbClr val="7030A0"/>
                  </a:solidFill>
                  <a:latin typeface="Calibri Light"/>
                </a:rPr>
                <a:t>however</a:t>
              </a:r>
              <a:endParaRPr lang="en-GB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5181477-B379-4D8F-ADFD-96DA0249CE00}"/>
              </a:ext>
            </a:extLst>
          </p:cNvPr>
          <p:cNvGrpSpPr/>
          <p:nvPr/>
        </p:nvGrpSpPr>
        <p:grpSpPr>
          <a:xfrm>
            <a:off x="3400926" y="2785412"/>
            <a:ext cx="2438340" cy="461665"/>
            <a:chOff x="3400926" y="2785412"/>
            <a:chExt cx="2438340" cy="461665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41AD294-525A-4226-BEF1-B8ACE6A15AD7}"/>
                </a:ext>
              </a:extLst>
            </p:cNvPr>
            <p:cNvCxnSpPr/>
            <p:nvPr/>
          </p:nvCxnSpPr>
          <p:spPr>
            <a:xfrm>
              <a:off x="3400926" y="3062807"/>
              <a:ext cx="2438340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03F5315-2CA5-4357-8775-196F9F5922BD}"/>
                </a:ext>
              </a:extLst>
            </p:cNvPr>
            <p:cNvSpPr/>
            <p:nvPr/>
          </p:nvSpPr>
          <p:spPr>
            <a:xfrm>
              <a:off x="3849462" y="2785412"/>
              <a:ext cx="1528175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txBody>
            <a:bodyPr wrap="none">
              <a:spAutoFit/>
            </a:bodyPr>
            <a:lstStyle/>
            <a:p>
              <a:r>
                <a:rPr lang="en-GB" sz="2400" i="1" dirty="0">
                  <a:solidFill>
                    <a:srgbClr val="7030A0"/>
                  </a:solidFill>
                  <a:latin typeface="Calibri Light"/>
                </a:rPr>
                <a:t>meanwhile</a:t>
              </a:r>
              <a:endParaRPr lang="en-GB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05785C3-E175-4A6E-92B8-113D77266944}"/>
              </a:ext>
            </a:extLst>
          </p:cNvPr>
          <p:cNvGrpSpPr/>
          <p:nvPr/>
        </p:nvGrpSpPr>
        <p:grpSpPr>
          <a:xfrm>
            <a:off x="3400926" y="3560177"/>
            <a:ext cx="3877909" cy="461665"/>
            <a:chOff x="3400926" y="3560177"/>
            <a:chExt cx="3877909" cy="46166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F4D2112-983C-4590-8EFB-948044B27A9E}"/>
                </a:ext>
              </a:extLst>
            </p:cNvPr>
            <p:cNvSpPr/>
            <p:nvPr/>
          </p:nvSpPr>
          <p:spPr>
            <a:xfrm>
              <a:off x="6204054" y="3560177"/>
              <a:ext cx="1074781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txBody>
            <a:bodyPr wrap="none">
              <a:spAutoFit/>
            </a:bodyPr>
            <a:lstStyle/>
            <a:p>
              <a:r>
                <a:rPr lang="en-GB" sz="2400" i="1" dirty="0">
                  <a:solidFill>
                    <a:srgbClr val="7030A0"/>
                  </a:solidFill>
                  <a:latin typeface="Calibri Light"/>
                </a:rPr>
                <a:t>instead</a:t>
              </a:r>
              <a:endParaRPr lang="en-GB" dirty="0"/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380ABAF-B4BC-4983-A8B6-04DF2882E00B}"/>
                </a:ext>
              </a:extLst>
            </p:cNvPr>
            <p:cNvCxnSpPr>
              <a:cxnSpLocks/>
              <a:endCxn id="20" idx="1"/>
            </p:cNvCxnSpPr>
            <p:nvPr/>
          </p:nvCxnSpPr>
          <p:spPr>
            <a:xfrm flipV="1">
              <a:off x="3400926" y="3791010"/>
              <a:ext cx="2803128" cy="34018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44BAB3FE-9B37-43E1-A871-0D65CA15B500}"/>
              </a:ext>
            </a:extLst>
          </p:cNvPr>
          <p:cNvSpPr/>
          <p:nvPr/>
        </p:nvSpPr>
        <p:spPr>
          <a:xfrm>
            <a:off x="3562901" y="3560292"/>
            <a:ext cx="245875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latin typeface="+mj-lt"/>
              </a:rPr>
              <a:t>I play on an X-Box.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825D245-78E9-4ADE-B96C-574A4827CC33}"/>
              </a:ext>
            </a:extLst>
          </p:cNvPr>
          <p:cNvGrpSpPr/>
          <p:nvPr/>
        </p:nvGrpSpPr>
        <p:grpSpPr>
          <a:xfrm>
            <a:off x="3380506" y="4335172"/>
            <a:ext cx="2438340" cy="461665"/>
            <a:chOff x="3380506" y="4335172"/>
            <a:chExt cx="2438340" cy="46166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51F46CD-0F89-42F9-94DB-115EFE1705B3}"/>
                </a:ext>
              </a:extLst>
            </p:cNvPr>
            <p:cNvCxnSpPr/>
            <p:nvPr/>
          </p:nvCxnSpPr>
          <p:spPr>
            <a:xfrm>
              <a:off x="3380506" y="4535560"/>
              <a:ext cx="2438340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AC8B156-39C6-4013-98C2-31C83420627C}"/>
                </a:ext>
              </a:extLst>
            </p:cNvPr>
            <p:cNvSpPr/>
            <p:nvPr/>
          </p:nvSpPr>
          <p:spPr>
            <a:xfrm>
              <a:off x="3947525" y="4335172"/>
              <a:ext cx="1324722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txBody>
            <a:bodyPr wrap="none">
              <a:spAutoFit/>
            </a:bodyPr>
            <a:lstStyle/>
            <a:p>
              <a:r>
                <a:rPr lang="en-GB" sz="2400" i="1" dirty="0">
                  <a:solidFill>
                    <a:srgbClr val="7030A0"/>
                  </a:solidFill>
                  <a:latin typeface="Calibri Light"/>
                </a:rPr>
                <a:t>therefore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27560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3" grpId="0" animBg="1"/>
      <p:bldP spid="18" grpId="0" animBg="1"/>
      <p:bldP spid="19" grpId="0" animBg="1"/>
      <p:bldP spid="21" grpId="0" animBg="1"/>
      <p:bldP spid="26" grpId="0" animBg="1"/>
      <p:bldP spid="32" grpId="0" animBg="1"/>
      <p:bldP spid="33" grpId="0" animBg="1"/>
      <p:bldP spid="23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90464" y="271848"/>
            <a:ext cx="4481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GB" sz="3600" b="1" dirty="0">
                <a:solidFill>
                  <a:srgbClr val="7030A0"/>
                </a:solidFill>
              </a:rPr>
              <a:t>Adverbs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6139C7-8D0C-45E3-B5CF-8D6FEFDEA2E9}"/>
              </a:ext>
            </a:extLst>
          </p:cNvPr>
          <p:cNvSpPr txBox="1"/>
          <p:nvPr/>
        </p:nvSpPr>
        <p:spPr>
          <a:xfrm>
            <a:off x="339002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When opening with 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, punctuate with a comma.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1D57837-6E91-40E6-B09E-1D7447B994E6}"/>
              </a:ext>
            </a:extLst>
          </p:cNvPr>
          <p:cNvSpPr txBox="1"/>
          <p:nvPr/>
        </p:nvSpPr>
        <p:spPr>
          <a:xfrm>
            <a:off x="8159541" y="1462932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 placed at the end do not usually need a comma.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C238D6-DEE2-4B08-BADD-09E79DAE01EC}"/>
              </a:ext>
            </a:extLst>
          </p:cNvPr>
          <p:cNvSpPr txBox="1"/>
          <p:nvPr/>
        </p:nvSpPr>
        <p:spPr>
          <a:xfrm>
            <a:off x="4249271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 in the middle is separated by a pair of commas.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9B95B0-1359-4432-9006-F6E0730E2B09}"/>
              </a:ext>
            </a:extLst>
          </p:cNvPr>
          <p:cNvSpPr/>
          <p:nvPr/>
        </p:nvSpPr>
        <p:spPr>
          <a:xfrm>
            <a:off x="790464" y="2782819"/>
            <a:ext cx="104069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However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, I never give out personal details, like my name.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4A06D68-E8FF-421B-9854-251E1D8C6E99}"/>
              </a:ext>
            </a:extLst>
          </p:cNvPr>
          <p:cNvSpPr/>
          <p:nvPr/>
        </p:nvSpPr>
        <p:spPr>
          <a:xfrm>
            <a:off x="790464" y="3425330"/>
            <a:ext cx="97041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My sister,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meanwhile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, prefers building games.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72DFFDE-73F5-481D-B6B9-3EB29EBE0139}"/>
              </a:ext>
            </a:extLst>
          </p:cNvPr>
          <p:cNvSpPr/>
          <p:nvPr/>
        </p:nvSpPr>
        <p:spPr>
          <a:xfrm>
            <a:off x="790464" y="4067841"/>
            <a:ext cx="49618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I mainly play at the weekend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therefore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620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15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90464" y="271848"/>
            <a:ext cx="4481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GB" sz="3600" b="1" dirty="0">
                <a:solidFill>
                  <a:srgbClr val="7030A0"/>
                </a:solidFill>
              </a:rPr>
              <a:t>Adverbs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6139C7-8D0C-45E3-B5CF-8D6FEFDEA2E9}"/>
              </a:ext>
            </a:extLst>
          </p:cNvPr>
          <p:cNvSpPr txBox="1"/>
          <p:nvPr/>
        </p:nvSpPr>
        <p:spPr>
          <a:xfrm>
            <a:off x="339002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When opening with 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, punctuate with a comma.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1D57837-6E91-40E6-B09E-1D7447B994E6}"/>
              </a:ext>
            </a:extLst>
          </p:cNvPr>
          <p:cNvSpPr txBox="1"/>
          <p:nvPr/>
        </p:nvSpPr>
        <p:spPr>
          <a:xfrm>
            <a:off x="8159541" y="1462932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 placed at the end do not usually need a comma.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C238D6-DEE2-4B08-BADD-09E79DAE01EC}"/>
              </a:ext>
            </a:extLst>
          </p:cNvPr>
          <p:cNvSpPr txBox="1"/>
          <p:nvPr/>
        </p:nvSpPr>
        <p:spPr>
          <a:xfrm>
            <a:off x="4249271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 in the middle is separated by a pair of commas.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9B95B0-1359-4432-9006-F6E0730E2B09}"/>
              </a:ext>
            </a:extLst>
          </p:cNvPr>
          <p:cNvSpPr/>
          <p:nvPr/>
        </p:nvSpPr>
        <p:spPr>
          <a:xfrm>
            <a:off x="790464" y="2782819"/>
            <a:ext cx="104069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latin typeface="Calibri Light"/>
              </a:rPr>
              <a:t>Players therefore have to pay a monthly fee to play the game.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4A06D68-E8FF-421B-9854-251E1D8C6E99}"/>
              </a:ext>
            </a:extLst>
          </p:cNvPr>
          <p:cNvSpPr/>
          <p:nvPr/>
        </p:nvSpPr>
        <p:spPr>
          <a:xfrm>
            <a:off x="790464" y="3425330"/>
            <a:ext cx="97041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Some prefer to play free games instead.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72DFFDE-73F5-481D-B6B9-3EB29EBE0139}"/>
              </a:ext>
            </a:extLst>
          </p:cNvPr>
          <p:cNvSpPr/>
          <p:nvPr/>
        </p:nvSpPr>
        <p:spPr>
          <a:xfrm>
            <a:off x="790464" y="4067841"/>
            <a:ext cx="10081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However this type of game often contains lots of adverts and in-game purchases.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7BCF81-4876-47C8-AF52-8EFCD84E6530}"/>
              </a:ext>
            </a:extLst>
          </p:cNvPr>
          <p:cNvSpPr txBox="1"/>
          <p:nvPr/>
        </p:nvSpPr>
        <p:spPr>
          <a:xfrm>
            <a:off x="790464" y="5511345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punctuate these adverbs? </a:t>
            </a:r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7B94634E-7480-48B7-B2A0-FE50D1714F2D}"/>
              </a:ext>
            </a:extLst>
          </p:cNvPr>
          <p:cNvSpPr/>
          <p:nvPr/>
        </p:nvSpPr>
        <p:spPr>
          <a:xfrm>
            <a:off x="10559511" y="6058088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28345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8" grpId="0"/>
      <p:bldP spid="39" grpId="0"/>
      <p:bldP spid="11" grpId="0" build="p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90464" y="271848"/>
            <a:ext cx="4481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GB" sz="3600" b="1" dirty="0">
                <a:solidFill>
                  <a:srgbClr val="7030A0"/>
                </a:solidFill>
              </a:rPr>
              <a:t>Adverbs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6139C7-8D0C-45E3-B5CF-8D6FEFDEA2E9}"/>
              </a:ext>
            </a:extLst>
          </p:cNvPr>
          <p:cNvSpPr txBox="1"/>
          <p:nvPr/>
        </p:nvSpPr>
        <p:spPr>
          <a:xfrm>
            <a:off x="339002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When opening with 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, punctuate with a comma.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1D57837-6E91-40E6-B09E-1D7447B994E6}"/>
              </a:ext>
            </a:extLst>
          </p:cNvPr>
          <p:cNvSpPr txBox="1"/>
          <p:nvPr/>
        </p:nvSpPr>
        <p:spPr>
          <a:xfrm>
            <a:off x="8159541" y="1462932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 placed at the end do not usually need a comma.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7C238D6-DEE2-4B08-BADD-09E79DAE01EC}"/>
              </a:ext>
            </a:extLst>
          </p:cNvPr>
          <p:cNvSpPr txBox="1"/>
          <p:nvPr/>
        </p:nvSpPr>
        <p:spPr>
          <a:xfrm>
            <a:off x="4249271" y="1462933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 in the middle is separated by a pair of commas.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9B95B0-1359-4432-9006-F6E0730E2B09}"/>
              </a:ext>
            </a:extLst>
          </p:cNvPr>
          <p:cNvSpPr/>
          <p:nvPr/>
        </p:nvSpPr>
        <p:spPr>
          <a:xfrm>
            <a:off x="790464" y="2782819"/>
            <a:ext cx="104069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latin typeface="Calibri Light"/>
              </a:rPr>
              <a:t>Players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therefore</a:t>
            </a:r>
            <a:r>
              <a:rPr lang="en-GB" sz="2400" i="1" dirty="0">
                <a:latin typeface="Calibri Light"/>
              </a:rPr>
              <a:t> have to pay a monthly fee to play the game.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4A06D68-E8FF-421B-9854-251E1D8C6E99}"/>
              </a:ext>
            </a:extLst>
          </p:cNvPr>
          <p:cNvSpPr/>
          <p:nvPr/>
        </p:nvSpPr>
        <p:spPr>
          <a:xfrm>
            <a:off x="790464" y="3425330"/>
            <a:ext cx="97041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Some prefer to play free games </a:t>
            </a: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instead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72DFFDE-73F5-481D-B6B9-3EB29EBE0139}"/>
              </a:ext>
            </a:extLst>
          </p:cNvPr>
          <p:cNvSpPr/>
          <p:nvPr/>
        </p:nvSpPr>
        <p:spPr>
          <a:xfrm>
            <a:off x="790464" y="4067841"/>
            <a:ext cx="10081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  <a:buClr>
                <a:prstClr val="black"/>
              </a:buClr>
            </a:pPr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However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 this type of game often contains lots of adverts and in-game purchases.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7BCF81-4876-47C8-AF52-8EFCD84E6530}"/>
              </a:ext>
            </a:extLst>
          </p:cNvPr>
          <p:cNvSpPr txBox="1"/>
          <p:nvPr/>
        </p:nvSpPr>
        <p:spPr>
          <a:xfrm>
            <a:off x="790464" y="5511345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punctuate these adverbs? </a:t>
            </a:r>
          </a:p>
        </p:txBody>
      </p:sp>
      <p:sp>
        <p:nvSpPr>
          <p:cNvPr id="10" name="Rounded Rectangular Callout 2">
            <a:extLst>
              <a:ext uri="{FF2B5EF4-FFF2-40B4-BE49-F238E27FC236}">
                <a16:creationId xmlns:a16="http://schemas.microsoft.com/office/drawing/2014/main" id="{160E8DEB-5D94-4921-B765-EABAD5E8F542}"/>
              </a:ext>
            </a:extLst>
          </p:cNvPr>
          <p:cNvSpPr/>
          <p:nvPr/>
        </p:nvSpPr>
        <p:spPr>
          <a:xfrm>
            <a:off x="10559511" y="6058088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32406F-5E88-4610-95B5-B97A4A835670}"/>
              </a:ext>
            </a:extLst>
          </p:cNvPr>
          <p:cNvSpPr txBox="1"/>
          <p:nvPr/>
        </p:nvSpPr>
        <p:spPr>
          <a:xfrm>
            <a:off x="1637071" y="2744319"/>
            <a:ext cx="678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</a:rPr>
              <a:t>,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52F44E-B164-46F6-859A-C1536B5EA6A0}"/>
              </a:ext>
            </a:extLst>
          </p:cNvPr>
          <p:cNvSpPr txBox="1"/>
          <p:nvPr/>
        </p:nvSpPr>
        <p:spPr>
          <a:xfrm>
            <a:off x="2837639" y="2748989"/>
            <a:ext cx="678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</a:rPr>
              <a:t>,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0C0D12-D707-4E9A-BE89-528E7E5FD5C9}"/>
              </a:ext>
            </a:extLst>
          </p:cNvPr>
          <p:cNvSpPr txBox="1"/>
          <p:nvPr/>
        </p:nvSpPr>
        <p:spPr>
          <a:xfrm>
            <a:off x="1817021" y="4019263"/>
            <a:ext cx="678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87649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8" y="139148"/>
            <a:ext cx="12088822" cy="634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1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036" y="244129"/>
            <a:ext cx="10127974" cy="623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1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318052" y="1454324"/>
            <a:ext cx="10962861" cy="11043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 dirty="0" smtClean="0">
                <a:latin typeface="+mn-lt"/>
              </a:rPr>
              <a:t>LO: understand how adverbs are used for cohesion in explanation texts</a:t>
            </a:r>
            <a:endParaRPr lang="en-GB" sz="4800" u="sng" dirty="0"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1240A1-5369-489A-BC46-19A3958C430D}"/>
              </a:ext>
            </a:extLst>
          </p:cNvPr>
          <p:cNvSpPr/>
          <p:nvPr/>
        </p:nvSpPr>
        <p:spPr>
          <a:xfrm>
            <a:off x="0" y="3130826"/>
            <a:ext cx="117281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 Criteria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an explanation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understand how explanation texts are different  to instructions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an adverb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know what cohesion is</a:t>
            </a:r>
          </a:p>
          <a:p>
            <a:pPr algn="ctr"/>
            <a:r>
              <a:rPr lang="en-GB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To use commas for clarity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5799482" y="258417"/>
            <a:ext cx="6624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Monday 1</a:t>
            </a:r>
            <a:r>
              <a:rPr lang="en-GB" sz="2800" u="sng" baseline="30000" dirty="0" smtClean="0"/>
              <a:t>st</a:t>
            </a:r>
            <a:r>
              <a:rPr lang="en-GB" sz="2800" u="sng" dirty="0" smtClean="0"/>
              <a:t> February 2021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401789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10214</TotalTime>
  <Words>614</Words>
  <Application>Microsoft Office PowerPoint</Application>
  <PresentationFormat>Widescreen</PresentationFormat>
  <Paragraphs>104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What is cohesion?</vt:lpstr>
      <vt:lpstr>Cohesion:</vt:lpstr>
      <vt:lpstr>What is an adverb?</vt:lpstr>
      <vt:lpstr>What is an adverb?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KBurnett</cp:lastModifiedBy>
  <cp:revision>577</cp:revision>
  <cp:lastPrinted>2018-05-09T10:54:19Z</cp:lastPrinted>
  <dcterms:created xsi:type="dcterms:W3CDTF">2013-08-23T07:43:20Z</dcterms:created>
  <dcterms:modified xsi:type="dcterms:W3CDTF">2021-01-31T16:06:13Z</dcterms:modified>
</cp:coreProperties>
</file>