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69" r:id="rId2"/>
    <p:sldId id="536" r:id="rId3"/>
    <p:sldId id="1083" r:id="rId4"/>
    <p:sldId id="1182" r:id="rId5"/>
    <p:sldId id="1151" r:id="rId6"/>
    <p:sldId id="1183" r:id="rId7"/>
    <p:sldId id="1184" r:id="rId8"/>
    <p:sldId id="1185" r:id="rId9"/>
    <p:sldId id="1165" r:id="rId10"/>
    <p:sldId id="1186" r:id="rId11"/>
    <p:sldId id="1187" r:id="rId12"/>
    <p:sldId id="1188" r:id="rId13"/>
    <p:sldId id="1189" r:id="rId14"/>
    <p:sldId id="1190" r:id="rId15"/>
    <p:sldId id="1191" r:id="rId16"/>
    <p:sldId id="1192" r:id="rId17"/>
    <p:sldId id="1193" r:id="rId18"/>
    <p:sldId id="1166" r:id="rId19"/>
    <p:sldId id="1194" r:id="rId20"/>
    <p:sldId id="1131" r:id="rId21"/>
    <p:sldId id="1195" r:id="rId22"/>
    <p:sldId id="465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2E41"/>
    <a:srgbClr val="FADF47"/>
    <a:srgbClr val="13BD8A"/>
    <a:srgbClr val="388CDA"/>
    <a:srgbClr val="000000"/>
    <a:srgbClr val="EE7C3E"/>
    <a:srgbClr val="C73A43"/>
    <a:srgbClr val="0CC1D9"/>
    <a:srgbClr val="ECEEF1"/>
    <a:srgbClr val="8A93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765" autoAdjust="0"/>
    <p:restoredTop sz="94660"/>
  </p:normalViewPr>
  <p:slideViewPr>
    <p:cSldViewPr snapToGrid="0">
      <p:cViewPr varScale="1">
        <p:scale>
          <a:sx n="67" d="100"/>
          <a:sy n="67" d="100"/>
        </p:scale>
        <p:origin x="90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D29D1C-8C3E-4310-9EF0-019410E55AD5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6EE0C4-5D00-42C4-BE61-F78AE99EE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30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9C8BFF-404A-4EAA-B238-E4635752C78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8784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9C8BFF-404A-4EAA-B238-E4635752C783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751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thirdspacelearning.com/ub-interventions-general/?utm_source=download&amp;utm_medium=resource&amp;utm_campaign=tsl_february_2019&amp;utm_content=22_02_19_wr_ppt_year6_perimeter+area+volume_sp5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Perimeter,  Area and Volume  Lesson 3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5E977A0-D59B-4127-B988-0357B17748EC}"/>
              </a:ext>
            </a:extLst>
          </p:cNvPr>
          <p:cNvSpPr/>
          <p:nvPr userDrawn="1"/>
        </p:nvSpPr>
        <p:spPr>
          <a:xfrm>
            <a:off x="-35226" y="6408064"/>
            <a:ext cx="9179226" cy="5007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BB37979D-0168-493E-96C8-3F8ECF0011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06388" y="6529811"/>
            <a:ext cx="2646941" cy="22226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336576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</a:br>
            <a:r>
              <a:rPr lang="en-US" sz="1100" dirty="0">
                <a:solidFill>
                  <a:srgbClr val="388CDA"/>
                </a:solidFill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  <a:hlinkClick r:id="rId3"/>
              </a:rPr>
              <a:t>thirdspacelearning.com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Specialist 1-to-1 </a:t>
            </a:r>
            <a:r>
              <a:rPr lang="en-US" sz="1100" dirty="0" err="1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maths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166597" y="768298"/>
            <a:ext cx="8936577" cy="40011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To be able to use counting and estimation to find the area of triangles</a:t>
            </a:r>
          </a:p>
        </p:txBody>
      </p:sp>
      <p:graphicFrame>
        <p:nvGraphicFramePr>
          <p:cNvPr id="16" name="Table 6">
            <a:extLst>
              <a:ext uri="{FF2B5EF4-FFF2-40B4-BE49-F238E27FC236}">
                <a16:creationId xmlns:a16="http://schemas.microsoft.com/office/drawing/2014/main" id="{B19FE6FD-21A8-4E57-B1FA-22F555C98C6B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990213780"/>
              </p:ext>
            </p:extLst>
          </p:nvPr>
        </p:nvGraphicFramePr>
        <p:xfrm>
          <a:off x="6815667" y="1366896"/>
          <a:ext cx="2006600" cy="2621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660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1597038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400" b="1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Success Criteria:</a:t>
                      </a:r>
                    </a:p>
                    <a:p>
                      <a:pPr algn="l">
                        <a:buNone/>
                      </a:pPr>
                      <a:endParaRPr lang="en-US" sz="800" b="1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Mastery: 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find an approximate area of a triangle by counting squares and/or using estimation.</a:t>
                      </a:r>
                    </a:p>
                    <a:p>
                      <a:pPr lvl="0" algn="l">
                        <a:buNone/>
                      </a:pPr>
                      <a:endParaRPr lang="en-GB" sz="12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Greater Depth: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apply what I have learned about finding the area of triangles when using reasoning to explain my answers.</a:t>
                      </a:r>
                      <a:endParaRPr lang="en-US" sz="16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ECEE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22/02/2019</a:t>
            </a:fld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916254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Perimeter,  Area and Volume  Lesson 3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521242"/>
            <a:ext cx="8720586" cy="46166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306387" y="768298"/>
            <a:ext cx="4092229" cy="557075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At Third Space Learning we provide personalised online lessons from specialist maths tutors to support the target groups in your school.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These ready-to-go slides are designed to work alongside our interventions to supplement quality first teaching and raise attainment in maths for all pupils.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To find out more about how you could use our 1-to-1 interventions year-round to boost maths progress in your school then get in touch: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020 3771 0095 hello@thirdspacelearning.com</a:t>
            </a:r>
          </a:p>
          <a:p>
            <a:endPara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Boosting </a:t>
            </a: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progress through 1-to-1 conversations… </a:t>
            </a: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22/02/2019</a:t>
            </a:fld>
            <a:endParaRPr lang="en-GB" sz="1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E23DD0-83B0-4B69-80F5-CF1108C2347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23" r="15217" b="277"/>
          <a:stretch/>
        </p:blipFill>
        <p:spPr>
          <a:xfrm>
            <a:off x="4745385" y="509525"/>
            <a:ext cx="4398616" cy="6348475"/>
          </a:xfrm>
          <a:prstGeom prst="rect">
            <a:avLst/>
          </a:prstGeom>
        </p:spPr>
      </p:pic>
      <p:pic>
        <p:nvPicPr>
          <p:cNvPr id="10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F2139FB0-A222-4335-A10C-2ADEF832E6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41761" y="6409707"/>
            <a:ext cx="2646941" cy="222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76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76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918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4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70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018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5524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648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628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0725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092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Shape 53" descr="Template-blue.jpg"/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65088" y="61915"/>
            <a:ext cx="9026525" cy="6730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Shape 54" descr="corner.png"/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Shape 58"/>
          <p:cNvSpPr txBox="1">
            <a:spLocks noGrp="1"/>
          </p:cNvSpPr>
          <p:nvPr>
            <p:ph type="ftr" idx="11"/>
          </p:nvPr>
        </p:nvSpPr>
        <p:spPr>
          <a:xfrm>
            <a:off x="3124201" y="6356353"/>
            <a:ext cx="2895599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9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342909" marR="0" lvl="1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17" marR="0" lvl="2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26" marR="0" lvl="3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34" marR="0" lvl="4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43" marR="0" lvl="5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51" marR="0" lvl="6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60" marR="0" lvl="7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69" marR="0" lvl="8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pic>
        <p:nvPicPr>
          <p:cNvPr id="10" name="Shape 132" descr="logo-01.png"/>
          <p:cNvPicPr preferRelativeResize="0"/>
          <p:nvPr userDrawn="1"/>
        </p:nvPicPr>
        <p:blipFill rotWithShape="1">
          <a:blip r:embed="rId4">
            <a:alphaModFix/>
          </a:blip>
          <a:srcRect/>
          <a:stretch/>
        </p:blipFill>
        <p:spPr>
          <a:xfrm>
            <a:off x="71823" y="281412"/>
            <a:ext cx="1046636" cy="113029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 userDrawn="1"/>
        </p:nvSpPr>
        <p:spPr>
          <a:xfrm>
            <a:off x="174002" y="4770438"/>
            <a:ext cx="2846291" cy="1107996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fontAlgn="base">
              <a:defRPr/>
            </a:pPr>
            <a:r>
              <a:rPr lang="en-GB" sz="6600" b="1" kern="1200" dirty="0">
                <a:solidFill>
                  <a:prstClr val="white"/>
                </a:solidFill>
                <a:latin typeface="Bryant Bold" panose="020B0503040000020003" pitchFamily="34" charset="0"/>
                <a:ea typeface="MS PGothic" panose="020B0600070205080204" pitchFamily="34" charset="-128"/>
                <a:cs typeface="Bryant Regular" panose="020B0503040000020003" pitchFamily="34" charset="0"/>
              </a:rPr>
              <a:t> </a:t>
            </a:r>
            <a:r>
              <a:rPr lang="en-GB" sz="6600" b="1" kern="1200" dirty="0">
                <a:solidFill>
                  <a:prstClr val="black"/>
                </a:solidFill>
                <a:latin typeface="Bryant Bold" panose="020B0503040000020003" pitchFamily="34" charset="0"/>
                <a:ea typeface="MS PGothic" panose="020B0600070205080204" pitchFamily="34" charset="-128"/>
                <a:cs typeface="Bryant Regular" panose="020B0503040000020003" pitchFamily="34" charset="0"/>
              </a:rPr>
              <a:t>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152400" y="4776789"/>
            <a:ext cx="2854569" cy="1171575"/>
          </a:xfrm>
        </p:spPr>
        <p:txBody>
          <a:bodyPr/>
          <a:lstStyle>
            <a:lvl1pPr marL="112544" indent="0">
              <a:buNone/>
              <a:defRPr sz="6600">
                <a:solidFill>
                  <a:schemeClr val="bg1"/>
                </a:solidFill>
                <a:latin typeface="Bryant Bold" panose="020B0503040000020003" pitchFamily="34" charset="0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5643836" y="4776788"/>
            <a:ext cx="3196004" cy="1192212"/>
          </a:xfrm>
        </p:spPr>
        <p:txBody>
          <a:bodyPr/>
          <a:lstStyle>
            <a:lvl1pPr marL="112544" indent="0">
              <a:buNone/>
              <a:defRPr sz="6600">
                <a:solidFill>
                  <a:schemeClr val="bg1"/>
                </a:solidFill>
                <a:latin typeface="Bryant Bold" panose="020B0503040000020003" pitchFamily="34" charset="0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595141" y="1473624"/>
            <a:ext cx="8298474" cy="2749550"/>
          </a:xfrm>
        </p:spPr>
        <p:txBody>
          <a:bodyPr/>
          <a:lstStyle>
            <a:lvl1pPr marL="112544" indent="0" algn="ctr">
              <a:buNone/>
              <a:defRPr sz="4505">
                <a:solidFill>
                  <a:schemeClr val="bg1"/>
                </a:solidFill>
                <a:latin typeface="Bryant Bold" panose="020B0503040000020003" pitchFamily="34" charset="0"/>
              </a:defRPr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1195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6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332398" y="5537782"/>
            <a:ext cx="7420952" cy="1007852"/>
          </a:xfrm>
        </p:spPr>
        <p:txBody>
          <a:bodyPr>
            <a:no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Perimeter, Area and Volume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Lesson 3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595141" y="2451312"/>
            <a:ext cx="8298474" cy="1955376"/>
          </a:xfrm>
        </p:spPr>
        <p:txBody>
          <a:bodyPr/>
          <a:lstStyle/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Ready-to-go Lesson Slides</a:t>
            </a:r>
          </a:p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Year 6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AD22F3B0-BBDC-464D-AF67-4B8B4DBD3A1F}"/>
              </a:ext>
            </a:extLst>
          </p:cNvPr>
          <p:cNvSpPr txBox="1">
            <a:spLocks/>
          </p:cNvSpPr>
          <p:nvPr/>
        </p:nvSpPr>
        <p:spPr>
          <a:xfrm>
            <a:off x="8145438" y="6334311"/>
            <a:ext cx="998562" cy="4226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12544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6600" kern="1200">
                <a:solidFill>
                  <a:schemeClr val="bg1"/>
                </a:solidFill>
                <a:latin typeface="Bryant Bold" panose="020B0503040000020003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Spr5</a:t>
            </a:r>
          </a:p>
        </p:txBody>
      </p:sp>
    </p:spTree>
    <p:extLst>
      <p:ext uri="{BB962C8B-B14F-4D97-AF65-F5344CB8AC3E}">
        <p14:creationId xmlns:p14="http://schemas.microsoft.com/office/powerpoint/2010/main" val="1234092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37694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4754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one is different?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E590E48E-9846-47EF-9DA7-31B74353F8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550825" y="4198474"/>
            <a:ext cx="2132266" cy="118157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7A21F92-5FDF-4A1F-80E4-0E600D2722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800" y="4040438"/>
            <a:ext cx="3464040" cy="130815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BB453A3-7BBF-4B29-8AC9-362415592B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3435480" y="1574361"/>
            <a:ext cx="1543374" cy="200115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7195040-67E0-4CFB-AEB4-6965E9993E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1986" y="2401127"/>
            <a:ext cx="2038193" cy="1119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2944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4754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one is different?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E590E48E-9846-47EF-9DA7-31B74353F8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550825" y="4198474"/>
            <a:ext cx="2132266" cy="118157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7A21F92-5FDF-4A1F-80E4-0E600D2722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800" y="4040438"/>
            <a:ext cx="3464040" cy="130815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BB453A3-7BBF-4B29-8AC9-362415592B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3435480" y="1574361"/>
            <a:ext cx="1543374" cy="200115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7195040-67E0-4CFB-AEB4-6965E9993E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1986" y="2401127"/>
            <a:ext cx="2038193" cy="111938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20DF6D9-FFE4-40B6-950E-316FFE5DAD1E}"/>
              </a:ext>
            </a:extLst>
          </p:cNvPr>
          <p:cNvSpPr txBox="1"/>
          <p:nvPr/>
        </p:nvSpPr>
        <p:spPr>
          <a:xfrm>
            <a:off x="5308642" y="4079919"/>
            <a:ext cx="365755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Although the last shape is the only rectangle, the first shape is different because it has a different area to the others.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of the shapes have an area of 32cm². The first shape has an area of 28cm² instead.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2005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could you find the area of this triangle?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2DD081-5E73-4F21-8AB5-631C31DFFB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35" t="18128" r="19498" b="31286"/>
          <a:stretch/>
        </p:blipFill>
        <p:spPr>
          <a:xfrm>
            <a:off x="2097741" y="2325835"/>
            <a:ext cx="2259106" cy="2015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5091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could you find the area of this triangle?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has been drawn on squared paper, so we can use the squares to help us.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Also, the angle of the diagonal side shows that the triangle is made up of whole squares and half squares.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11 whole squares and 5 half squares, which equals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 ½ squares altogether, so we can say that the area of the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triangle is 13 ½ cm².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FBBF84-0918-4C0A-94B4-28E51374C6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35" t="18128" r="19498" b="31286"/>
          <a:stretch/>
        </p:blipFill>
        <p:spPr>
          <a:xfrm>
            <a:off x="2097741" y="2325835"/>
            <a:ext cx="2259106" cy="201573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113C223-6F93-4F50-94A8-7D48DAE2229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833" t="19419" r="21214" b="31181"/>
          <a:stretch/>
        </p:blipFill>
        <p:spPr>
          <a:xfrm>
            <a:off x="7277845" y="5319646"/>
            <a:ext cx="1123579" cy="1044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3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Count the squares to find the area of this triangle.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14C950-46E9-4A4C-9648-E9235BDE951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011" t="10768" b="23376"/>
          <a:stretch/>
        </p:blipFill>
        <p:spPr>
          <a:xfrm>
            <a:off x="1858468" y="2232876"/>
            <a:ext cx="2296673" cy="218721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8A44BFA-52C6-42AE-A31D-FF17CAB552F8}"/>
              </a:ext>
            </a:extLst>
          </p:cNvPr>
          <p:cNvSpPr/>
          <p:nvPr/>
        </p:nvSpPr>
        <p:spPr>
          <a:xfrm>
            <a:off x="930313" y="4713790"/>
            <a:ext cx="4795744" cy="974316"/>
          </a:xfrm>
          <a:prstGeom prst="rect">
            <a:avLst/>
          </a:prstGeom>
          <a:solidFill>
            <a:srgbClr val="FADF4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Compare this triangle with the one on the previous slide.</a:t>
            </a:r>
          </a:p>
          <a:p>
            <a:pPr algn="ctr"/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the same? What is different?</a:t>
            </a:r>
          </a:p>
          <a:p>
            <a:pPr algn="ctr"/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can we find the area by counting squares?</a:t>
            </a:r>
          </a:p>
        </p:txBody>
      </p:sp>
    </p:spTree>
    <p:extLst>
      <p:ext uri="{BB962C8B-B14F-4D97-AF65-F5344CB8AC3E}">
        <p14:creationId xmlns:p14="http://schemas.microsoft.com/office/powerpoint/2010/main" val="11850825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Count the squares to find the area of this triangle.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21 whole squares.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7 half squares.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total area of the triangle is 24 ½ cm².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14C950-46E9-4A4C-9648-E9235BDE951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011" t="10768" b="23376"/>
          <a:stretch/>
        </p:blipFill>
        <p:spPr>
          <a:xfrm>
            <a:off x="1858468" y="2232876"/>
            <a:ext cx="2296673" cy="2187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189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Find the area of these triangles by counting the squares.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C30754-E371-441C-A971-7B693FF7FC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533" y="2544745"/>
            <a:ext cx="4306545" cy="3153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9736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43B9A45-60CD-4B10-8481-AD3A8681F8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534" y="2544743"/>
            <a:ext cx="4306546" cy="315383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Find the area of these triangles by counting the squares.</a:t>
            </a:r>
          </a:p>
        </p:txBody>
      </p:sp>
    </p:spTree>
    <p:extLst>
      <p:ext uri="{BB962C8B-B14F-4D97-AF65-F5344CB8AC3E}">
        <p14:creationId xmlns:p14="http://schemas.microsoft.com/office/powerpoint/2010/main" val="17016654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could you find the area of this triangle?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CC7C20-9048-4171-8961-28D96B5EFE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725" y="2245660"/>
            <a:ext cx="4126066" cy="302165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CD68179-846F-45D1-8052-3C7DAE3CAC91}"/>
              </a:ext>
            </a:extLst>
          </p:cNvPr>
          <p:cNvSpPr/>
          <p:nvPr/>
        </p:nvSpPr>
        <p:spPr>
          <a:xfrm>
            <a:off x="930312" y="5507166"/>
            <a:ext cx="7635463" cy="665034"/>
          </a:xfrm>
          <a:prstGeom prst="rect">
            <a:avLst/>
          </a:prstGeom>
          <a:solidFill>
            <a:srgbClr val="FADF4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different about this triangle, compared with the ones we have looked at already?</a:t>
            </a:r>
          </a:p>
          <a:p>
            <a:pPr algn="ctr"/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does this make it more difficult to find an exact area?</a:t>
            </a:r>
          </a:p>
        </p:txBody>
      </p:sp>
    </p:spTree>
    <p:extLst>
      <p:ext uri="{BB962C8B-B14F-4D97-AF65-F5344CB8AC3E}">
        <p14:creationId xmlns:p14="http://schemas.microsoft.com/office/powerpoint/2010/main" val="22575288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could you find the area of this triangle?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 ONE: Count the whole squares.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21 whole squares. We can count these as 1 each.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25A74D2-25A3-40F3-8715-108FD6B3D0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726" y="2254850"/>
            <a:ext cx="4126066" cy="3021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0901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could you find the area of this triangle?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 TWO: Look for any squares that are </a:t>
            </a:r>
            <a:r>
              <a:rPr lang="en-GB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nearly whole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Round these up to a whole square. There are 3 nearly whole squares. We can add these to our whole squares to get a total of 24 (21 + 3 = 24 whole squares).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5F07C86-1EB4-4D86-BCBF-2C5B34AA05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726" y="2245659"/>
            <a:ext cx="4126066" cy="3021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0807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could you find the area of this triangle?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 THREE: Look for any squares that are about ½. Count each of these as if it were ½. There are 5 squares that are about ½ (5 x ½ = 2 ½ ). We can add these to total too (24 + 2 ½  = 26 ½ squares).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7AC70D6-12B4-4B67-BC43-58D48784E7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724" y="2254849"/>
            <a:ext cx="4126067" cy="3021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1319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E0CD7D4-C660-4D82-8A9F-13EDA4822E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724" y="2254849"/>
            <a:ext cx="4126067" cy="302166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could you find the area of this triangle?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 FOUR: Ignore any squares that are less than half covered!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values of the whole squares, nearly whole squares and half squares will give an approximate answer. 21 + 3 + (5 x ½ ) = 26 ½ squares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EA42FE5-2D7E-4C1E-B9A3-BBBE0A4578C9}"/>
              </a:ext>
            </a:extLst>
          </p:cNvPr>
          <p:cNvSpPr/>
          <p:nvPr/>
        </p:nvSpPr>
        <p:spPr>
          <a:xfrm>
            <a:off x="5621246" y="4050955"/>
            <a:ext cx="3183498" cy="1216363"/>
          </a:xfrm>
          <a:prstGeom prst="rect">
            <a:avLst/>
          </a:prstGeom>
          <a:solidFill>
            <a:srgbClr val="FADF4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triangle has an </a:t>
            </a:r>
            <a:r>
              <a:rPr lang="en-GB" sz="1400" i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actual</a:t>
            </a:r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area of 27 squares, so you can see that this way of finding an estimated answer is pretty accurate!</a:t>
            </a:r>
          </a:p>
        </p:txBody>
      </p:sp>
    </p:spTree>
    <p:extLst>
      <p:ext uri="{BB962C8B-B14F-4D97-AF65-F5344CB8AC3E}">
        <p14:creationId xmlns:p14="http://schemas.microsoft.com/office/powerpoint/2010/main" val="14031729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the estimation method to find the approximate area of these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triangles.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A5C7382-A158-4603-98D0-2E78D6CD0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594" y="2513610"/>
            <a:ext cx="3099371" cy="2260096"/>
          </a:xfrm>
          <a:prstGeom prst="rect">
            <a:avLst/>
          </a:prstGeom>
        </p:spPr>
      </p:pic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03F9955-ADF9-4BAD-B2B0-C57F2B2230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2035270"/>
              </p:ext>
            </p:extLst>
          </p:nvPr>
        </p:nvGraphicFramePr>
        <p:xfrm>
          <a:off x="342594" y="4925011"/>
          <a:ext cx="6344023" cy="1376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7407">
                  <a:extLst>
                    <a:ext uri="{9D8B030D-6E8A-4147-A177-3AD203B41FA5}">
                      <a16:colId xmlns:a16="http://schemas.microsoft.com/office/drawing/2014/main" val="4209725974"/>
                    </a:ext>
                  </a:extLst>
                </a:gridCol>
                <a:gridCol w="1357030">
                  <a:extLst>
                    <a:ext uri="{9D8B030D-6E8A-4147-A177-3AD203B41FA5}">
                      <a16:colId xmlns:a16="http://schemas.microsoft.com/office/drawing/2014/main" val="3078805227"/>
                    </a:ext>
                  </a:extLst>
                </a:gridCol>
                <a:gridCol w="1079288">
                  <a:extLst>
                    <a:ext uri="{9D8B030D-6E8A-4147-A177-3AD203B41FA5}">
                      <a16:colId xmlns:a16="http://schemas.microsoft.com/office/drawing/2014/main" val="3133583835"/>
                    </a:ext>
                  </a:extLst>
                </a:gridCol>
                <a:gridCol w="1395149">
                  <a:extLst>
                    <a:ext uri="{9D8B030D-6E8A-4147-A177-3AD203B41FA5}">
                      <a16:colId xmlns:a16="http://schemas.microsoft.com/office/drawing/2014/main" val="2444084468"/>
                    </a:ext>
                  </a:extLst>
                </a:gridCol>
                <a:gridCol w="1395149">
                  <a:extLst>
                    <a:ext uri="{9D8B030D-6E8A-4147-A177-3AD203B41FA5}">
                      <a16:colId xmlns:a16="http://schemas.microsoft.com/office/drawing/2014/main" val="2511324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Triangle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Whole</a:t>
                      </a:r>
                    </a:p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squares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Nearly-whole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About half squares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Estimated area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18554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73430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47780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26440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the estimation method to find the approximate area of these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triangles.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A5C7382-A158-4603-98D0-2E78D6CD0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594" y="2513610"/>
            <a:ext cx="3099371" cy="2260096"/>
          </a:xfrm>
          <a:prstGeom prst="rect">
            <a:avLst/>
          </a:prstGeom>
        </p:spPr>
      </p:pic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03F9955-ADF9-4BAD-B2B0-C57F2B22300F}"/>
              </a:ext>
            </a:extLst>
          </p:cNvPr>
          <p:cNvGraphicFramePr>
            <a:graphicFrameLocks noGrp="1"/>
          </p:cNvGraphicFramePr>
          <p:nvPr/>
        </p:nvGraphicFramePr>
        <p:xfrm>
          <a:off x="342594" y="4925011"/>
          <a:ext cx="6344023" cy="1376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7407">
                  <a:extLst>
                    <a:ext uri="{9D8B030D-6E8A-4147-A177-3AD203B41FA5}">
                      <a16:colId xmlns:a16="http://schemas.microsoft.com/office/drawing/2014/main" val="4209725974"/>
                    </a:ext>
                  </a:extLst>
                </a:gridCol>
                <a:gridCol w="1357030">
                  <a:extLst>
                    <a:ext uri="{9D8B030D-6E8A-4147-A177-3AD203B41FA5}">
                      <a16:colId xmlns:a16="http://schemas.microsoft.com/office/drawing/2014/main" val="3078805227"/>
                    </a:ext>
                  </a:extLst>
                </a:gridCol>
                <a:gridCol w="1079288">
                  <a:extLst>
                    <a:ext uri="{9D8B030D-6E8A-4147-A177-3AD203B41FA5}">
                      <a16:colId xmlns:a16="http://schemas.microsoft.com/office/drawing/2014/main" val="3133583835"/>
                    </a:ext>
                  </a:extLst>
                </a:gridCol>
                <a:gridCol w="1395149">
                  <a:extLst>
                    <a:ext uri="{9D8B030D-6E8A-4147-A177-3AD203B41FA5}">
                      <a16:colId xmlns:a16="http://schemas.microsoft.com/office/drawing/2014/main" val="2444084468"/>
                    </a:ext>
                  </a:extLst>
                </a:gridCol>
                <a:gridCol w="1395149">
                  <a:extLst>
                    <a:ext uri="{9D8B030D-6E8A-4147-A177-3AD203B41FA5}">
                      <a16:colId xmlns:a16="http://schemas.microsoft.com/office/drawing/2014/main" val="2511324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Triangle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Whole</a:t>
                      </a:r>
                    </a:p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squares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Nearly-whole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About half squares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Estimated area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18554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14cm²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73430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 ½ cm²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4778054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77E26044-21ED-475E-9FC1-FF78C285B433}"/>
              </a:ext>
            </a:extLst>
          </p:cNvPr>
          <p:cNvSpPr/>
          <p:nvPr/>
        </p:nvSpPr>
        <p:spPr>
          <a:xfrm>
            <a:off x="3603728" y="3039691"/>
            <a:ext cx="3082889" cy="1734015"/>
          </a:xfrm>
          <a:prstGeom prst="rect">
            <a:avLst/>
          </a:prstGeom>
          <a:solidFill>
            <a:srgbClr val="FADF4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do your estimates compare to these ones?</a:t>
            </a:r>
          </a:p>
          <a:p>
            <a:pPr algn="ctr"/>
            <a:endParaRPr lang="en-GB" sz="14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Interestingly, the actual areas are 14 square cm and 31 ½ square cm.</a:t>
            </a:r>
          </a:p>
          <a:p>
            <a:pPr algn="ctr"/>
            <a:endParaRPr lang="en-GB" sz="14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Perhaps your estimates were closer!</a:t>
            </a:r>
          </a:p>
        </p:txBody>
      </p:sp>
    </p:spTree>
    <p:extLst>
      <p:ext uri="{BB962C8B-B14F-4D97-AF65-F5344CB8AC3E}">
        <p14:creationId xmlns:p14="http://schemas.microsoft.com/office/powerpoint/2010/main" val="13105151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Estimate the area of the triangle and find the area of the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rectangle. What do you notice?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0B0913-8155-475F-9239-E2AB9F705A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733" b="32191"/>
          <a:stretch/>
        </p:blipFill>
        <p:spPr>
          <a:xfrm>
            <a:off x="1122523" y="2574433"/>
            <a:ext cx="4531745" cy="205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6806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Estimate the area of the triangle and find the area of the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rectangle. What do you notice?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Estimated area of triangle = 6 whole squares + 3 nearly-whole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squares + 4 about half squares = 6 + 2 + (4 x ½ ) = 10 squares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Area of rectangle = length x width = 5 x 4 = 20 squares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area of the triangle is </a:t>
            </a:r>
            <a:r>
              <a:rPr lang="en-GB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half of the area of the rectangle.</a:t>
            </a:r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0B0913-8155-475F-9239-E2AB9F705A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733" b="32191"/>
          <a:stretch/>
        </p:blipFill>
        <p:spPr>
          <a:xfrm>
            <a:off x="1122523" y="2574433"/>
            <a:ext cx="4531745" cy="205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3484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77798" y="1755577"/>
            <a:ext cx="857623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	This triangle has an area of 9 cm.</a:t>
            </a:r>
          </a:p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23 ½ cm is a good estimate for this 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triangle’s area.</a:t>
            </a:r>
          </a:p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 </a:t>
            </a:r>
          </a:p>
          <a:p>
            <a:pPr marL="457200" indent="-457200">
              <a:buAutoNum type="alphaLcParenR" startAt="2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c) A triangle covers 12 whole squares, 4 nearly-whole squares and 5 half squares. Its area is approximately 21 cm.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447800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2F38AF1-965D-4B64-BE42-EB779D4610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158" t="11481" r="55213" b="36071"/>
          <a:stretch/>
        </p:blipFill>
        <p:spPr>
          <a:xfrm>
            <a:off x="712696" y="2280013"/>
            <a:ext cx="1231015" cy="125656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B6AD0E7-DE87-45FB-8989-1E01386722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82" t="5684" r="54752" b="6478"/>
          <a:stretch/>
        </p:blipFill>
        <p:spPr>
          <a:xfrm>
            <a:off x="5200956" y="3429000"/>
            <a:ext cx="1231015" cy="1937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0255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77798" y="1755577"/>
            <a:ext cx="8576237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	This triangle has an area of 9 cm².</a:t>
            </a:r>
          </a:p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FALSE (It is 8cm²).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23 ½ cm² is a good estimate for this 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triangle’s area.</a:t>
            </a:r>
          </a:p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TRUE</a:t>
            </a:r>
          </a:p>
          <a:p>
            <a:pPr marL="457200" indent="-457200">
              <a:buAutoNum type="alphaLcParenR" startAt="2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c) A triangle covers 12 whole squares, 4 nearly-whole squares and 5 half squares. Its area is approximately 21 cm².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447800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2F38AF1-965D-4B64-BE42-EB779D4610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158" t="11481" r="55213" b="36071"/>
          <a:stretch/>
        </p:blipFill>
        <p:spPr>
          <a:xfrm>
            <a:off x="712696" y="2280013"/>
            <a:ext cx="1231015" cy="125656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B6AD0E7-DE87-45FB-8989-1E01386722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82" t="5684" r="54752" b="6478"/>
          <a:stretch/>
        </p:blipFill>
        <p:spPr>
          <a:xfrm>
            <a:off x="5200956" y="3429000"/>
            <a:ext cx="1231015" cy="1937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1003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DEB82B2-AA71-4837-B985-15A96461F0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8192"/>
            <a:ext cx="9144000" cy="6461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4396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28196</TotalTime>
  <Words>779</Words>
  <Application>Microsoft Office PowerPoint</Application>
  <PresentationFormat>On-screen Show (4:3)</PresentationFormat>
  <Paragraphs>209</Paragraphs>
  <Slides>22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Bryant Bold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Sparky Teaching</dc:creator>
  <cp:lastModifiedBy> </cp:lastModifiedBy>
  <cp:revision>810</cp:revision>
  <dcterms:created xsi:type="dcterms:W3CDTF">2018-09-08T23:27:11Z</dcterms:created>
  <dcterms:modified xsi:type="dcterms:W3CDTF">2019-02-22T16:34:28Z</dcterms:modified>
</cp:coreProperties>
</file>