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
  </p:notesMasterIdLst>
  <p:sldIdLst>
    <p:sldId id="256" r:id="rId2"/>
    <p:sldId id="257" r:id="rId3"/>
    <p:sldId id="258"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9" d="100"/>
          <a:sy n="69" d="100"/>
        </p:scale>
        <p:origin x="56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05161A4-6C3D-47EF-80D8-2CEF063A937A}" type="datetimeFigureOut">
              <a:rPr lang="en-GB" smtClean="0"/>
              <a:t>20/01/2021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6427F3-9443-439F-B70E-473D08FACD93}" type="slidenum">
              <a:rPr lang="en-GB" smtClean="0"/>
              <a:t>‹#›</a:t>
            </a:fld>
            <a:endParaRPr lang="en-GB"/>
          </a:p>
        </p:txBody>
      </p:sp>
    </p:spTree>
    <p:extLst>
      <p:ext uri="{BB962C8B-B14F-4D97-AF65-F5344CB8AC3E}">
        <p14:creationId xmlns:p14="http://schemas.microsoft.com/office/powerpoint/2010/main" val="30494779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4DDE893-3946-4000-B253-4971FF77B465}" type="datetimeFigureOut">
              <a:rPr lang="en-GB" smtClean="0"/>
              <a:t>20/01/2021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9FE636-2DCD-4E34-B23B-92FE6C2AA1EC}" type="slidenum">
              <a:rPr lang="en-GB" smtClean="0"/>
              <a:t>‹#›</a:t>
            </a:fld>
            <a:endParaRPr lang="en-GB"/>
          </a:p>
        </p:txBody>
      </p:sp>
    </p:spTree>
    <p:extLst>
      <p:ext uri="{BB962C8B-B14F-4D97-AF65-F5344CB8AC3E}">
        <p14:creationId xmlns:p14="http://schemas.microsoft.com/office/powerpoint/2010/main" val="6882482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4DDE893-3946-4000-B253-4971FF77B465}" type="datetimeFigureOut">
              <a:rPr lang="en-GB" smtClean="0"/>
              <a:t>20/01/2021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9FE636-2DCD-4E34-B23B-92FE6C2AA1EC}" type="slidenum">
              <a:rPr lang="en-GB" smtClean="0"/>
              <a:t>‹#›</a:t>
            </a:fld>
            <a:endParaRPr lang="en-GB"/>
          </a:p>
        </p:txBody>
      </p:sp>
    </p:spTree>
    <p:extLst>
      <p:ext uri="{BB962C8B-B14F-4D97-AF65-F5344CB8AC3E}">
        <p14:creationId xmlns:p14="http://schemas.microsoft.com/office/powerpoint/2010/main" val="36635689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4DDE893-3946-4000-B253-4971FF77B465}" type="datetimeFigureOut">
              <a:rPr lang="en-GB" smtClean="0"/>
              <a:t>20/01/2021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9FE636-2DCD-4E34-B23B-92FE6C2AA1EC}" type="slidenum">
              <a:rPr lang="en-GB" smtClean="0"/>
              <a:t>‹#›</a:t>
            </a:fld>
            <a:endParaRPr lang="en-GB"/>
          </a:p>
        </p:txBody>
      </p:sp>
    </p:spTree>
    <p:extLst>
      <p:ext uri="{BB962C8B-B14F-4D97-AF65-F5344CB8AC3E}">
        <p14:creationId xmlns:p14="http://schemas.microsoft.com/office/powerpoint/2010/main" val="33479847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4DDE893-3946-4000-B253-4971FF77B465}" type="datetimeFigureOut">
              <a:rPr lang="en-GB" smtClean="0"/>
              <a:t>20/01/2021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9FE636-2DCD-4E34-B23B-92FE6C2AA1EC}" type="slidenum">
              <a:rPr lang="en-GB" smtClean="0"/>
              <a:t>‹#›</a:t>
            </a:fld>
            <a:endParaRPr lang="en-GB"/>
          </a:p>
        </p:txBody>
      </p:sp>
    </p:spTree>
    <p:extLst>
      <p:ext uri="{BB962C8B-B14F-4D97-AF65-F5344CB8AC3E}">
        <p14:creationId xmlns:p14="http://schemas.microsoft.com/office/powerpoint/2010/main" val="5723486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4DDE893-3946-4000-B253-4971FF77B465}" type="datetimeFigureOut">
              <a:rPr lang="en-GB" smtClean="0"/>
              <a:t>20/01/2021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49FE636-2DCD-4E34-B23B-92FE6C2AA1EC}" type="slidenum">
              <a:rPr lang="en-GB" smtClean="0"/>
              <a:t>‹#›</a:t>
            </a:fld>
            <a:endParaRPr lang="en-GB"/>
          </a:p>
        </p:txBody>
      </p:sp>
    </p:spTree>
    <p:extLst>
      <p:ext uri="{BB962C8B-B14F-4D97-AF65-F5344CB8AC3E}">
        <p14:creationId xmlns:p14="http://schemas.microsoft.com/office/powerpoint/2010/main" val="13865430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4DDE893-3946-4000-B253-4971FF77B465}" type="datetimeFigureOut">
              <a:rPr lang="en-GB" smtClean="0"/>
              <a:t>20/01/2021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49FE636-2DCD-4E34-B23B-92FE6C2AA1EC}" type="slidenum">
              <a:rPr lang="en-GB" smtClean="0"/>
              <a:t>‹#›</a:t>
            </a:fld>
            <a:endParaRPr lang="en-GB"/>
          </a:p>
        </p:txBody>
      </p:sp>
    </p:spTree>
    <p:extLst>
      <p:ext uri="{BB962C8B-B14F-4D97-AF65-F5344CB8AC3E}">
        <p14:creationId xmlns:p14="http://schemas.microsoft.com/office/powerpoint/2010/main" val="6957462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4DDE893-3946-4000-B253-4971FF77B465}" type="datetimeFigureOut">
              <a:rPr lang="en-GB" smtClean="0"/>
              <a:t>20/01/2021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49FE636-2DCD-4E34-B23B-92FE6C2AA1EC}" type="slidenum">
              <a:rPr lang="en-GB" smtClean="0"/>
              <a:t>‹#›</a:t>
            </a:fld>
            <a:endParaRPr lang="en-GB"/>
          </a:p>
        </p:txBody>
      </p:sp>
    </p:spTree>
    <p:extLst>
      <p:ext uri="{BB962C8B-B14F-4D97-AF65-F5344CB8AC3E}">
        <p14:creationId xmlns:p14="http://schemas.microsoft.com/office/powerpoint/2010/main" val="26066661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4DDE893-3946-4000-B253-4971FF77B465}" type="datetimeFigureOut">
              <a:rPr lang="en-GB" smtClean="0"/>
              <a:t>20/01/2021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9FE636-2DCD-4E34-B23B-92FE6C2AA1EC}" type="slidenum">
              <a:rPr lang="en-GB" smtClean="0"/>
              <a:t>‹#›</a:t>
            </a:fld>
            <a:endParaRPr lang="en-GB"/>
          </a:p>
        </p:txBody>
      </p:sp>
    </p:spTree>
    <p:extLst>
      <p:ext uri="{BB962C8B-B14F-4D97-AF65-F5344CB8AC3E}">
        <p14:creationId xmlns:p14="http://schemas.microsoft.com/office/powerpoint/2010/main" val="4031387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4DDE893-3946-4000-B253-4971FF77B465}" type="datetimeFigureOut">
              <a:rPr lang="en-GB" smtClean="0"/>
              <a:t>20/01/2021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9FE636-2DCD-4E34-B23B-92FE6C2AA1EC}" type="slidenum">
              <a:rPr lang="en-GB" smtClean="0"/>
              <a:t>‹#›</a:t>
            </a:fld>
            <a:endParaRPr lang="en-GB"/>
          </a:p>
        </p:txBody>
      </p:sp>
    </p:spTree>
    <p:extLst>
      <p:ext uri="{BB962C8B-B14F-4D97-AF65-F5344CB8AC3E}">
        <p14:creationId xmlns:p14="http://schemas.microsoft.com/office/powerpoint/2010/main" val="1352352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4DDE893-3946-4000-B253-4971FF77B465}" type="datetimeFigureOut">
              <a:rPr lang="en-GB" smtClean="0"/>
              <a:t>20/01/2021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9FE636-2DCD-4E34-B23B-92FE6C2AA1EC}" type="slidenum">
              <a:rPr lang="en-GB" smtClean="0"/>
              <a:t>‹#›</a:t>
            </a:fld>
            <a:endParaRPr lang="en-GB"/>
          </a:p>
        </p:txBody>
      </p:sp>
    </p:spTree>
    <p:extLst>
      <p:ext uri="{BB962C8B-B14F-4D97-AF65-F5344CB8AC3E}">
        <p14:creationId xmlns:p14="http://schemas.microsoft.com/office/powerpoint/2010/main" val="37449844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4DDE893-3946-4000-B253-4971FF77B465}" type="datetimeFigureOut">
              <a:rPr lang="en-GB" smtClean="0"/>
              <a:t>20/01/2021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9FE636-2DCD-4E34-B23B-92FE6C2AA1EC}" type="slidenum">
              <a:rPr lang="en-GB" smtClean="0"/>
              <a:t>‹#›</a:t>
            </a:fld>
            <a:endParaRPr lang="en-GB"/>
          </a:p>
        </p:txBody>
      </p:sp>
    </p:spTree>
    <p:extLst>
      <p:ext uri="{BB962C8B-B14F-4D97-AF65-F5344CB8AC3E}">
        <p14:creationId xmlns:p14="http://schemas.microsoft.com/office/powerpoint/2010/main" val="34420889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DDE893-3946-4000-B253-4971FF77B465}" type="datetimeFigureOut">
              <a:rPr lang="en-GB" smtClean="0"/>
              <a:t>20/01/2021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9FE636-2DCD-4E34-B23B-92FE6C2AA1EC}" type="slidenum">
              <a:rPr lang="en-GB" smtClean="0"/>
              <a:t>‹#›</a:t>
            </a:fld>
            <a:endParaRPr lang="en-GB"/>
          </a:p>
        </p:txBody>
      </p:sp>
    </p:spTree>
    <p:extLst>
      <p:ext uri="{BB962C8B-B14F-4D97-AF65-F5344CB8AC3E}">
        <p14:creationId xmlns:p14="http://schemas.microsoft.com/office/powerpoint/2010/main" val="42466246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u="sng" dirty="0" smtClean="0"/>
              <a:t>Spelling focus: </a:t>
            </a:r>
            <a:r>
              <a:rPr lang="en-GB" u="sng" dirty="0" err="1" smtClean="0"/>
              <a:t>ei</a:t>
            </a:r>
            <a:r>
              <a:rPr lang="en-GB" u="sng" dirty="0" smtClean="0"/>
              <a:t> and </a:t>
            </a:r>
            <a:r>
              <a:rPr lang="en-GB" u="sng" dirty="0" err="1" smtClean="0"/>
              <a:t>ie</a:t>
            </a:r>
            <a:endParaRPr lang="en-GB" u="sng" dirty="0"/>
          </a:p>
        </p:txBody>
      </p:sp>
      <p:sp>
        <p:nvSpPr>
          <p:cNvPr id="3" name="Subtitle 2"/>
          <p:cNvSpPr>
            <a:spLocks noGrp="1"/>
          </p:cNvSpPr>
          <p:nvPr>
            <p:ph type="subTitle" idx="1"/>
          </p:nvPr>
        </p:nvSpPr>
        <p:spPr>
          <a:xfrm>
            <a:off x="4839855" y="101457"/>
            <a:ext cx="9144000" cy="1655762"/>
          </a:xfrm>
        </p:spPr>
        <p:txBody>
          <a:bodyPr>
            <a:normAutofit/>
          </a:bodyPr>
          <a:lstStyle/>
          <a:p>
            <a:r>
              <a:rPr lang="en-GB" sz="3600" u="sng" dirty="0" smtClean="0"/>
              <a:t>Thursday 21</a:t>
            </a:r>
            <a:r>
              <a:rPr lang="en-GB" sz="3600" u="sng" baseline="30000" dirty="0" smtClean="0"/>
              <a:t>st</a:t>
            </a:r>
            <a:r>
              <a:rPr lang="en-GB" sz="3600" u="sng" dirty="0" smtClean="0"/>
              <a:t> January 2021</a:t>
            </a:r>
            <a:endParaRPr lang="en-GB" sz="3600" u="sng" dirty="0"/>
          </a:p>
        </p:txBody>
      </p:sp>
      <p:sp>
        <p:nvSpPr>
          <p:cNvPr id="4" name="TextBox 3"/>
          <p:cNvSpPr txBox="1"/>
          <p:nvPr/>
        </p:nvSpPr>
        <p:spPr>
          <a:xfrm>
            <a:off x="868218" y="4193309"/>
            <a:ext cx="11092873" cy="2246769"/>
          </a:xfrm>
          <a:prstGeom prst="rect">
            <a:avLst/>
          </a:prstGeom>
          <a:noFill/>
        </p:spPr>
        <p:txBody>
          <a:bodyPr wrap="square" rtlCol="0">
            <a:spAutoFit/>
          </a:bodyPr>
          <a:lstStyle/>
          <a:p>
            <a:r>
              <a:rPr lang="en-GB" sz="2800" dirty="0" smtClean="0"/>
              <a:t>Success Criteria:</a:t>
            </a:r>
          </a:p>
          <a:p>
            <a:pPr marL="285750" indent="-285750">
              <a:buFont typeface="Arial" panose="020B0604020202020204" pitchFamily="34" charset="0"/>
              <a:buChar char="•"/>
            </a:pPr>
            <a:r>
              <a:rPr lang="en-GB" sz="2800" dirty="0" smtClean="0"/>
              <a:t>If there is a ‘c’ before the long vowel </a:t>
            </a:r>
            <a:r>
              <a:rPr lang="en-GB" sz="2800" dirty="0" err="1" smtClean="0"/>
              <a:t>ee</a:t>
            </a:r>
            <a:r>
              <a:rPr lang="en-GB" sz="2800" dirty="0" smtClean="0"/>
              <a:t> sound, it should be spelt ‘</a:t>
            </a:r>
            <a:r>
              <a:rPr lang="en-GB" sz="2800" dirty="0" err="1" smtClean="0"/>
              <a:t>ei</a:t>
            </a:r>
            <a:r>
              <a:rPr lang="en-GB" sz="2800" dirty="0" smtClean="0"/>
              <a:t>’. </a:t>
            </a:r>
          </a:p>
          <a:p>
            <a:pPr marL="285750" indent="-285750">
              <a:buFont typeface="Arial" panose="020B0604020202020204" pitchFamily="34" charset="0"/>
              <a:buChar char="•"/>
            </a:pPr>
            <a:r>
              <a:rPr lang="en-GB" sz="2800" dirty="0" smtClean="0"/>
              <a:t>Words should be spelt using ‘</a:t>
            </a:r>
            <a:r>
              <a:rPr lang="en-GB" sz="2800" dirty="0" err="1" smtClean="0"/>
              <a:t>ie</a:t>
            </a:r>
            <a:r>
              <a:rPr lang="en-GB" sz="2800" dirty="0" smtClean="0"/>
              <a:t>’ except after ‘c’ when there is a long vowel </a:t>
            </a:r>
            <a:r>
              <a:rPr lang="en-GB" sz="2800" dirty="0" err="1" smtClean="0"/>
              <a:t>ee</a:t>
            </a:r>
            <a:r>
              <a:rPr lang="en-GB" sz="2800" dirty="0" smtClean="0"/>
              <a:t> sound.</a:t>
            </a:r>
          </a:p>
          <a:p>
            <a:pPr marL="285750" indent="-285750">
              <a:buFont typeface="Arial" panose="020B0604020202020204" pitchFamily="34" charset="0"/>
              <a:buChar char="•"/>
            </a:pPr>
            <a:r>
              <a:rPr lang="en-GB" sz="2800" dirty="0" smtClean="0"/>
              <a:t>Identify exceptions to the rules </a:t>
            </a:r>
            <a:endParaRPr lang="en-GB" sz="2800" dirty="0"/>
          </a:p>
        </p:txBody>
      </p:sp>
    </p:spTree>
    <p:extLst>
      <p:ext uri="{BB962C8B-B14F-4D97-AF65-F5344CB8AC3E}">
        <p14:creationId xmlns:p14="http://schemas.microsoft.com/office/powerpoint/2010/main" val="7332702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6600" y="88034"/>
            <a:ext cx="10515600" cy="2433494"/>
          </a:xfrm>
        </p:spPr>
        <p:txBody>
          <a:bodyPr>
            <a:normAutofit fontScale="90000"/>
          </a:bodyPr>
          <a:lstStyle/>
          <a:p>
            <a:r>
              <a:rPr lang="en-GB" dirty="0" smtClean="0"/>
              <a:t>Here are some examples of words that do and don’t fit the rule. Can you sort them out and then think of some of your own examples to add to each group?</a:t>
            </a:r>
            <a:endParaRPr lang="en-GB" dirty="0"/>
          </a:p>
        </p:txBody>
      </p:sp>
      <p:sp>
        <p:nvSpPr>
          <p:cNvPr id="4" name="TextBox 3"/>
          <p:cNvSpPr txBox="1"/>
          <p:nvPr/>
        </p:nvSpPr>
        <p:spPr>
          <a:xfrm>
            <a:off x="1339273" y="3112655"/>
            <a:ext cx="1911927" cy="646331"/>
          </a:xfrm>
          <a:prstGeom prst="rect">
            <a:avLst/>
          </a:prstGeom>
          <a:noFill/>
        </p:spPr>
        <p:txBody>
          <a:bodyPr wrap="square" rtlCol="0">
            <a:spAutoFit/>
          </a:bodyPr>
          <a:lstStyle/>
          <a:p>
            <a:r>
              <a:rPr lang="en-GB" sz="3600" dirty="0" smtClean="0"/>
              <a:t>weird</a:t>
            </a:r>
            <a:endParaRPr lang="en-GB" dirty="0"/>
          </a:p>
        </p:txBody>
      </p:sp>
      <p:sp>
        <p:nvSpPr>
          <p:cNvPr id="9" name="TextBox 8"/>
          <p:cNvSpPr txBox="1"/>
          <p:nvPr/>
        </p:nvSpPr>
        <p:spPr>
          <a:xfrm>
            <a:off x="5209179" y="6193089"/>
            <a:ext cx="2189018" cy="646331"/>
          </a:xfrm>
          <a:prstGeom prst="rect">
            <a:avLst/>
          </a:prstGeom>
          <a:noFill/>
        </p:spPr>
        <p:txBody>
          <a:bodyPr wrap="square" rtlCol="0">
            <a:spAutoFit/>
          </a:bodyPr>
          <a:lstStyle/>
          <a:p>
            <a:r>
              <a:rPr lang="en-GB" sz="3600" dirty="0" smtClean="0"/>
              <a:t>deceive</a:t>
            </a:r>
            <a:endParaRPr lang="en-GB" sz="3600" dirty="0"/>
          </a:p>
        </p:txBody>
      </p:sp>
      <p:sp>
        <p:nvSpPr>
          <p:cNvPr id="11" name="Rectangle 10"/>
          <p:cNvSpPr/>
          <p:nvPr/>
        </p:nvSpPr>
        <p:spPr>
          <a:xfrm>
            <a:off x="6062017" y="2540108"/>
            <a:ext cx="1667380" cy="646331"/>
          </a:xfrm>
          <a:prstGeom prst="rect">
            <a:avLst/>
          </a:prstGeom>
        </p:spPr>
        <p:txBody>
          <a:bodyPr wrap="none">
            <a:spAutoFit/>
          </a:bodyPr>
          <a:lstStyle/>
          <a:p>
            <a:pPr lvl="0"/>
            <a:r>
              <a:rPr lang="en-GB" sz="3600" dirty="0" smtClean="0">
                <a:solidFill>
                  <a:prstClr val="black"/>
                </a:solidFill>
              </a:rPr>
              <a:t>caffeine</a:t>
            </a:r>
            <a:endParaRPr lang="en-GB" sz="3600" dirty="0">
              <a:solidFill>
                <a:prstClr val="black"/>
              </a:solidFill>
            </a:endParaRPr>
          </a:p>
        </p:txBody>
      </p:sp>
      <p:sp>
        <p:nvSpPr>
          <p:cNvPr id="14" name="Rectangle 13"/>
          <p:cNvSpPr/>
          <p:nvPr/>
        </p:nvSpPr>
        <p:spPr>
          <a:xfrm>
            <a:off x="1752492" y="4906926"/>
            <a:ext cx="1386918" cy="646331"/>
          </a:xfrm>
          <a:prstGeom prst="rect">
            <a:avLst/>
          </a:prstGeom>
        </p:spPr>
        <p:txBody>
          <a:bodyPr wrap="none">
            <a:spAutoFit/>
          </a:bodyPr>
          <a:lstStyle/>
          <a:p>
            <a:pPr lvl="0"/>
            <a:r>
              <a:rPr lang="en-GB" sz="3600" dirty="0" smtClean="0">
                <a:solidFill>
                  <a:prstClr val="black"/>
                </a:solidFill>
              </a:rPr>
              <a:t>ceiling</a:t>
            </a:r>
            <a:endParaRPr lang="en-GB" sz="3600" dirty="0">
              <a:solidFill>
                <a:prstClr val="black"/>
              </a:solidFill>
            </a:endParaRPr>
          </a:p>
        </p:txBody>
      </p:sp>
      <p:sp>
        <p:nvSpPr>
          <p:cNvPr id="15" name="Rectangle 14"/>
          <p:cNvSpPr/>
          <p:nvPr/>
        </p:nvSpPr>
        <p:spPr>
          <a:xfrm>
            <a:off x="7331256" y="4833035"/>
            <a:ext cx="1877437" cy="646331"/>
          </a:xfrm>
          <a:prstGeom prst="rect">
            <a:avLst/>
          </a:prstGeom>
        </p:spPr>
        <p:txBody>
          <a:bodyPr wrap="none">
            <a:spAutoFit/>
          </a:bodyPr>
          <a:lstStyle/>
          <a:p>
            <a:pPr lvl="0"/>
            <a:r>
              <a:rPr lang="en-GB" sz="3600" dirty="0">
                <a:solidFill>
                  <a:prstClr val="black"/>
                </a:solidFill>
              </a:rPr>
              <a:t>p</a:t>
            </a:r>
            <a:r>
              <a:rPr lang="en-GB" sz="3600" dirty="0" smtClean="0">
                <a:solidFill>
                  <a:prstClr val="black"/>
                </a:solidFill>
              </a:rPr>
              <a:t>erceive </a:t>
            </a:r>
            <a:endParaRPr lang="en-GB" sz="3600" dirty="0">
              <a:solidFill>
                <a:prstClr val="black"/>
              </a:solidFill>
            </a:endParaRPr>
          </a:p>
        </p:txBody>
      </p:sp>
      <p:sp>
        <p:nvSpPr>
          <p:cNvPr id="16" name="Rectangle 15"/>
          <p:cNvSpPr/>
          <p:nvPr/>
        </p:nvSpPr>
        <p:spPr>
          <a:xfrm>
            <a:off x="4855910" y="3900162"/>
            <a:ext cx="1609415" cy="646331"/>
          </a:xfrm>
          <a:prstGeom prst="rect">
            <a:avLst/>
          </a:prstGeom>
        </p:spPr>
        <p:txBody>
          <a:bodyPr wrap="none">
            <a:spAutoFit/>
          </a:bodyPr>
          <a:lstStyle/>
          <a:p>
            <a:pPr lvl="0"/>
            <a:r>
              <a:rPr lang="en-GB" sz="3600" dirty="0" smtClean="0">
                <a:solidFill>
                  <a:prstClr val="black"/>
                </a:solidFill>
              </a:rPr>
              <a:t>achieve</a:t>
            </a:r>
            <a:endParaRPr lang="en-GB" sz="3600" dirty="0">
              <a:solidFill>
                <a:prstClr val="black"/>
              </a:solidFill>
            </a:endParaRPr>
          </a:p>
        </p:txBody>
      </p:sp>
      <p:sp>
        <p:nvSpPr>
          <p:cNvPr id="17" name="Rectangle 16"/>
          <p:cNvSpPr/>
          <p:nvPr/>
        </p:nvSpPr>
        <p:spPr>
          <a:xfrm>
            <a:off x="8855255" y="3213934"/>
            <a:ext cx="1529586" cy="646331"/>
          </a:xfrm>
          <a:prstGeom prst="rect">
            <a:avLst/>
          </a:prstGeom>
        </p:spPr>
        <p:txBody>
          <a:bodyPr wrap="none">
            <a:spAutoFit/>
          </a:bodyPr>
          <a:lstStyle/>
          <a:p>
            <a:pPr lvl="0"/>
            <a:r>
              <a:rPr lang="en-GB" sz="3600" dirty="0" smtClean="0">
                <a:solidFill>
                  <a:prstClr val="black"/>
                </a:solidFill>
              </a:rPr>
              <a:t>receive</a:t>
            </a:r>
            <a:endParaRPr lang="en-GB" sz="3600" dirty="0">
              <a:solidFill>
                <a:prstClr val="black"/>
              </a:solidFill>
            </a:endParaRPr>
          </a:p>
        </p:txBody>
      </p:sp>
    </p:spTree>
    <p:extLst>
      <p:ext uri="{BB962C8B-B14F-4D97-AF65-F5344CB8AC3E}">
        <p14:creationId xmlns:p14="http://schemas.microsoft.com/office/powerpoint/2010/main" val="9299247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293043501"/>
              </p:ext>
            </p:extLst>
          </p:nvPr>
        </p:nvGraphicFramePr>
        <p:xfrm>
          <a:off x="2032000" y="719662"/>
          <a:ext cx="8996217" cy="5653428"/>
        </p:xfrm>
        <a:graphic>
          <a:graphicData uri="http://schemas.openxmlformats.org/drawingml/2006/table">
            <a:tbl>
              <a:tblPr firstRow="1" bandRow="1">
                <a:tableStyleId>{5C22544A-7EE6-4342-B048-85BDC9FD1C3A}</a:tableStyleId>
              </a:tblPr>
              <a:tblGrid>
                <a:gridCol w="2998739">
                  <a:extLst>
                    <a:ext uri="{9D8B030D-6E8A-4147-A177-3AD203B41FA5}">
                      <a16:colId xmlns:a16="http://schemas.microsoft.com/office/drawing/2014/main" val="1064023851"/>
                    </a:ext>
                  </a:extLst>
                </a:gridCol>
                <a:gridCol w="2998739">
                  <a:extLst>
                    <a:ext uri="{9D8B030D-6E8A-4147-A177-3AD203B41FA5}">
                      <a16:colId xmlns:a16="http://schemas.microsoft.com/office/drawing/2014/main" val="398455204"/>
                    </a:ext>
                  </a:extLst>
                </a:gridCol>
                <a:gridCol w="2998739">
                  <a:extLst>
                    <a:ext uri="{9D8B030D-6E8A-4147-A177-3AD203B41FA5}">
                      <a16:colId xmlns:a16="http://schemas.microsoft.com/office/drawing/2014/main" val="175563783"/>
                    </a:ext>
                  </a:extLst>
                </a:gridCol>
              </a:tblGrid>
              <a:tr h="942238">
                <a:tc>
                  <a:txBody>
                    <a:bodyPr/>
                    <a:lstStyle/>
                    <a:p>
                      <a:r>
                        <a:rPr lang="en-GB" sz="2800" dirty="0" smtClean="0"/>
                        <a:t>Fit</a:t>
                      </a:r>
                      <a:r>
                        <a:rPr lang="en-GB" sz="2800" baseline="0" dirty="0" smtClean="0"/>
                        <a:t> the ‘</a:t>
                      </a:r>
                      <a:r>
                        <a:rPr lang="en-GB" sz="2800" baseline="0" dirty="0" err="1" smtClean="0"/>
                        <a:t>ei</a:t>
                      </a:r>
                      <a:r>
                        <a:rPr lang="en-GB" sz="2800" baseline="0" dirty="0" smtClean="0"/>
                        <a:t>’ rule</a:t>
                      </a:r>
                      <a:endParaRPr lang="en-GB" sz="2800" dirty="0"/>
                    </a:p>
                  </a:txBody>
                  <a:tcPr/>
                </a:tc>
                <a:tc>
                  <a:txBody>
                    <a:bodyPr/>
                    <a:lstStyle/>
                    <a:p>
                      <a:r>
                        <a:rPr lang="en-GB" sz="2800" dirty="0" smtClean="0"/>
                        <a:t>Fit the ‘</a:t>
                      </a:r>
                      <a:r>
                        <a:rPr lang="en-GB" sz="2800" dirty="0" err="1" smtClean="0"/>
                        <a:t>ie</a:t>
                      </a:r>
                      <a:r>
                        <a:rPr lang="en-GB" sz="2800" dirty="0" smtClean="0"/>
                        <a:t>’ rule</a:t>
                      </a:r>
                      <a:endParaRPr lang="en-GB" sz="2800" dirty="0"/>
                    </a:p>
                  </a:txBody>
                  <a:tcPr/>
                </a:tc>
                <a:tc>
                  <a:txBody>
                    <a:bodyPr/>
                    <a:lstStyle/>
                    <a:p>
                      <a:r>
                        <a:rPr lang="en-GB" sz="2800" dirty="0" smtClean="0"/>
                        <a:t>Don’t fit the rules</a:t>
                      </a:r>
                      <a:endParaRPr lang="en-GB" sz="2800" dirty="0"/>
                    </a:p>
                  </a:txBody>
                  <a:tcPr/>
                </a:tc>
                <a:extLst>
                  <a:ext uri="{0D108BD9-81ED-4DB2-BD59-A6C34878D82A}">
                    <a16:rowId xmlns:a16="http://schemas.microsoft.com/office/drawing/2014/main" val="1161268216"/>
                  </a:ext>
                </a:extLst>
              </a:tr>
              <a:tr h="942238">
                <a:tc>
                  <a:txBody>
                    <a:bodyPr/>
                    <a:lstStyle/>
                    <a:p>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62215853"/>
                  </a:ext>
                </a:extLst>
              </a:tr>
              <a:tr h="942238">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914067922"/>
                  </a:ext>
                </a:extLst>
              </a:tr>
              <a:tr h="942238">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829616603"/>
                  </a:ext>
                </a:extLst>
              </a:tr>
              <a:tr h="942238">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774523759"/>
                  </a:ext>
                </a:extLst>
              </a:tr>
              <a:tr h="942238">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3596532621"/>
                  </a:ext>
                </a:extLst>
              </a:tr>
            </a:tbl>
          </a:graphicData>
        </a:graphic>
      </p:graphicFrame>
    </p:spTree>
    <p:extLst>
      <p:ext uri="{BB962C8B-B14F-4D97-AF65-F5344CB8AC3E}">
        <p14:creationId xmlns:p14="http://schemas.microsoft.com/office/powerpoint/2010/main" val="35494017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118</Words>
  <Application>Microsoft Office PowerPoint</Application>
  <PresentationFormat>Widescreen</PresentationFormat>
  <Paragraphs>17</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Calibri Light</vt:lpstr>
      <vt:lpstr>Office Theme</vt:lpstr>
      <vt:lpstr>Spelling focus: ei and ie</vt:lpstr>
      <vt:lpstr>Here are some examples of words that do and don’t fit the rule. Can you sort them out and then think of some of your own examples to add to each group?</vt:lpstr>
      <vt:lpstr>PowerPoint Presentation</vt:lpstr>
    </vt:vector>
  </TitlesOfParts>
  <Company>First Federation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Spelling focus: ei and ie</dc:title>
  <dc:creator>KBurnett</dc:creator>
  <cp:lastModifiedBy>KBurnett</cp:lastModifiedBy>
  <cp:revision>2</cp:revision>
  <dcterms:created xsi:type="dcterms:W3CDTF">2021-01-20T10:30:12Z</dcterms:created>
  <dcterms:modified xsi:type="dcterms:W3CDTF">2021-01-20T10:38:42Z</dcterms:modified>
</cp:coreProperties>
</file>