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1"/>
  </p:notesMasterIdLst>
  <p:handoutMasterIdLst>
    <p:handoutMasterId r:id="rId22"/>
  </p:handoutMasterIdLst>
  <p:sldIdLst>
    <p:sldId id="258" r:id="rId2"/>
    <p:sldId id="294" r:id="rId3"/>
    <p:sldId id="305" r:id="rId4"/>
    <p:sldId id="314" r:id="rId5"/>
    <p:sldId id="315" r:id="rId6"/>
    <p:sldId id="316" r:id="rId7"/>
    <p:sldId id="317" r:id="rId8"/>
    <p:sldId id="318" r:id="rId9"/>
    <p:sldId id="319" r:id="rId10"/>
    <p:sldId id="307" r:id="rId11"/>
    <p:sldId id="320" r:id="rId12"/>
    <p:sldId id="321" r:id="rId13"/>
    <p:sldId id="322" r:id="rId14"/>
    <p:sldId id="323" r:id="rId15"/>
    <p:sldId id="309" r:id="rId16"/>
    <p:sldId id="324" r:id="rId17"/>
    <p:sldId id="325" r:id="rId18"/>
    <p:sldId id="326" r:id="rId19"/>
    <p:sldId id="308" r:id="rId20"/>
  </p:sldIdLst>
  <p:sldSz cx="9144000" cy="6858000" type="screen4x3"/>
  <p:notesSz cx="6858000" cy="9144000"/>
  <p:embeddedFontLst>
    <p:embeddedFont>
      <p:font typeface="Tuffy-TTF" panose="020B0603060100000000" charset="0"/>
      <p:regular r:id="rId23"/>
      <p:bold r:id="rId24"/>
      <p:italic r:id="rId25"/>
      <p:boldItalic r:id="rId26"/>
    </p:embeddedFont>
    <p:embeddedFont>
      <p:font typeface="Twinkl" panose="020B0604020202020204" charset="0"/>
      <p:regular r:id="rId27"/>
      <p:bold r:id="rId28"/>
    </p:embeddedFont>
    <p:embeddedFont>
      <p:font typeface="Twinkl SemiBold" charset="0"/>
      <p:bold r:id="rId29"/>
    </p:embeddedFont>
  </p:embeddedFontLst>
  <p:defaultTextStyle>
    <a:defPPr>
      <a:defRPr lang="en-GB"/>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6988F"/>
    <a:srgbClr val="F9A058"/>
    <a:srgbClr val="DE1E5A"/>
    <a:srgbClr val="2DB6BC"/>
    <a:srgbClr val="D82233"/>
    <a:srgbClr val="AEE9EC"/>
    <a:srgbClr val="D83A5E"/>
    <a:srgbClr val="F5CFD8"/>
    <a:srgbClr val="FAB001"/>
    <a:srgbClr val="8D358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showGuides="1">
      <p:cViewPr varScale="1">
        <p:scale>
          <a:sx n="43" d="100"/>
          <a:sy n="43" d="100"/>
        </p:scale>
        <p:origin x="1164" y="36"/>
      </p:cViewPr>
      <p:guideLst>
        <p:guide orient="horz" pos="2160"/>
        <p:guide pos="2880"/>
      </p:guideLst>
    </p:cSldViewPr>
  </p:slideViewPr>
  <p:notesTextViewPr>
    <p:cViewPr>
      <p:scale>
        <a:sx n="1" d="1"/>
        <a:sy n="1" d="1"/>
      </p:scale>
      <p:origin x="0" y="0"/>
    </p:cViewPr>
  </p:notesTextViewPr>
  <p:notesViewPr>
    <p:cSldViewPr snapToGrid="0" showGuides="1">
      <p:cViewPr varScale="1">
        <p:scale>
          <a:sx n="86" d="100"/>
          <a:sy n="86" d="100"/>
        </p:scale>
        <p:origin x="3864"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3.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2.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1.fntdata"/><Relationship Id="rId28" Type="http://schemas.openxmlformats.org/officeDocument/2006/relationships/font" Target="fonts/font6.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 Id="rId27" Type="http://schemas.openxmlformats.org/officeDocument/2006/relationships/font" Target="fonts/font5.fntdata"/><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Tuffy-TTF" panose="020B0603060100000000" pitchFamily="34" charset="0"/>
              </a:defRPr>
            </a:lvl1pPr>
          </a:lstStyle>
          <a:p>
            <a:pPr>
              <a:defRPr/>
            </a:pPr>
            <a:fld id="{EBCAB23E-5E8D-4EE2-83B5-ED1C61A16838}" type="datetimeFigureOut">
              <a:rPr lang="en-GB"/>
              <a:pPr>
                <a:defRPr/>
              </a:pPr>
              <a:t>02/03/2021</a:t>
            </a:fld>
            <a:endParaRPr lang="en-GB"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Tuffy-TTF" panose="020B0603060100000000" pitchFamily="34" charset="0"/>
              </a:defRPr>
            </a:lvl1pPr>
          </a:lstStyle>
          <a:p>
            <a:pPr>
              <a:defRPr/>
            </a:pPr>
            <a:fld id="{8FA9FD05-3BB6-41CC-853D-2075B3AECABA}" type="slidenum">
              <a:rPr lang="en-GB"/>
              <a:pPr>
                <a:defRPr/>
              </a:pPr>
              <a:t>‹#›</a:t>
            </a:fld>
            <a:endParaRPr lang="en-GB" dirty="0"/>
          </a:p>
        </p:txBody>
      </p:sp>
    </p:spTree>
    <p:extLst>
      <p:ext uri="{BB962C8B-B14F-4D97-AF65-F5344CB8AC3E}">
        <p14:creationId xmlns:p14="http://schemas.microsoft.com/office/powerpoint/2010/main" val="209165682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Tuffy-TTF" panose="020B0603060100000000" pitchFamily="34" charset="0"/>
              </a:defRPr>
            </a:lvl1pPr>
          </a:lstStyle>
          <a:p>
            <a:pPr>
              <a:defRPr/>
            </a:pPr>
            <a:fld id="{928FEF98-7973-4A8C-8B7D-76BB1CDE8734}" type="datetimeFigureOut">
              <a:rPr lang="en-GB"/>
              <a:pPr>
                <a:defRPr/>
              </a:pPr>
              <a:t>02/03/2021</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Tuffy-TTF" panose="020B0603060100000000" pitchFamily="34" charset="0"/>
              </a:defRPr>
            </a:lvl1pPr>
          </a:lstStyle>
          <a:p>
            <a:pPr>
              <a:defRPr/>
            </a:pPr>
            <a:fld id="{72C48283-2588-4AA5-AB63-C726861FDEB3}" type="slidenum">
              <a:rPr lang="en-GB"/>
              <a:pPr>
                <a:defRPr/>
              </a:pPr>
              <a:t>‹#›</a:t>
            </a:fld>
            <a:endParaRPr lang="en-GB" dirty="0"/>
          </a:p>
        </p:txBody>
      </p:sp>
    </p:spTree>
    <p:extLst>
      <p:ext uri="{BB962C8B-B14F-4D97-AF65-F5344CB8AC3E}">
        <p14:creationId xmlns:p14="http://schemas.microsoft.com/office/powerpoint/2010/main" val="421335435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uffy-TTF" panose="020B0603060100000000" pitchFamily="34" charset="0"/>
        <a:ea typeface="+mn-ea"/>
        <a:cs typeface="+mn-cs"/>
      </a:defRPr>
    </a:lvl1pPr>
    <a:lvl2pPr marL="457200" algn="l" rtl="0" fontAlgn="base">
      <a:spcBef>
        <a:spcPct val="30000"/>
      </a:spcBef>
      <a:spcAft>
        <a:spcPct val="0"/>
      </a:spcAft>
      <a:defRPr sz="1200" kern="1200">
        <a:solidFill>
          <a:schemeClr val="tx1"/>
        </a:solidFill>
        <a:latin typeface="Tuffy-TTF" panose="020B0603060100000000" pitchFamily="34" charset="0"/>
        <a:ea typeface="+mn-ea"/>
        <a:cs typeface="+mn-cs"/>
      </a:defRPr>
    </a:lvl2pPr>
    <a:lvl3pPr marL="914400" algn="l" rtl="0" fontAlgn="base">
      <a:spcBef>
        <a:spcPct val="30000"/>
      </a:spcBef>
      <a:spcAft>
        <a:spcPct val="0"/>
      </a:spcAft>
      <a:defRPr sz="1200" kern="1200">
        <a:solidFill>
          <a:schemeClr val="tx1"/>
        </a:solidFill>
        <a:latin typeface="Tuffy-TTF" panose="020B0603060100000000" pitchFamily="34" charset="0"/>
        <a:ea typeface="+mn-ea"/>
        <a:cs typeface="+mn-cs"/>
      </a:defRPr>
    </a:lvl3pPr>
    <a:lvl4pPr marL="1371600" algn="l" rtl="0" fontAlgn="base">
      <a:spcBef>
        <a:spcPct val="30000"/>
      </a:spcBef>
      <a:spcAft>
        <a:spcPct val="0"/>
      </a:spcAft>
      <a:defRPr sz="1200" kern="1200">
        <a:solidFill>
          <a:schemeClr val="tx1"/>
        </a:solidFill>
        <a:latin typeface="Tuffy-TTF" panose="020B0603060100000000" pitchFamily="34" charset="0"/>
        <a:ea typeface="+mn-ea"/>
        <a:cs typeface="+mn-cs"/>
      </a:defRPr>
    </a:lvl4pPr>
    <a:lvl5pPr marL="1828800" algn="l" rtl="0" fontAlgn="base">
      <a:spcBef>
        <a:spcPct val="30000"/>
      </a:spcBef>
      <a:spcAft>
        <a:spcPct val="0"/>
      </a:spcAft>
      <a:defRPr sz="1200" kern="1200">
        <a:solidFill>
          <a:schemeClr val="tx1"/>
        </a:solidFill>
        <a:latin typeface="Tuffy-TTF" panose="020B0603060100000000"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486701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p:cNvSpPr/>
          <p:nvPr/>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71141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5278333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306331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738837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GB" altLang="en-US"/>
              <a:t>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Tree>
  </p:cSld>
  <p:clrMap bg1="lt1" tx1="dk1" bg2="lt2" tx2="dk2" accent1="accent1" accent2="accent2" accent3="accent3" accent4="accent4" accent5="accent5" accent6="accent6" hlink="hlink" folHlink="folHlink"/>
  <p:sldLayoutIdLst>
    <p:sldLayoutId id="2147483681" r:id="rId1"/>
    <p:sldLayoutId id="2147483683" r:id="rId2"/>
    <p:sldLayoutId id="2147483684" r:id="rId3"/>
    <p:sldLayoutId id="2147483685" r:id="rId4"/>
    <p:sldLayoutId id="2147483679" r:id="rId5"/>
  </p:sldLayoutIdLst>
  <p:txStyles>
    <p:titleStyle>
      <a:lvl1pPr algn="l" rtl="0" eaLnBrk="1" fontAlgn="base" hangingPunct="1">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1" fontAlgn="base" hangingPunct="1">
        <a:lnSpc>
          <a:spcPct val="90000"/>
        </a:lnSpc>
        <a:spcBef>
          <a:spcPct val="0"/>
        </a:spcBef>
        <a:spcAft>
          <a:spcPct val="0"/>
        </a:spcAft>
        <a:defRPr sz="4000" b="1">
          <a:solidFill>
            <a:srgbClr val="1C1C1C"/>
          </a:solidFill>
          <a:latin typeface="Twinkl" pitchFamily="2" charset="0"/>
        </a:defRPr>
      </a:lvl2pPr>
      <a:lvl3pPr algn="l" rtl="0" eaLnBrk="1" fontAlgn="base" hangingPunct="1">
        <a:lnSpc>
          <a:spcPct val="90000"/>
        </a:lnSpc>
        <a:spcBef>
          <a:spcPct val="0"/>
        </a:spcBef>
        <a:spcAft>
          <a:spcPct val="0"/>
        </a:spcAft>
        <a:defRPr sz="4000" b="1">
          <a:solidFill>
            <a:srgbClr val="1C1C1C"/>
          </a:solidFill>
          <a:latin typeface="Twinkl" pitchFamily="2" charset="0"/>
        </a:defRPr>
      </a:lvl3pPr>
      <a:lvl4pPr algn="l" rtl="0" eaLnBrk="1" fontAlgn="base" hangingPunct="1">
        <a:lnSpc>
          <a:spcPct val="90000"/>
        </a:lnSpc>
        <a:spcBef>
          <a:spcPct val="0"/>
        </a:spcBef>
        <a:spcAft>
          <a:spcPct val="0"/>
        </a:spcAft>
        <a:defRPr sz="4000" b="1">
          <a:solidFill>
            <a:srgbClr val="1C1C1C"/>
          </a:solidFill>
          <a:latin typeface="Twinkl" pitchFamily="2" charset="0"/>
        </a:defRPr>
      </a:lvl4pPr>
      <a:lvl5pPr algn="l" rtl="0" eaLnBrk="1" fontAlgn="base" hangingPunct="1">
        <a:lnSpc>
          <a:spcPct val="90000"/>
        </a:lnSpc>
        <a:spcBef>
          <a:spcPct val="0"/>
        </a:spcBef>
        <a:spcAft>
          <a:spcPct val="0"/>
        </a:spcAft>
        <a:defRPr sz="4000" b="1">
          <a:solidFill>
            <a:srgbClr val="1C1C1C"/>
          </a:solidFill>
          <a:latin typeface="Twinkl" pitchFamily="2" charset="0"/>
        </a:defRPr>
      </a:lvl5pPr>
      <a:lvl6pPr marL="457200" algn="l" rtl="0" eaLnBrk="1" fontAlgn="base" hangingPunct="1">
        <a:lnSpc>
          <a:spcPct val="90000"/>
        </a:lnSpc>
        <a:spcBef>
          <a:spcPct val="0"/>
        </a:spcBef>
        <a:spcAft>
          <a:spcPct val="0"/>
        </a:spcAft>
        <a:defRPr sz="4000" b="1">
          <a:solidFill>
            <a:srgbClr val="1C1C1C"/>
          </a:solidFill>
          <a:latin typeface="Twinkl" pitchFamily="2" charset="0"/>
        </a:defRPr>
      </a:lvl6pPr>
      <a:lvl7pPr marL="914400" algn="l" rtl="0" eaLnBrk="1" fontAlgn="base" hangingPunct="1">
        <a:lnSpc>
          <a:spcPct val="90000"/>
        </a:lnSpc>
        <a:spcBef>
          <a:spcPct val="0"/>
        </a:spcBef>
        <a:spcAft>
          <a:spcPct val="0"/>
        </a:spcAft>
        <a:defRPr sz="4000" b="1">
          <a:solidFill>
            <a:srgbClr val="1C1C1C"/>
          </a:solidFill>
          <a:latin typeface="Twinkl" pitchFamily="2" charset="0"/>
        </a:defRPr>
      </a:lvl7pPr>
      <a:lvl8pPr marL="1371600" algn="l" rtl="0" eaLnBrk="1" fontAlgn="base" hangingPunct="1">
        <a:lnSpc>
          <a:spcPct val="90000"/>
        </a:lnSpc>
        <a:spcBef>
          <a:spcPct val="0"/>
        </a:spcBef>
        <a:spcAft>
          <a:spcPct val="0"/>
        </a:spcAft>
        <a:defRPr sz="4000" b="1">
          <a:solidFill>
            <a:srgbClr val="1C1C1C"/>
          </a:solidFill>
          <a:latin typeface="Twinkl" pitchFamily="2" charset="0"/>
        </a:defRPr>
      </a:lvl8pPr>
      <a:lvl9pPr marL="1828800" algn="l" rtl="0" eaLnBrk="1" fontAlgn="base" hangingPunct="1">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1" fontAlgn="base" hangingPunct="1">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Tuffy-TTF" panose="020B0603060100000000" pitchFamily="34" charset="0"/>
          <a:cs typeface="Tuffy-TTF" panose="020B0603060100000000" pitchFamily="34" charset="0"/>
        </a:defRPr>
      </a:lvl1pPr>
      <a:lvl2pPr marL="685800" indent="-228600" algn="l" rtl="0" eaLnBrk="1" fontAlgn="base" hangingPunct="1">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Tuffy-TTF" panose="020B0603060100000000" pitchFamily="34" charset="0"/>
          <a:cs typeface="Tuffy-TTF" panose="020B0603060100000000" pitchFamily="34" charset="0"/>
        </a:defRPr>
      </a:lvl2pPr>
      <a:lvl3pPr marL="11430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3pPr>
      <a:lvl4pPr marL="16002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4pPr>
      <a:lvl5pPr marL="20574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8.png"/><Relationship Id="rId1" Type="http://schemas.openxmlformats.org/officeDocument/2006/relationships/slideLayout" Target="../slideLayouts/slideLayout2.xml"/><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6696236" y="227397"/>
            <a:ext cx="2447764" cy="504056"/>
            <a:chOff x="6696236" y="1700808"/>
            <a:chExt cx="2447764" cy="504056"/>
          </a:xfrm>
          <a:solidFill>
            <a:schemeClr val="accent6"/>
          </a:solidFill>
        </p:grpSpPr>
        <p:sp>
          <p:nvSpPr>
            <p:cNvPr id="5" name="Oval 4"/>
            <p:cNvSpPr/>
            <p:nvPr/>
          </p:nvSpPr>
          <p:spPr>
            <a:xfrm>
              <a:off x="669623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6948264" y="1700808"/>
              <a:ext cx="219573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Revisit and Review</a:t>
              </a:r>
            </a:p>
          </p:txBody>
        </p:sp>
      </p:grpSp>
      <p:sp>
        <p:nvSpPr>
          <p:cNvPr id="7" name="Speech Bubble">
            <a:extLst>
              <a:ext uri="{FF2B5EF4-FFF2-40B4-BE49-F238E27FC236}">
                <a16:creationId xmlns:a16="http://schemas.microsoft.com/office/drawing/2014/main" id="{AB6F159F-735F-465C-A86F-7DB4A3AA22C9}"/>
              </a:ext>
            </a:extLst>
          </p:cNvPr>
          <p:cNvSpPr/>
          <p:nvPr/>
        </p:nvSpPr>
        <p:spPr>
          <a:xfrm>
            <a:off x="1979712" y="836613"/>
            <a:ext cx="6262587" cy="752475"/>
          </a:xfrm>
          <a:prstGeom prst="wedgeRoundRectCallout">
            <a:avLst>
              <a:gd name="adj1" fmla="val -47129"/>
              <a:gd name="adj2" fmla="val 125202"/>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dirty="0">
                <a:solidFill>
                  <a:schemeClr val="tx1"/>
                </a:solidFill>
                <a:latin typeface="Twinkl" pitchFamily="50" charset="0"/>
              </a:rPr>
              <a:t>Let’s practise reading some of this week’s focus words. </a:t>
            </a:r>
          </a:p>
        </p:txBody>
      </p:sp>
      <p:pic>
        <p:nvPicPr>
          <p:cNvPr id="8" name="Picture 7">
            <a:extLst>
              <a:ext uri="{FF2B5EF4-FFF2-40B4-BE49-F238E27FC236}">
                <a16:creationId xmlns:a16="http://schemas.microsoft.com/office/drawing/2014/main" id="{2B29C963-2E35-476D-A945-C532D94E770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0100" y="1773238"/>
            <a:ext cx="1296988" cy="4033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background 2">
            <a:extLst>
              <a:ext uri="{FF2B5EF4-FFF2-40B4-BE49-F238E27FC236}">
                <a16:creationId xmlns:a16="http://schemas.microsoft.com/office/drawing/2014/main" id="{3F416E1C-3AC5-4872-92A0-041CA215F787}"/>
              </a:ext>
            </a:extLst>
          </p:cNvPr>
          <p:cNvSpPr/>
          <p:nvPr/>
        </p:nvSpPr>
        <p:spPr>
          <a:xfrm>
            <a:off x="4067944" y="2204864"/>
            <a:ext cx="2160240" cy="3424238"/>
          </a:xfrm>
          <a:prstGeom prst="roundRect">
            <a:avLst>
              <a:gd name="adj" fmla="val 9850"/>
            </a:avLst>
          </a:prstGeom>
          <a:solidFill>
            <a:schemeClr val="bg1"/>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nchorCtr="1"/>
          <a:lstStyle/>
          <a:p>
            <a:pPr algn="ctr">
              <a:defRPr/>
            </a:pPr>
            <a:endParaRPr lang="en-GB" sz="1050" dirty="0">
              <a:solidFill>
                <a:schemeClr val="tx1"/>
              </a:solidFill>
            </a:endParaRPr>
          </a:p>
        </p:txBody>
      </p:sp>
      <p:grpSp>
        <p:nvGrpSpPr>
          <p:cNvPr id="10" name="PLAY 2">
            <a:extLst>
              <a:ext uri="{FF2B5EF4-FFF2-40B4-BE49-F238E27FC236}">
                <a16:creationId xmlns:a16="http://schemas.microsoft.com/office/drawing/2014/main" id="{60353E7B-729B-4183-98FF-53EC18C8ADD4}"/>
              </a:ext>
            </a:extLst>
          </p:cNvPr>
          <p:cNvGrpSpPr>
            <a:grpSpLocks/>
          </p:cNvGrpSpPr>
          <p:nvPr/>
        </p:nvGrpSpPr>
        <p:grpSpPr bwMode="auto">
          <a:xfrm>
            <a:off x="4765874" y="5204253"/>
            <a:ext cx="735012" cy="735012"/>
            <a:chOff x="6300192" y="2204864"/>
            <a:chExt cx="900100" cy="900100"/>
          </a:xfrm>
        </p:grpSpPr>
        <p:sp>
          <p:nvSpPr>
            <p:cNvPr id="11" name="Oval 10">
              <a:extLst>
                <a:ext uri="{FF2B5EF4-FFF2-40B4-BE49-F238E27FC236}">
                  <a16:creationId xmlns:a16="http://schemas.microsoft.com/office/drawing/2014/main" id="{C33B5522-B25C-4681-8EF6-42E6548273CB}"/>
                </a:ext>
              </a:extLst>
            </p:cNvPr>
            <p:cNvSpPr/>
            <p:nvPr/>
          </p:nvSpPr>
          <p:spPr>
            <a:xfrm>
              <a:off x="6300192" y="2204864"/>
              <a:ext cx="900100" cy="900100"/>
            </a:xfrm>
            <a:prstGeom prst="ellipse">
              <a:avLst/>
            </a:prstGeom>
            <a:solidFill>
              <a:schemeClr val="bg1"/>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12" name="Isosceles Triangle 11">
              <a:extLst>
                <a:ext uri="{FF2B5EF4-FFF2-40B4-BE49-F238E27FC236}">
                  <a16:creationId xmlns:a16="http://schemas.microsoft.com/office/drawing/2014/main" id="{A94B022F-F24E-4554-B00C-C6EAA9054204}"/>
                </a:ext>
              </a:extLst>
            </p:cNvPr>
            <p:cNvSpPr/>
            <p:nvPr/>
          </p:nvSpPr>
          <p:spPr>
            <a:xfrm rot="5400000">
              <a:off x="6559724" y="2417738"/>
              <a:ext cx="550169" cy="474351"/>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grpSp>
      <p:sp>
        <p:nvSpPr>
          <p:cNvPr id="14" name="nicest">
            <a:extLst>
              <a:ext uri="{FF2B5EF4-FFF2-40B4-BE49-F238E27FC236}">
                <a16:creationId xmlns:a16="http://schemas.microsoft.com/office/drawing/2014/main" id="{16853594-C2FD-4BCB-851D-3CBE7500C0B9}"/>
              </a:ext>
            </a:extLst>
          </p:cNvPr>
          <p:cNvSpPr txBox="1">
            <a:spLocks noChangeArrowheads="1"/>
          </p:cNvSpPr>
          <p:nvPr/>
        </p:nvSpPr>
        <p:spPr bwMode="auto">
          <a:xfrm>
            <a:off x="4355976" y="3382392"/>
            <a:ext cx="155363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sz="4000" b="1" dirty="0">
                <a:solidFill>
                  <a:schemeClr val="tx1"/>
                </a:solidFill>
              </a:rPr>
              <a:t>nicest</a:t>
            </a:r>
          </a:p>
        </p:txBody>
      </p:sp>
      <p:sp>
        <p:nvSpPr>
          <p:cNvPr id="17" name="bravest">
            <a:extLst>
              <a:ext uri="{FF2B5EF4-FFF2-40B4-BE49-F238E27FC236}">
                <a16:creationId xmlns:a16="http://schemas.microsoft.com/office/drawing/2014/main" id="{16853594-C2FD-4BCB-851D-3CBE7500C0B9}"/>
              </a:ext>
            </a:extLst>
          </p:cNvPr>
          <p:cNvSpPr txBox="1">
            <a:spLocks noChangeArrowheads="1"/>
          </p:cNvSpPr>
          <p:nvPr/>
        </p:nvSpPr>
        <p:spPr bwMode="auto">
          <a:xfrm>
            <a:off x="4211960" y="3429000"/>
            <a:ext cx="191911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sz="4000" b="1" dirty="0">
                <a:solidFill>
                  <a:schemeClr val="tx1"/>
                </a:solidFill>
              </a:rPr>
              <a:t>bravest</a:t>
            </a:r>
          </a:p>
        </p:txBody>
      </p:sp>
      <p:sp>
        <p:nvSpPr>
          <p:cNvPr id="19" name="finest">
            <a:extLst>
              <a:ext uri="{FF2B5EF4-FFF2-40B4-BE49-F238E27FC236}">
                <a16:creationId xmlns:a16="http://schemas.microsoft.com/office/drawing/2014/main" id="{16853594-C2FD-4BCB-851D-3CBE7500C0B9}"/>
              </a:ext>
            </a:extLst>
          </p:cNvPr>
          <p:cNvSpPr txBox="1">
            <a:spLocks noChangeArrowheads="1"/>
          </p:cNvSpPr>
          <p:nvPr/>
        </p:nvSpPr>
        <p:spPr bwMode="auto">
          <a:xfrm>
            <a:off x="4427984" y="3356992"/>
            <a:ext cx="1497526"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sz="4000" b="1" dirty="0">
                <a:solidFill>
                  <a:schemeClr val="tx1"/>
                </a:solidFill>
              </a:rPr>
              <a:t>finest</a:t>
            </a:r>
          </a:p>
        </p:txBody>
      </p:sp>
      <p:sp>
        <p:nvSpPr>
          <p:cNvPr id="18" name="largest">
            <a:extLst>
              <a:ext uri="{FF2B5EF4-FFF2-40B4-BE49-F238E27FC236}">
                <a16:creationId xmlns:a16="http://schemas.microsoft.com/office/drawing/2014/main" id="{16853594-C2FD-4BCB-851D-3CBE7500C0B9}"/>
              </a:ext>
            </a:extLst>
          </p:cNvPr>
          <p:cNvSpPr txBox="1">
            <a:spLocks noChangeArrowheads="1"/>
          </p:cNvSpPr>
          <p:nvPr/>
        </p:nvSpPr>
        <p:spPr bwMode="auto">
          <a:xfrm>
            <a:off x="4283968" y="3356992"/>
            <a:ext cx="181171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sz="4000" b="1" dirty="0">
                <a:solidFill>
                  <a:schemeClr val="tx1"/>
                </a:solidFill>
              </a:rPr>
              <a:t>largest</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1" nodeType="afterEffect">
                                  <p:stCondLst>
                                    <p:cond delay="0"/>
                                  </p:stCondLst>
                                  <p:childTnLst>
                                    <p:animEffect transition="out" filter="fade">
                                      <p:cBhvr>
                                        <p:cTn id="6" dur="500"/>
                                        <p:tgtEl>
                                          <p:spTgt spid="14"/>
                                        </p:tgtEl>
                                      </p:cBhvr>
                                    </p:animEffect>
                                    <p:set>
                                      <p:cBhvr>
                                        <p:cTn id="7" dur="1" fill="hold">
                                          <p:stCondLst>
                                            <p:cond delay="499"/>
                                          </p:stCondLst>
                                        </p:cTn>
                                        <p:tgtEl>
                                          <p:spTgt spid="14"/>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1500"/>
                                        <p:tgtEl>
                                          <p:spTgt spid="17"/>
                                        </p:tgtEl>
                                      </p:cBhvr>
                                    </p:animEffect>
                                  </p:childTnLst>
                                </p:cTn>
                              </p:par>
                            </p:childTnLst>
                          </p:cTn>
                        </p:par>
                        <p:par>
                          <p:cTn id="12" fill="hold">
                            <p:stCondLst>
                              <p:cond delay="2000"/>
                            </p:stCondLst>
                            <p:childTnLst>
                              <p:par>
                                <p:cTn id="13" presetID="10" presetClass="exit" presetSubtype="0" fill="hold" grpId="1" nodeType="afterEffect">
                                  <p:stCondLst>
                                    <p:cond delay="0"/>
                                  </p:stCondLst>
                                  <p:childTnLst>
                                    <p:animEffect transition="out" filter="fade">
                                      <p:cBhvr>
                                        <p:cTn id="14" dur="500"/>
                                        <p:tgtEl>
                                          <p:spTgt spid="17"/>
                                        </p:tgtEl>
                                      </p:cBhvr>
                                    </p:animEffect>
                                    <p:set>
                                      <p:cBhvr>
                                        <p:cTn id="15" dur="1" fill="hold">
                                          <p:stCondLst>
                                            <p:cond delay="499"/>
                                          </p:stCondLst>
                                        </p:cTn>
                                        <p:tgtEl>
                                          <p:spTgt spid="17"/>
                                        </p:tgtEl>
                                        <p:attrNameLst>
                                          <p:attrName>style.visibility</p:attrName>
                                        </p:attrNameLst>
                                      </p:cBhvr>
                                      <p:to>
                                        <p:strVal val="hidden"/>
                                      </p:to>
                                    </p:set>
                                  </p:childTnLst>
                                </p:cTn>
                              </p:par>
                            </p:childTnLst>
                          </p:cTn>
                        </p:par>
                        <p:par>
                          <p:cTn id="16" fill="hold">
                            <p:stCondLst>
                              <p:cond delay="2500"/>
                            </p:stCondLst>
                            <p:childTnLst>
                              <p:par>
                                <p:cTn id="17" presetID="10" presetClass="entr" presetSubtype="0" fill="hold" grpId="0" nodeType="after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1500"/>
                                        <p:tgtEl>
                                          <p:spTgt spid="18"/>
                                        </p:tgtEl>
                                      </p:cBhvr>
                                    </p:animEffect>
                                  </p:childTnLst>
                                </p:cTn>
                              </p:par>
                            </p:childTnLst>
                          </p:cTn>
                        </p:par>
                        <p:par>
                          <p:cTn id="20" fill="hold">
                            <p:stCondLst>
                              <p:cond delay="4000"/>
                            </p:stCondLst>
                            <p:childTnLst>
                              <p:par>
                                <p:cTn id="21" presetID="10" presetClass="exit" presetSubtype="0" fill="hold" grpId="1" nodeType="afterEffect">
                                  <p:stCondLst>
                                    <p:cond delay="0"/>
                                  </p:stCondLst>
                                  <p:childTnLst>
                                    <p:animEffect transition="out" filter="fade">
                                      <p:cBhvr>
                                        <p:cTn id="22" dur="500"/>
                                        <p:tgtEl>
                                          <p:spTgt spid="18"/>
                                        </p:tgtEl>
                                      </p:cBhvr>
                                    </p:animEffect>
                                    <p:set>
                                      <p:cBhvr>
                                        <p:cTn id="23" dur="1" fill="hold">
                                          <p:stCondLst>
                                            <p:cond delay="499"/>
                                          </p:stCondLst>
                                        </p:cTn>
                                        <p:tgtEl>
                                          <p:spTgt spid="18"/>
                                        </p:tgtEl>
                                        <p:attrNameLst>
                                          <p:attrName>style.visibility</p:attrName>
                                        </p:attrNameLst>
                                      </p:cBhvr>
                                      <p:to>
                                        <p:strVal val="hidden"/>
                                      </p:to>
                                    </p:set>
                                  </p:childTnLst>
                                </p:cTn>
                              </p:par>
                            </p:childTnLst>
                          </p:cTn>
                        </p:par>
                        <p:par>
                          <p:cTn id="24" fill="hold">
                            <p:stCondLst>
                              <p:cond delay="4500"/>
                            </p:stCondLst>
                            <p:childTnLst>
                              <p:par>
                                <p:cTn id="25" presetID="10" presetClass="entr" presetSubtype="0" fill="hold" grpId="0"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1500"/>
                                        <p:tgtEl>
                                          <p:spTgt spid="19"/>
                                        </p:tgtEl>
                                      </p:cBhvr>
                                    </p:animEffect>
                                  </p:childTnLst>
                                </p:cTn>
                              </p:par>
                            </p:childTnLst>
                          </p:cTn>
                        </p:par>
                        <p:par>
                          <p:cTn id="28" fill="hold">
                            <p:stCondLst>
                              <p:cond delay="6000"/>
                            </p:stCondLst>
                            <p:childTnLst>
                              <p:par>
                                <p:cTn id="29" presetID="10" presetClass="exit" presetSubtype="0" fill="hold" grpId="1" nodeType="afterEffect">
                                  <p:stCondLst>
                                    <p:cond delay="0"/>
                                  </p:stCondLst>
                                  <p:childTnLst>
                                    <p:animEffect transition="out" filter="fade">
                                      <p:cBhvr>
                                        <p:cTn id="30" dur="500"/>
                                        <p:tgtEl>
                                          <p:spTgt spid="19"/>
                                        </p:tgtEl>
                                      </p:cBhvr>
                                    </p:animEffect>
                                    <p:set>
                                      <p:cBhvr>
                                        <p:cTn id="31" dur="1" fill="hold">
                                          <p:stCondLst>
                                            <p:cond delay="499"/>
                                          </p:stCondLst>
                                        </p:cTn>
                                        <p:tgtEl>
                                          <p:spTgt spid="19"/>
                                        </p:tgtEl>
                                        <p:attrNameLst>
                                          <p:attrName>style.visibility</p:attrName>
                                        </p:attrNameLst>
                                      </p:cBhvr>
                                      <p:to>
                                        <p:strVal val="hidden"/>
                                      </p:to>
                                    </p:set>
                                  </p:childTnLst>
                                </p:cTn>
                              </p:par>
                            </p:childTnLst>
                          </p:cTn>
                        </p:par>
                        <p:par>
                          <p:cTn id="32" fill="hold">
                            <p:stCondLst>
                              <p:cond delay="6500"/>
                            </p:stCondLst>
                            <p:childTnLst>
                              <p:par>
                                <p:cTn id="33" presetID="10" presetClass="entr" presetSubtype="0" fill="hold" grpId="0"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1500"/>
                                        <p:tgtEl>
                                          <p:spTgt spid="14"/>
                                        </p:tgtEl>
                                      </p:cBhvr>
                                    </p:animEffect>
                                  </p:childTnLst>
                                </p:cTn>
                              </p:par>
                            </p:childTnLst>
                          </p:cTn>
                        </p:par>
                      </p:childTnLst>
                    </p:cTn>
                  </p:par>
                </p:childTnLst>
              </p:cTn>
              <p:nextCondLst>
                <p:cond evt="onClick" delay="0">
                  <p:tgtEl>
                    <p:spTgt spid="10"/>
                  </p:tgtEl>
                </p:cond>
              </p:nextCondLst>
            </p:seq>
          </p:childTnLst>
        </p:cTn>
      </p:par>
    </p:tnLst>
    <p:bldLst>
      <p:bldP spid="14" grpId="0"/>
      <p:bldP spid="14" grpId="1"/>
      <p:bldP spid="17" grpId="0"/>
      <p:bldP spid="17" grpId="1"/>
      <p:bldP spid="19" grpId="0"/>
      <p:bldP spid="19" grpId="1"/>
      <p:bldP spid="18" grpId="0"/>
      <p:bldP spid="18"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8020050" y="227397"/>
            <a:ext cx="1123947" cy="504056"/>
            <a:chOff x="8020930" y="1700808"/>
            <a:chExt cx="1159582" cy="504056"/>
          </a:xfrm>
          <a:solidFill>
            <a:schemeClr val="accent6"/>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Teach</a:t>
              </a:r>
            </a:p>
          </p:txBody>
        </p:sp>
      </p:grpSp>
      <p:sp>
        <p:nvSpPr>
          <p:cNvPr id="7" name="Explosion 1 6"/>
          <p:cNvSpPr/>
          <p:nvPr/>
        </p:nvSpPr>
        <p:spPr>
          <a:xfrm>
            <a:off x="2479824" y="2393519"/>
            <a:ext cx="4608512" cy="4608512"/>
          </a:xfrm>
          <a:prstGeom prst="irregularSeal1">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Rounded Corners 15">
            <a:extLst>
              <a:ext uri="{FF2B5EF4-FFF2-40B4-BE49-F238E27FC236}">
                <a16:creationId xmlns:a16="http://schemas.microsoft.com/office/drawing/2014/main" id="{B3E7A0D5-36EC-4F2A-AFCF-B1CFD7242B86}"/>
              </a:ext>
            </a:extLst>
          </p:cNvPr>
          <p:cNvSpPr/>
          <p:nvPr/>
        </p:nvSpPr>
        <p:spPr>
          <a:xfrm>
            <a:off x="683569" y="980728"/>
            <a:ext cx="7840481" cy="1008112"/>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sz="2400" dirty="0">
                <a:solidFill>
                  <a:schemeClr val="tx1"/>
                </a:solidFill>
                <a:latin typeface="Twinkl" pitchFamily="50" charset="0"/>
              </a:rPr>
              <a:t>Today, we are learning to add </a:t>
            </a:r>
            <a:r>
              <a:rPr lang="en-GB" sz="2400" b="1" dirty="0">
                <a:solidFill>
                  <a:schemeClr val="tx1"/>
                </a:solidFill>
                <a:latin typeface="Twinkl" pitchFamily="50" charset="0"/>
              </a:rPr>
              <a:t>-y</a:t>
            </a:r>
            <a:r>
              <a:rPr lang="en-GB" sz="2400" dirty="0">
                <a:solidFill>
                  <a:schemeClr val="tx1"/>
                </a:solidFill>
                <a:latin typeface="Twinkl" pitchFamily="50" charset="0"/>
              </a:rPr>
              <a:t> to words ending in </a:t>
            </a:r>
            <a:r>
              <a:rPr lang="en-GB" sz="2400" b="1" dirty="0">
                <a:solidFill>
                  <a:schemeClr val="tx1"/>
                </a:solidFill>
                <a:latin typeface="Twinkl" pitchFamily="50" charset="0"/>
              </a:rPr>
              <a:t>e</a:t>
            </a:r>
            <a:r>
              <a:rPr lang="en-GB" sz="2400" dirty="0">
                <a:solidFill>
                  <a:schemeClr val="tx1"/>
                </a:solidFill>
                <a:latin typeface="Twinkl" pitchFamily="50" charset="0"/>
              </a:rPr>
              <a:t>.</a:t>
            </a:r>
          </a:p>
        </p:txBody>
      </p:sp>
      <p:pic>
        <p:nvPicPr>
          <p:cNvPr id="9" name="Picture 8"/>
          <p:cNvPicPr>
            <a:picLocks noChangeAspect="1"/>
          </p:cNvPicPr>
          <p:nvPr/>
        </p:nvPicPr>
        <p:blipFill rotWithShape="1">
          <a:blip r:embed="rId2" cstate="print">
            <a:extLst>
              <a:ext uri="{28A0092B-C50C-407E-A947-70E740481C1C}">
                <a14:useLocalDpi xmlns:a14="http://schemas.microsoft.com/office/drawing/2010/main" val="0"/>
              </a:ext>
            </a:extLst>
          </a:blip>
          <a:srcRect b="35238"/>
          <a:stretch/>
        </p:blipFill>
        <p:spPr>
          <a:xfrm>
            <a:off x="2483768" y="2420888"/>
            <a:ext cx="3424913" cy="4441385"/>
          </a:xfrm>
          <a:prstGeom prst="rect">
            <a:avLst/>
          </a:prstGeom>
        </p:spPr>
      </p:pic>
    </p:spTree>
    <p:extLst>
      <p:ext uri="{BB962C8B-B14F-4D97-AF65-F5344CB8AC3E}">
        <p14:creationId xmlns:p14="http://schemas.microsoft.com/office/powerpoint/2010/main" val="3838656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8733" y="440401"/>
            <a:ext cx="8255000" cy="5994265"/>
          </a:xfrm>
          <a:prstGeom prst="roundRect">
            <a:avLst>
              <a:gd name="adj" fmla="val 3033"/>
            </a:avLst>
          </a:prstGeom>
          <a:ln w="28575">
            <a:solidFill>
              <a:schemeClr val="bg1"/>
            </a:solidFill>
          </a:ln>
        </p:spPr>
      </p:pic>
      <p:grpSp>
        <p:nvGrpSpPr>
          <p:cNvPr id="6" name="Group 5"/>
          <p:cNvGrpSpPr/>
          <p:nvPr/>
        </p:nvGrpSpPr>
        <p:grpSpPr>
          <a:xfrm>
            <a:off x="8020050" y="227397"/>
            <a:ext cx="1123947" cy="504056"/>
            <a:chOff x="8020930" y="1700808"/>
            <a:chExt cx="1159582" cy="504056"/>
          </a:xfrm>
          <a:solidFill>
            <a:schemeClr val="accent6"/>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Teach</a:t>
              </a:r>
            </a:p>
          </p:txBody>
        </p:sp>
      </p:grpSp>
      <p:grpSp>
        <p:nvGrpSpPr>
          <p:cNvPr id="13" name="Group 12"/>
          <p:cNvGrpSpPr/>
          <p:nvPr/>
        </p:nvGrpSpPr>
        <p:grpSpPr>
          <a:xfrm>
            <a:off x="3508735" y="1811866"/>
            <a:ext cx="1518372" cy="3877733"/>
            <a:chOff x="3508735" y="1811866"/>
            <a:chExt cx="1518372" cy="3877733"/>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08735" y="1811866"/>
              <a:ext cx="1518372" cy="3877733"/>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654955" y="3094900"/>
              <a:ext cx="1204912" cy="839454"/>
            </a:xfrm>
            <a:prstGeom prst="rect">
              <a:avLst/>
            </a:prstGeom>
          </p:spPr>
        </p:pic>
      </p:grpSp>
      <p:pic>
        <p:nvPicPr>
          <p:cNvPr id="15" name="Picture 1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77837" y="1807412"/>
            <a:ext cx="2215630" cy="3839854"/>
          </a:xfrm>
          <a:prstGeom prst="rect">
            <a:avLst/>
          </a:prstGeom>
        </p:spPr>
      </p:pic>
      <p:sp>
        <p:nvSpPr>
          <p:cNvPr id="10" name="Rectangle: Rounded Corners 6">
            <a:extLst>
              <a:ext uri="{FF2B5EF4-FFF2-40B4-BE49-F238E27FC236}">
                <a16:creationId xmlns:a16="http://schemas.microsoft.com/office/drawing/2014/main" id="{7E405A8F-5F55-4B27-BAFC-69257B72E5EF}"/>
              </a:ext>
            </a:extLst>
          </p:cNvPr>
          <p:cNvSpPr/>
          <p:nvPr/>
        </p:nvSpPr>
        <p:spPr>
          <a:xfrm>
            <a:off x="684213" y="4766734"/>
            <a:ext cx="7775575" cy="1549262"/>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GB" sz="2000" dirty="0">
                <a:solidFill>
                  <a:schemeClr val="tx1"/>
                </a:solidFill>
                <a:latin typeface="Twinkl" pitchFamily="50" charset="0"/>
              </a:rPr>
              <a:t>Kit had found his ‘Jay the Alien’ book while tidying up. He and Sam had decided to go and visit Jay on his planet. Sam pulled out the magic map. As she opened it, she shouted, “Take us to visit Jay, the alien!” Sam’s bedroom began to disappear around them. </a:t>
            </a:r>
          </a:p>
        </p:txBody>
      </p:sp>
    </p:spTree>
    <p:extLst>
      <p:ext uri="{BB962C8B-B14F-4D97-AF65-F5344CB8AC3E}">
        <p14:creationId xmlns:p14="http://schemas.microsoft.com/office/powerpoint/2010/main" val="17946022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6988F"/>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8733" y="417443"/>
            <a:ext cx="8255000" cy="6003235"/>
          </a:xfrm>
          <a:prstGeom prst="roundRect">
            <a:avLst>
              <a:gd name="adj" fmla="val 3033"/>
            </a:avLst>
          </a:prstGeom>
          <a:ln w="28575">
            <a:solidFill>
              <a:schemeClr val="bg1"/>
            </a:solidFill>
          </a:ln>
        </p:spPr>
      </p:pic>
      <p:grpSp>
        <p:nvGrpSpPr>
          <p:cNvPr id="6" name="Group 5"/>
          <p:cNvGrpSpPr/>
          <p:nvPr/>
        </p:nvGrpSpPr>
        <p:grpSpPr>
          <a:xfrm>
            <a:off x="8020050" y="227397"/>
            <a:ext cx="1123947" cy="504056"/>
            <a:chOff x="8020930" y="1700808"/>
            <a:chExt cx="1159582" cy="504056"/>
          </a:xfrm>
          <a:solidFill>
            <a:schemeClr val="accent6"/>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Teach</a:t>
              </a:r>
            </a:p>
          </p:txBody>
        </p:sp>
      </p:grpSp>
      <p:sp>
        <p:nvSpPr>
          <p:cNvPr id="10" name="Rectangle: Rounded Corners 6">
            <a:extLst>
              <a:ext uri="{FF2B5EF4-FFF2-40B4-BE49-F238E27FC236}">
                <a16:creationId xmlns:a16="http://schemas.microsoft.com/office/drawing/2014/main" id="{7E405A8F-5F55-4B27-BAFC-69257B72E5EF}"/>
              </a:ext>
            </a:extLst>
          </p:cNvPr>
          <p:cNvSpPr/>
          <p:nvPr/>
        </p:nvSpPr>
        <p:spPr>
          <a:xfrm>
            <a:off x="684213" y="778934"/>
            <a:ext cx="7775575" cy="1549262"/>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GB" sz="2000" dirty="0">
                <a:solidFill>
                  <a:schemeClr val="tx1"/>
                </a:solidFill>
                <a:latin typeface="Twinkl" pitchFamily="50" charset="0"/>
              </a:rPr>
              <a:t>Kit and Sam found themselves on Jay’s planet! “Wow!” exclaimed Kit as he looked around. “This place is out of this world!”</a:t>
            </a:r>
          </a:p>
          <a:p>
            <a:r>
              <a:rPr lang="en-GB" sz="2000" dirty="0">
                <a:solidFill>
                  <a:schemeClr val="tx1"/>
                </a:solidFill>
                <a:latin typeface="Twinkl" pitchFamily="50" charset="0"/>
              </a:rPr>
              <a:t>“It really is,” giggled Sam. “Yuck!” she said, as she moved her feet. “The floor is slimy!” </a:t>
            </a: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3161" y="2851693"/>
            <a:ext cx="845642" cy="2448440"/>
          </a:xfrm>
          <a:prstGeom prst="rect">
            <a:avLst/>
          </a:prstGeom>
        </p:spPr>
      </p:pic>
      <p:pic>
        <p:nvPicPr>
          <p:cNvPr id="14" name="Picture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28944" y="2827866"/>
            <a:ext cx="981096" cy="2480733"/>
          </a:xfrm>
          <a:prstGeom prst="rect">
            <a:avLst/>
          </a:prstGeom>
        </p:spPr>
      </p:pic>
      <p:grpSp>
        <p:nvGrpSpPr>
          <p:cNvPr id="16" name="Question Button">
            <a:extLst>
              <a:ext uri="{FF2B5EF4-FFF2-40B4-BE49-F238E27FC236}">
                <a16:creationId xmlns:a16="http://schemas.microsoft.com/office/drawing/2014/main" id="{E2A64CC5-FA84-41AD-93DC-02C343F59795}"/>
              </a:ext>
            </a:extLst>
          </p:cNvPr>
          <p:cNvGrpSpPr/>
          <p:nvPr/>
        </p:nvGrpSpPr>
        <p:grpSpPr>
          <a:xfrm>
            <a:off x="7704084" y="5050992"/>
            <a:ext cx="992572" cy="999757"/>
            <a:chOff x="6804248" y="5183475"/>
            <a:chExt cx="992572" cy="999757"/>
          </a:xfrm>
        </p:grpSpPr>
        <p:pic>
          <p:nvPicPr>
            <p:cNvPr id="17" name="Picture 16">
              <a:extLst>
                <a:ext uri="{FF2B5EF4-FFF2-40B4-BE49-F238E27FC236}">
                  <a16:creationId xmlns:a16="http://schemas.microsoft.com/office/drawing/2014/main" id="{FAFD5C1D-0F72-4E8F-8C45-3E42288A96D5}"/>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2155" t="-1312" r="-2155" b="67812"/>
            <a:stretch/>
          </p:blipFill>
          <p:spPr>
            <a:xfrm>
              <a:off x="6804248" y="5517232"/>
              <a:ext cx="666000" cy="666000"/>
            </a:xfrm>
            <a:prstGeom prst="ellipse">
              <a:avLst/>
            </a:prstGeom>
            <a:solidFill>
              <a:schemeClr val="bg1"/>
            </a:solidFill>
            <a:ln w="57150">
              <a:solidFill>
                <a:srgbClr val="00938F"/>
              </a:solidFill>
            </a:ln>
          </p:spPr>
        </p:pic>
        <p:sp>
          <p:nvSpPr>
            <p:cNvPr id="18" name="TextBox 17">
              <a:extLst>
                <a:ext uri="{FF2B5EF4-FFF2-40B4-BE49-F238E27FC236}">
                  <a16:creationId xmlns:a16="http://schemas.microsoft.com/office/drawing/2014/main" id="{308F4E97-BB24-4EF2-8F9B-98609454C75F}"/>
                </a:ext>
              </a:extLst>
            </p:cNvPr>
            <p:cNvSpPr txBox="1"/>
            <p:nvPr/>
          </p:nvSpPr>
          <p:spPr>
            <a:xfrm rot="21025919">
              <a:off x="7277276" y="5183475"/>
              <a:ext cx="360040" cy="523220"/>
            </a:xfrm>
            <a:prstGeom prst="rect">
              <a:avLst/>
            </a:prstGeom>
            <a:noFill/>
          </p:spPr>
          <p:txBody>
            <a:bodyPr wrap="square" rtlCol="0">
              <a:spAutoFit/>
            </a:bodyPr>
            <a:lstStyle/>
            <a:p>
              <a:r>
                <a:rPr lang="en-GB" sz="2800" b="1" dirty="0">
                  <a:solidFill>
                    <a:srgbClr val="00938F"/>
                  </a:solidFill>
                </a:rPr>
                <a:t>?</a:t>
              </a:r>
            </a:p>
          </p:txBody>
        </p:sp>
        <p:sp>
          <p:nvSpPr>
            <p:cNvPr id="19" name="TextBox 18">
              <a:extLst>
                <a:ext uri="{FF2B5EF4-FFF2-40B4-BE49-F238E27FC236}">
                  <a16:creationId xmlns:a16="http://schemas.microsoft.com/office/drawing/2014/main" id="{805822F7-B1BF-493A-AC20-21B1E3402DAA}"/>
                </a:ext>
              </a:extLst>
            </p:cNvPr>
            <p:cNvSpPr txBox="1"/>
            <p:nvPr/>
          </p:nvSpPr>
          <p:spPr>
            <a:xfrm rot="815995">
              <a:off x="7436780" y="5327491"/>
              <a:ext cx="360040" cy="523220"/>
            </a:xfrm>
            <a:prstGeom prst="rect">
              <a:avLst/>
            </a:prstGeom>
            <a:noFill/>
          </p:spPr>
          <p:txBody>
            <a:bodyPr wrap="square" rtlCol="0">
              <a:spAutoFit/>
            </a:bodyPr>
            <a:lstStyle/>
            <a:p>
              <a:r>
                <a:rPr lang="en-GB" sz="2800" b="1" dirty="0">
                  <a:solidFill>
                    <a:srgbClr val="00938F"/>
                  </a:solidFill>
                </a:rPr>
                <a:t>?</a:t>
              </a:r>
            </a:p>
          </p:txBody>
        </p:sp>
      </p:grpSp>
      <p:sp>
        <p:nvSpPr>
          <p:cNvPr id="20" name="Kit's teaching bubble">
            <a:extLst>
              <a:ext uri="{FF2B5EF4-FFF2-40B4-BE49-F238E27FC236}">
                <a16:creationId xmlns:a16="http://schemas.microsoft.com/office/drawing/2014/main" id="{16101DE7-DFF1-4A4B-A964-B40B6A34D29E}"/>
              </a:ext>
            </a:extLst>
          </p:cNvPr>
          <p:cNvSpPr/>
          <p:nvPr/>
        </p:nvSpPr>
        <p:spPr>
          <a:xfrm>
            <a:off x="4588933" y="5411334"/>
            <a:ext cx="2726515" cy="792088"/>
          </a:xfrm>
          <a:prstGeom prst="wedgeRoundRectCallout">
            <a:avLst>
              <a:gd name="adj1" fmla="val 66831"/>
              <a:gd name="adj2" fmla="val 7906"/>
              <a:gd name="adj3" fmla="val 16667"/>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latin typeface="Twinkl" pitchFamily="50" charset="0"/>
                <a:sym typeface="Wingdings" panose="05000000000000000000" pitchFamily="2" charset="2"/>
              </a:rPr>
              <a:t>What was on the floor?</a:t>
            </a:r>
            <a:endParaRPr lang="en-GB" dirty="0">
              <a:solidFill>
                <a:schemeClr val="tx1"/>
              </a:solidFill>
              <a:latin typeface="Twinkl" pitchFamily="50" charset="0"/>
            </a:endParaRPr>
          </a:p>
        </p:txBody>
      </p:sp>
      <p:sp>
        <p:nvSpPr>
          <p:cNvPr id="21" name="Close bubble">
            <a:extLst>
              <a:ext uri="{FF2B5EF4-FFF2-40B4-BE49-F238E27FC236}">
                <a16:creationId xmlns:a16="http://schemas.microsoft.com/office/drawing/2014/main" id="{49E053F3-7445-4DA3-9C20-3ED32B633F3B}"/>
              </a:ext>
            </a:extLst>
          </p:cNvPr>
          <p:cNvSpPr/>
          <p:nvPr/>
        </p:nvSpPr>
        <p:spPr>
          <a:xfrm>
            <a:off x="4491691" y="5346343"/>
            <a:ext cx="284162" cy="28416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t>X</a:t>
            </a:r>
            <a:endParaRPr lang="en-GB" sz="1400" b="1" dirty="0"/>
          </a:p>
        </p:txBody>
      </p:sp>
    </p:spTree>
    <p:extLst>
      <p:ext uri="{BB962C8B-B14F-4D97-AF65-F5344CB8AC3E}">
        <p14:creationId xmlns:p14="http://schemas.microsoft.com/office/powerpoint/2010/main" val="201046489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6"/>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fade">
                                      <p:cBhvr>
                                        <p:cTn id="10" dur="500"/>
                                        <p:tgtEl>
                                          <p:spTgt spid="21"/>
                                        </p:tgtEl>
                                      </p:cBhvr>
                                    </p:animEffect>
                                  </p:childTnLst>
                                </p:cTn>
                              </p:par>
                            </p:childTnLst>
                          </p:cTn>
                        </p:par>
                      </p:childTnLst>
                    </p:cTn>
                  </p:par>
                </p:childTnLst>
              </p:cTn>
              <p:nextCondLst>
                <p:cond evt="onClick" delay="0">
                  <p:tgtEl>
                    <p:spTgt spid="16"/>
                  </p:tgtEl>
                </p:cond>
              </p:nextCondLst>
            </p:seq>
            <p:seq concurrent="1" nextAc="seek">
              <p:cTn id="11" restart="whenNotActive" fill="hold" evtFilter="cancelBubble" nodeType="interactiveSeq">
                <p:stCondLst>
                  <p:cond evt="onClick" delay="0">
                    <p:tgtEl>
                      <p:spTgt spid="21"/>
                    </p:tgtEl>
                  </p:cond>
                </p:stCondLst>
                <p:endSync evt="end" delay="0">
                  <p:rtn val="all"/>
                </p:endSync>
                <p:childTnLst>
                  <p:par>
                    <p:cTn id="12" fill="hold">
                      <p:stCondLst>
                        <p:cond delay="0"/>
                      </p:stCondLst>
                      <p:childTnLst>
                        <p:par>
                          <p:cTn id="13" fill="hold">
                            <p:stCondLst>
                              <p:cond delay="0"/>
                            </p:stCondLst>
                            <p:childTnLst>
                              <p:par>
                                <p:cTn id="14" presetID="10" presetClass="exit" presetSubtype="0" fill="hold" grpId="1" nodeType="clickEffect">
                                  <p:stCondLst>
                                    <p:cond delay="0"/>
                                  </p:stCondLst>
                                  <p:childTnLst>
                                    <p:animEffect transition="out" filter="fade">
                                      <p:cBhvr>
                                        <p:cTn id="15" dur="500"/>
                                        <p:tgtEl>
                                          <p:spTgt spid="20"/>
                                        </p:tgtEl>
                                      </p:cBhvr>
                                    </p:animEffect>
                                    <p:set>
                                      <p:cBhvr>
                                        <p:cTn id="16" dur="1" fill="hold">
                                          <p:stCondLst>
                                            <p:cond delay="499"/>
                                          </p:stCondLst>
                                        </p:cTn>
                                        <p:tgtEl>
                                          <p:spTgt spid="20"/>
                                        </p:tgtEl>
                                        <p:attrNameLst>
                                          <p:attrName>style.visibility</p:attrName>
                                        </p:attrNameLst>
                                      </p:cBhvr>
                                      <p:to>
                                        <p:strVal val="hidden"/>
                                      </p:to>
                                    </p:set>
                                  </p:childTnLst>
                                </p:cTn>
                              </p:par>
                              <p:par>
                                <p:cTn id="17" presetID="10" presetClass="exit" presetSubtype="0" fill="hold" grpId="1" nodeType="withEffect">
                                  <p:stCondLst>
                                    <p:cond delay="0"/>
                                  </p:stCondLst>
                                  <p:childTnLst>
                                    <p:animEffect transition="out" filter="fade">
                                      <p:cBhvr>
                                        <p:cTn id="18" dur="500"/>
                                        <p:tgtEl>
                                          <p:spTgt spid="21"/>
                                        </p:tgtEl>
                                      </p:cBhvr>
                                    </p:animEffect>
                                    <p:set>
                                      <p:cBhvr>
                                        <p:cTn id="19" dur="1" fill="hold">
                                          <p:stCondLst>
                                            <p:cond delay="499"/>
                                          </p:stCondLst>
                                        </p:cTn>
                                        <p:tgtEl>
                                          <p:spTgt spid="2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childTnLst>
        </p:cTn>
      </p:par>
    </p:tnLst>
    <p:bldLst>
      <p:bldP spid="20" grpId="0" animBg="1"/>
      <p:bldP spid="20" grpId="1" animBg="1"/>
      <p:bldP spid="21" grpId="0" animBg="1"/>
      <p:bldP spid="21"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6988F"/>
        </a:solidFill>
        <a:effectLst/>
      </p:bgPr>
    </p:bg>
    <p:spTree>
      <p:nvGrpSpPr>
        <p:cNvPr id="1" name=""/>
        <p:cNvGrpSpPr/>
        <p:nvPr/>
      </p:nvGrpSpPr>
      <p:grpSpPr>
        <a:xfrm>
          <a:off x="0" y="0"/>
          <a:ext cx="0" cy="0"/>
          <a:chOff x="0" y="0"/>
          <a:chExt cx="0" cy="0"/>
        </a:xfrm>
      </p:grpSpPr>
      <p:pic>
        <p:nvPicPr>
          <p:cNvPr id="22" name="Picture 2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8733" y="417443"/>
            <a:ext cx="8255000" cy="6003235"/>
          </a:xfrm>
          <a:prstGeom prst="roundRect">
            <a:avLst>
              <a:gd name="adj" fmla="val 3033"/>
            </a:avLst>
          </a:prstGeom>
          <a:ln w="28575">
            <a:solidFill>
              <a:schemeClr val="bg1"/>
            </a:solidFill>
          </a:ln>
        </p:spPr>
      </p:pic>
      <p:grpSp>
        <p:nvGrpSpPr>
          <p:cNvPr id="6" name="Group 5"/>
          <p:cNvGrpSpPr/>
          <p:nvPr/>
        </p:nvGrpSpPr>
        <p:grpSpPr>
          <a:xfrm>
            <a:off x="8020050" y="227397"/>
            <a:ext cx="1123947" cy="504056"/>
            <a:chOff x="8020930" y="1700808"/>
            <a:chExt cx="1159582" cy="504056"/>
          </a:xfrm>
          <a:solidFill>
            <a:schemeClr val="accent6"/>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Teach</a:t>
              </a:r>
            </a:p>
          </p:txBody>
        </p:sp>
      </p:grpSp>
      <p:sp>
        <p:nvSpPr>
          <p:cNvPr id="10" name="Rectangle: Rounded Corners 6">
            <a:extLst>
              <a:ext uri="{FF2B5EF4-FFF2-40B4-BE49-F238E27FC236}">
                <a16:creationId xmlns:a16="http://schemas.microsoft.com/office/drawing/2014/main" id="{7E405A8F-5F55-4B27-BAFC-69257B72E5EF}"/>
              </a:ext>
            </a:extLst>
          </p:cNvPr>
          <p:cNvSpPr/>
          <p:nvPr/>
        </p:nvSpPr>
        <p:spPr>
          <a:xfrm>
            <a:off x="684213" y="778934"/>
            <a:ext cx="7775575" cy="1549262"/>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GB" sz="2000" dirty="0">
                <a:solidFill>
                  <a:schemeClr val="tx1"/>
                </a:solidFill>
                <a:latin typeface="Twinkl" pitchFamily="50" charset="0"/>
              </a:rPr>
              <a:t>Kit saw something shiny and sparkly at the bottom of the largest hill in the distance. “Over there!” he shouted. “Jay’s house is over there! I recognise it from my book!” They began to make their way there through the slime. </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48264" y="2809420"/>
            <a:ext cx="1438403" cy="2490713"/>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38931" y="2827867"/>
            <a:ext cx="864469" cy="2497665"/>
          </a:xfrm>
          <a:prstGeom prst="rect">
            <a:avLst/>
          </a:prstGeom>
        </p:spPr>
      </p:pic>
    </p:spTree>
    <p:extLst>
      <p:ext uri="{BB962C8B-B14F-4D97-AF65-F5344CB8AC3E}">
        <p14:creationId xmlns:p14="http://schemas.microsoft.com/office/powerpoint/2010/main" val="17903714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67E7079A-C714-453E-9F5C-637321D67454}"/>
              </a:ext>
            </a:extLst>
          </p:cNvPr>
          <p:cNvSpPr/>
          <p:nvPr/>
        </p:nvSpPr>
        <p:spPr>
          <a:xfrm>
            <a:off x="3753612" y="2483969"/>
            <a:ext cx="1670650" cy="830997"/>
          </a:xfrm>
          <a:prstGeom prst="rect">
            <a:avLst/>
          </a:prstGeom>
        </p:spPr>
        <p:txBody>
          <a:bodyPr wrap="none">
            <a:spAutoFit/>
          </a:bodyPr>
          <a:lstStyle/>
          <a:p>
            <a:pPr algn="ctr"/>
            <a:r>
              <a:rPr lang="en-GB" sz="4800" dirty="0"/>
              <a:t>shin</a:t>
            </a:r>
            <a:r>
              <a:rPr lang="en-GB" sz="4800" dirty="0">
                <a:solidFill>
                  <a:srgbClr val="2DB6BC"/>
                </a:solidFill>
              </a:rPr>
              <a:t>y</a:t>
            </a:r>
          </a:p>
        </p:txBody>
      </p:sp>
      <p:sp>
        <p:nvSpPr>
          <p:cNvPr id="20" name="Rectangle 19">
            <a:extLst>
              <a:ext uri="{FF2B5EF4-FFF2-40B4-BE49-F238E27FC236}">
                <a16:creationId xmlns:a16="http://schemas.microsoft.com/office/drawing/2014/main" id="{86EE65F7-1EFA-478E-AEA6-9032E2696B73}"/>
              </a:ext>
            </a:extLst>
          </p:cNvPr>
          <p:cNvSpPr/>
          <p:nvPr/>
        </p:nvSpPr>
        <p:spPr>
          <a:xfrm>
            <a:off x="3497134" y="3420073"/>
            <a:ext cx="2183611" cy="830997"/>
          </a:xfrm>
          <a:prstGeom prst="rect">
            <a:avLst/>
          </a:prstGeom>
        </p:spPr>
        <p:txBody>
          <a:bodyPr wrap="none">
            <a:spAutoFit/>
          </a:bodyPr>
          <a:lstStyle/>
          <a:p>
            <a:pPr algn="ctr"/>
            <a:r>
              <a:rPr lang="en-GB" sz="4800" dirty="0"/>
              <a:t>sparkl</a:t>
            </a:r>
            <a:r>
              <a:rPr lang="en-GB" sz="4800" dirty="0">
                <a:solidFill>
                  <a:srgbClr val="2DB6BC"/>
                </a:solidFill>
              </a:rPr>
              <a:t>y</a:t>
            </a:r>
          </a:p>
        </p:txBody>
      </p:sp>
      <p:sp>
        <p:nvSpPr>
          <p:cNvPr id="21" name="Rectangle 20">
            <a:extLst>
              <a:ext uri="{FF2B5EF4-FFF2-40B4-BE49-F238E27FC236}">
                <a16:creationId xmlns:a16="http://schemas.microsoft.com/office/drawing/2014/main" id="{0D2B600C-8A47-4B11-86FF-2699DC3B265A}"/>
              </a:ext>
            </a:extLst>
          </p:cNvPr>
          <p:cNvSpPr/>
          <p:nvPr/>
        </p:nvSpPr>
        <p:spPr>
          <a:xfrm>
            <a:off x="3756019" y="4323809"/>
            <a:ext cx="1665841" cy="830997"/>
          </a:xfrm>
          <a:prstGeom prst="rect">
            <a:avLst/>
          </a:prstGeom>
        </p:spPr>
        <p:txBody>
          <a:bodyPr wrap="none">
            <a:spAutoFit/>
          </a:bodyPr>
          <a:lstStyle/>
          <a:p>
            <a:pPr algn="ctr"/>
            <a:r>
              <a:rPr lang="en-GB" sz="4800" dirty="0"/>
              <a:t>slim</a:t>
            </a:r>
            <a:r>
              <a:rPr lang="en-GB" sz="4800" dirty="0">
                <a:solidFill>
                  <a:srgbClr val="2DB6BC"/>
                </a:solidFill>
              </a:rPr>
              <a:t>y</a:t>
            </a:r>
          </a:p>
        </p:txBody>
      </p:sp>
      <p:grpSp>
        <p:nvGrpSpPr>
          <p:cNvPr id="6" name="Group 5"/>
          <p:cNvGrpSpPr/>
          <p:nvPr/>
        </p:nvGrpSpPr>
        <p:grpSpPr>
          <a:xfrm>
            <a:off x="8020050" y="227397"/>
            <a:ext cx="1123947" cy="504056"/>
            <a:chOff x="8020930" y="1700808"/>
            <a:chExt cx="1159582" cy="504056"/>
          </a:xfrm>
          <a:solidFill>
            <a:schemeClr val="accent6"/>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Teach</a:t>
              </a:r>
            </a:p>
          </p:txBody>
        </p:sp>
      </p:grpSp>
      <p:sp>
        <p:nvSpPr>
          <p:cNvPr id="9" name="Rectangle: Rounded Corners 20">
            <a:extLst>
              <a:ext uri="{FF2B5EF4-FFF2-40B4-BE49-F238E27FC236}">
                <a16:creationId xmlns:a16="http://schemas.microsoft.com/office/drawing/2014/main" id="{952826CA-6601-45AE-9934-869E8EDAD2E8}"/>
              </a:ext>
            </a:extLst>
          </p:cNvPr>
          <p:cNvSpPr/>
          <p:nvPr/>
        </p:nvSpPr>
        <p:spPr>
          <a:xfrm>
            <a:off x="684213" y="824052"/>
            <a:ext cx="7775575" cy="1165613"/>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r>
              <a:rPr lang="en-GB" dirty="0">
                <a:solidFill>
                  <a:schemeClr val="tx1"/>
                </a:solidFill>
                <a:latin typeface="Twinkl" pitchFamily="50" charset="0"/>
              </a:rPr>
              <a:t>When adding </a:t>
            </a:r>
            <a:r>
              <a:rPr lang="en-GB" b="1" dirty="0">
                <a:solidFill>
                  <a:schemeClr val="tx1"/>
                </a:solidFill>
                <a:latin typeface="Twinkl" pitchFamily="50" charset="0"/>
              </a:rPr>
              <a:t>–y </a:t>
            </a:r>
            <a:r>
              <a:rPr lang="en-GB" dirty="0">
                <a:solidFill>
                  <a:schemeClr val="tx1"/>
                </a:solidFill>
                <a:latin typeface="Twinkl" pitchFamily="50" charset="0"/>
              </a:rPr>
              <a:t>to words ending in </a:t>
            </a:r>
            <a:r>
              <a:rPr lang="en-GB" b="1" dirty="0">
                <a:solidFill>
                  <a:schemeClr val="tx1"/>
                </a:solidFill>
                <a:latin typeface="Twinkl" pitchFamily="50" charset="0"/>
              </a:rPr>
              <a:t>e</a:t>
            </a:r>
            <a:r>
              <a:rPr lang="en-GB" dirty="0">
                <a:solidFill>
                  <a:schemeClr val="tx1"/>
                </a:solidFill>
                <a:latin typeface="Twinkl" pitchFamily="50" charset="0"/>
              </a:rPr>
              <a:t>, the </a:t>
            </a:r>
            <a:r>
              <a:rPr lang="en-GB" b="1" dirty="0">
                <a:solidFill>
                  <a:schemeClr val="tx1"/>
                </a:solidFill>
                <a:latin typeface="Twinkl" pitchFamily="50" charset="0"/>
              </a:rPr>
              <a:t>e</a:t>
            </a:r>
            <a:r>
              <a:rPr lang="en-GB" dirty="0">
                <a:solidFill>
                  <a:schemeClr val="tx1"/>
                </a:solidFill>
                <a:latin typeface="Twinkl" pitchFamily="50" charset="0"/>
              </a:rPr>
              <a:t> should first be removed.</a:t>
            </a:r>
          </a:p>
          <a:p>
            <a:pPr lvl="0" algn="ctr"/>
            <a:r>
              <a:rPr lang="en-GB" dirty="0">
                <a:solidFill>
                  <a:schemeClr val="tx1"/>
                </a:solidFill>
                <a:latin typeface="Twinkl" pitchFamily="50" charset="0"/>
              </a:rPr>
              <a:t>For example:</a:t>
            </a:r>
          </a:p>
        </p:txBody>
      </p:sp>
      <p:sp>
        <p:nvSpPr>
          <p:cNvPr id="11" name="Rectangle 10">
            <a:extLst>
              <a:ext uri="{FF2B5EF4-FFF2-40B4-BE49-F238E27FC236}">
                <a16:creationId xmlns:a16="http://schemas.microsoft.com/office/drawing/2014/main" id="{67E7079A-C714-453E-9F5C-637321D67454}"/>
              </a:ext>
            </a:extLst>
          </p:cNvPr>
          <p:cNvSpPr/>
          <p:nvPr/>
        </p:nvSpPr>
        <p:spPr>
          <a:xfrm>
            <a:off x="3752606" y="2500901"/>
            <a:ext cx="1604927" cy="830997"/>
          </a:xfrm>
          <a:prstGeom prst="rect">
            <a:avLst/>
          </a:prstGeom>
        </p:spPr>
        <p:txBody>
          <a:bodyPr wrap="none">
            <a:spAutoFit/>
          </a:bodyPr>
          <a:lstStyle/>
          <a:p>
            <a:pPr algn="ctr"/>
            <a:r>
              <a:rPr lang="en-GB" sz="4800" dirty="0"/>
              <a:t>shin</a:t>
            </a:r>
            <a:r>
              <a:rPr lang="en-GB" sz="4800" dirty="0">
                <a:solidFill>
                  <a:srgbClr val="2DB6BC"/>
                </a:solidFill>
              </a:rPr>
              <a:t>e</a:t>
            </a:r>
          </a:p>
        </p:txBody>
      </p:sp>
      <p:sp>
        <p:nvSpPr>
          <p:cNvPr id="12" name="Rectangle 11">
            <a:extLst>
              <a:ext uri="{FF2B5EF4-FFF2-40B4-BE49-F238E27FC236}">
                <a16:creationId xmlns:a16="http://schemas.microsoft.com/office/drawing/2014/main" id="{86EE65F7-1EFA-478E-AEA6-9032E2696B73}"/>
              </a:ext>
            </a:extLst>
          </p:cNvPr>
          <p:cNvSpPr/>
          <p:nvPr/>
        </p:nvSpPr>
        <p:spPr>
          <a:xfrm>
            <a:off x="3496128" y="3437005"/>
            <a:ext cx="2117888" cy="830997"/>
          </a:xfrm>
          <a:prstGeom prst="rect">
            <a:avLst/>
          </a:prstGeom>
        </p:spPr>
        <p:txBody>
          <a:bodyPr wrap="none">
            <a:spAutoFit/>
          </a:bodyPr>
          <a:lstStyle/>
          <a:p>
            <a:pPr algn="ctr"/>
            <a:r>
              <a:rPr lang="en-GB" sz="4800" dirty="0"/>
              <a:t>sparkl</a:t>
            </a:r>
            <a:r>
              <a:rPr lang="en-GB" sz="4800" dirty="0">
                <a:solidFill>
                  <a:srgbClr val="2DB6BC"/>
                </a:solidFill>
              </a:rPr>
              <a:t>e</a:t>
            </a:r>
          </a:p>
        </p:txBody>
      </p:sp>
      <p:sp>
        <p:nvSpPr>
          <p:cNvPr id="13" name="Rectangle 12">
            <a:extLst>
              <a:ext uri="{FF2B5EF4-FFF2-40B4-BE49-F238E27FC236}">
                <a16:creationId xmlns:a16="http://schemas.microsoft.com/office/drawing/2014/main" id="{0D2B600C-8A47-4B11-86FF-2699DC3B265A}"/>
              </a:ext>
            </a:extLst>
          </p:cNvPr>
          <p:cNvSpPr/>
          <p:nvPr/>
        </p:nvSpPr>
        <p:spPr>
          <a:xfrm>
            <a:off x="3755013" y="4340741"/>
            <a:ext cx="1600118" cy="830997"/>
          </a:xfrm>
          <a:prstGeom prst="rect">
            <a:avLst/>
          </a:prstGeom>
        </p:spPr>
        <p:txBody>
          <a:bodyPr wrap="none">
            <a:spAutoFit/>
          </a:bodyPr>
          <a:lstStyle/>
          <a:p>
            <a:pPr algn="ctr"/>
            <a:r>
              <a:rPr lang="en-GB" sz="4800" dirty="0"/>
              <a:t>slim</a:t>
            </a:r>
            <a:r>
              <a:rPr lang="en-GB" sz="4800" dirty="0">
                <a:solidFill>
                  <a:srgbClr val="2DB6BC"/>
                </a:solidFill>
              </a:rPr>
              <a:t>e</a:t>
            </a:r>
          </a:p>
        </p:txBody>
      </p:sp>
      <p:grpSp>
        <p:nvGrpSpPr>
          <p:cNvPr id="14" name="Kit's teachings">
            <a:extLst>
              <a:ext uri="{FF2B5EF4-FFF2-40B4-BE49-F238E27FC236}">
                <a16:creationId xmlns:a16="http://schemas.microsoft.com/office/drawing/2014/main" id="{53FD0CF1-FA53-4803-8F54-925B472D4661}"/>
              </a:ext>
            </a:extLst>
          </p:cNvPr>
          <p:cNvGrpSpPr/>
          <p:nvPr/>
        </p:nvGrpSpPr>
        <p:grpSpPr>
          <a:xfrm>
            <a:off x="683568" y="5157192"/>
            <a:ext cx="4464496" cy="1008112"/>
            <a:chOff x="683568" y="5157192"/>
            <a:chExt cx="4464496" cy="1008112"/>
          </a:xfrm>
        </p:grpSpPr>
        <p:sp>
          <p:nvSpPr>
            <p:cNvPr id="15" name="Rectangle: Rounded Corners 9">
              <a:extLst>
                <a:ext uri="{FF2B5EF4-FFF2-40B4-BE49-F238E27FC236}">
                  <a16:creationId xmlns:a16="http://schemas.microsoft.com/office/drawing/2014/main" id="{949B2036-4D10-435C-8FE9-A3B284EF3966}"/>
                </a:ext>
              </a:extLst>
            </p:cNvPr>
            <p:cNvSpPr/>
            <p:nvPr/>
          </p:nvSpPr>
          <p:spPr>
            <a:xfrm>
              <a:off x="1475656" y="5517232"/>
              <a:ext cx="3672408" cy="432048"/>
            </a:xfrm>
            <a:prstGeom prst="roundRect">
              <a:avLst>
                <a:gd name="adj" fmla="val 50000"/>
              </a:avLst>
            </a:prstGeom>
            <a:solidFill>
              <a:schemeClr val="accent6"/>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dirty="0">
                  <a:latin typeface="Twinkl SemiBold" pitchFamily="2" charset="0"/>
                </a:rPr>
                <a:t>  Click me for Kit’s teaching tips!</a:t>
              </a:r>
            </a:p>
          </p:txBody>
        </p:sp>
        <p:pic>
          <p:nvPicPr>
            <p:cNvPr id="16" name="Picture 15">
              <a:extLst>
                <a:ext uri="{FF2B5EF4-FFF2-40B4-BE49-F238E27FC236}">
                  <a16:creationId xmlns:a16="http://schemas.microsoft.com/office/drawing/2014/main" id="{D63E1150-E0E9-4600-8006-0F9A404CD64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597" t="-8561" r="-15847" b="56577"/>
            <a:stretch/>
          </p:blipFill>
          <p:spPr>
            <a:xfrm>
              <a:off x="683568" y="5157192"/>
              <a:ext cx="1008112" cy="1008112"/>
            </a:xfrm>
            <a:prstGeom prst="ellipse">
              <a:avLst/>
            </a:prstGeom>
            <a:solidFill>
              <a:schemeClr val="bg1"/>
            </a:solidFill>
            <a:ln w="57150">
              <a:solidFill>
                <a:schemeClr val="accent6"/>
              </a:solidFill>
            </a:ln>
          </p:spPr>
        </p:pic>
      </p:grpSp>
      <p:sp>
        <p:nvSpPr>
          <p:cNvPr id="17" name="Kit's teaching bubble">
            <a:extLst>
              <a:ext uri="{FF2B5EF4-FFF2-40B4-BE49-F238E27FC236}">
                <a16:creationId xmlns:a16="http://schemas.microsoft.com/office/drawing/2014/main" id="{4F70B4BA-A660-436F-BCC3-8151C9561A39}"/>
              </a:ext>
            </a:extLst>
          </p:cNvPr>
          <p:cNvSpPr/>
          <p:nvPr/>
        </p:nvSpPr>
        <p:spPr>
          <a:xfrm>
            <a:off x="1403647" y="4155924"/>
            <a:ext cx="5953885" cy="917676"/>
          </a:xfrm>
          <a:prstGeom prst="wedgeRoundRectCallout">
            <a:avLst>
              <a:gd name="adj1" fmla="val -50011"/>
              <a:gd name="adj2" fmla="val 116376"/>
              <a:gd name="adj3" fmla="val 16667"/>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dirty="0">
                <a:solidFill>
                  <a:schemeClr val="tx1"/>
                </a:solidFill>
                <a:latin typeface="Twinkl" pitchFamily="50" charset="0"/>
              </a:rPr>
              <a:t>Adding the suffix </a:t>
            </a:r>
            <a:r>
              <a:rPr lang="en-GB" b="1" dirty="0">
                <a:solidFill>
                  <a:schemeClr val="tx1"/>
                </a:solidFill>
                <a:latin typeface="Twinkl" pitchFamily="50" charset="0"/>
              </a:rPr>
              <a:t>–y </a:t>
            </a:r>
            <a:r>
              <a:rPr lang="en-GB" dirty="0">
                <a:solidFill>
                  <a:schemeClr val="tx1"/>
                </a:solidFill>
                <a:latin typeface="Twinkl" pitchFamily="50" charset="0"/>
              </a:rPr>
              <a:t>to a noun or verb creates an adjective. For example, ‘bone’ is a noun but adding the </a:t>
            </a:r>
            <a:r>
              <a:rPr lang="en-GB" b="1" dirty="0">
                <a:solidFill>
                  <a:schemeClr val="tx1"/>
                </a:solidFill>
                <a:latin typeface="Twinkl" pitchFamily="50" charset="0"/>
              </a:rPr>
              <a:t>–y</a:t>
            </a:r>
            <a:r>
              <a:rPr lang="en-GB" dirty="0">
                <a:solidFill>
                  <a:schemeClr val="tx1"/>
                </a:solidFill>
                <a:latin typeface="Twinkl" pitchFamily="50" charset="0"/>
              </a:rPr>
              <a:t> suffix creates ‘bony’, which is an adjective. </a:t>
            </a:r>
          </a:p>
        </p:txBody>
      </p:sp>
      <p:sp>
        <p:nvSpPr>
          <p:cNvPr id="18" name="Close bubble">
            <a:extLst>
              <a:ext uri="{FF2B5EF4-FFF2-40B4-BE49-F238E27FC236}">
                <a16:creationId xmlns:a16="http://schemas.microsoft.com/office/drawing/2014/main" id="{FD1045FB-80F3-4CA9-AD92-7BAF646FF417}"/>
              </a:ext>
            </a:extLst>
          </p:cNvPr>
          <p:cNvSpPr/>
          <p:nvPr/>
        </p:nvSpPr>
        <p:spPr>
          <a:xfrm>
            <a:off x="7176076" y="4097970"/>
            <a:ext cx="284162" cy="28416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t>X</a:t>
            </a:r>
            <a:endParaRPr lang="en-GB" sz="1400" b="1" dirty="0"/>
          </a:p>
        </p:txBody>
      </p:sp>
    </p:spTree>
    <p:extLst>
      <p:ext uri="{BB962C8B-B14F-4D97-AF65-F5344CB8AC3E}">
        <p14:creationId xmlns:p14="http://schemas.microsoft.com/office/powerpoint/2010/main" val="1476143781"/>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14:presetBounceEnd="44000">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14:bounceEnd="44000">
                                          <p:cBhvr additive="base">
                                            <p:cTn id="7" dur="500" fill="hold"/>
                                            <p:tgtEl>
                                              <p:spTgt spid="11"/>
                                            </p:tgtEl>
                                            <p:attrNameLst>
                                              <p:attrName>ppt_x</p:attrName>
                                            </p:attrNameLst>
                                          </p:cBhvr>
                                          <p:tavLst>
                                            <p:tav tm="0">
                                              <p:val>
                                                <p:strVal val="#ppt_x"/>
                                              </p:val>
                                            </p:tav>
                                            <p:tav tm="100000">
                                              <p:val>
                                                <p:strVal val="#ppt_x"/>
                                              </p:val>
                                            </p:tav>
                                          </p:tavLst>
                                        </p:anim>
                                        <p:anim calcmode="lin" valueType="num" p14:bounceEnd="44000">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14:presetBounceEnd="50000">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14:bounceEnd="50000">
                                          <p:cBhvr additive="base">
                                            <p:cTn id="12" dur="500" fill="hold"/>
                                            <p:tgtEl>
                                              <p:spTgt spid="12"/>
                                            </p:tgtEl>
                                            <p:attrNameLst>
                                              <p:attrName>ppt_x</p:attrName>
                                            </p:attrNameLst>
                                          </p:cBhvr>
                                          <p:tavLst>
                                            <p:tav tm="0">
                                              <p:val>
                                                <p:strVal val="#ppt_x"/>
                                              </p:val>
                                            </p:tav>
                                            <p:tav tm="100000">
                                              <p:val>
                                                <p:strVal val="#ppt_x"/>
                                              </p:val>
                                            </p:tav>
                                          </p:tavLst>
                                        </p:anim>
                                        <p:anim calcmode="lin" valueType="num" p14:bounceEnd="50000">
                                          <p:cBhvr additive="base">
                                            <p:cTn id="13" dur="500" fill="hold"/>
                                            <p:tgtEl>
                                              <p:spTgt spid="12"/>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14:presetBounceEnd="50000">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14:bounceEnd="50000">
                                          <p:cBhvr additive="base">
                                            <p:cTn id="17" dur="500" fill="hold"/>
                                            <p:tgtEl>
                                              <p:spTgt spid="13"/>
                                            </p:tgtEl>
                                            <p:attrNameLst>
                                              <p:attrName>ppt_x</p:attrName>
                                            </p:attrNameLst>
                                          </p:cBhvr>
                                          <p:tavLst>
                                            <p:tav tm="0">
                                              <p:val>
                                                <p:strVal val="#ppt_x"/>
                                              </p:val>
                                            </p:tav>
                                            <p:tav tm="100000">
                                              <p:val>
                                                <p:strVal val="#ppt_x"/>
                                              </p:val>
                                            </p:tav>
                                          </p:tavLst>
                                        </p:anim>
                                        <p:anim calcmode="lin" valueType="num" p14:bounceEnd="50000">
                                          <p:cBhvr additive="base">
                                            <p:cTn id="1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500"/>
                                            <p:tgtEl>
                                              <p:spTgt spid="19"/>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fade">
                                          <p:cBhvr>
                                            <p:cTn id="26" dur="500"/>
                                            <p:tgtEl>
                                              <p:spTgt spid="20"/>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Effect transition="in" filter="fade">
                                          <p:cBhvr>
                                            <p:cTn id="29" dur="500"/>
                                            <p:tgtEl>
                                              <p:spTgt spid="21"/>
                                            </p:tgtEl>
                                          </p:cBhvr>
                                        </p:animEffect>
                                      </p:childTnLst>
                                    </p:cTn>
                                  </p:par>
                                  <p:par>
                                    <p:cTn id="30" presetID="10" presetClass="exit" presetSubtype="0" fill="hold" grpId="1" nodeType="withEffect">
                                      <p:stCondLst>
                                        <p:cond delay="0"/>
                                      </p:stCondLst>
                                      <p:childTnLst>
                                        <p:animEffect transition="out" filter="fade">
                                          <p:cBhvr>
                                            <p:cTn id="31" dur="500"/>
                                            <p:tgtEl>
                                              <p:spTgt spid="11"/>
                                            </p:tgtEl>
                                          </p:cBhvr>
                                        </p:animEffect>
                                        <p:set>
                                          <p:cBhvr>
                                            <p:cTn id="32" dur="1" fill="hold">
                                              <p:stCondLst>
                                                <p:cond delay="499"/>
                                              </p:stCondLst>
                                            </p:cTn>
                                            <p:tgtEl>
                                              <p:spTgt spid="11"/>
                                            </p:tgtEl>
                                            <p:attrNameLst>
                                              <p:attrName>style.visibility</p:attrName>
                                            </p:attrNameLst>
                                          </p:cBhvr>
                                          <p:to>
                                            <p:strVal val="hidden"/>
                                          </p:to>
                                        </p:set>
                                      </p:childTnLst>
                                    </p:cTn>
                                  </p:par>
                                  <p:par>
                                    <p:cTn id="33" presetID="10" presetClass="exit" presetSubtype="0" fill="hold" grpId="1" nodeType="withEffect">
                                      <p:stCondLst>
                                        <p:cond delay="0"/>
                                      </p:stCondLst>
                                      <p:childTnLst>
                                        <p:animEffect transition="out" filter="fade">
                                          <p:cBhvr>
                                            <p:cTn id="34" dur="500"/>
                                            <p:tgtEl>
                                              <p:spTgt spid="12"/>
                                            </p:tgtEl>
                                          </p:cBhvr>
                                        </p:animEffect>
                                        <p:set>
                                          <p:cBhvr>
                                            <p:cTn id="35" dur="1" fill="hold">
                                              <p:stCondLst>
                                                <p:cond delay="499"/>
                                              </p:stCondLst>
                                            </p:cTn>
                                            <p:tgtEl>
                                              <p:spTgt spid="12"/>
                                            </p:tgtEl>
                                            <p:attrNameLst>
                                              <p:attrName>style.visibility</p:attrName>
                                            </p:attrNameLst>
                                          </p:cBhvr>
                                          <p:to>
                                            <p:strVal val="hidden"/>
                                          </p:to>
                                        </p:set>
                                      </p:childTnLst>
                                    </p:cTn>
                                  </p:par>
                                  <p:par>
                                    <p:cTn id="36" presetID="10" presetClass="exit" presetSubtype="0" fill="hold" grpId="1" nodeType="withEffect">
                                      <p:stCondLst>
                                        <p:cond delay="0"/>
                                      </p:stCondLst>
                                      <p:childTnLst>
                                        <p:animEffect transition="out" filter="fade">
                                          <p:cBhvr>
                                            <p:cTn id="37" dur="500"/>
                                            <p:tgtEl>
                                              <p:spTgt spid="13"/>
                                            </p:tgtEl>
                                          </p:cBhvr>
                                        </p:animEffect>
                                        <p:set>
                                          <p:cBhvr>
                                            <p:cTn id="38" dur="1" fill="hold">
                                              <p:stCondLst>
                                                <p:cond delay="4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9" restart="whenNotActive" fill="hold" evtFilter="cancelBubble" nodeType="interactiveSeq">
                    <p:stCondLst>
                      <p:cond evt="onClick" delay="0">
                        <p:tgtEl>
                          <p:spTgt spid="14"/>
                        </p:tgtEl>
                      </p:cond>
                    </p:stCondLst>
                    <p:endSync evt="end" delay="0">
                      <p:rtn val="all"/>
                    </p:endSync>
                    <p:childTnLst>
                      <p:par>
                        <p:cTn id="40" fill="hold">
                          <p:stCondLst>
                            <p:cond delay="0"/>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fade">
                                          <p:cBhvr>
                                            <p:cTn id="44" dur="500"/>
                                            <p:tgtEl>
                                              <p:spTgt spid="17"/>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500"/>
                                            <p:tgtEl>
                                              <p:spTgt spid="18"/>
                                            </p:tgtEl>
                                          </p:cBhvr>
                                        </p:animEffect>
                                      </p:childTnLst>
                                    </p:cTn>
                                  </p:par>
                                </p:childTnLst>
                              </p:cTn>
                            </p:par>
                          </p:childTnLst>
                        </p:cTn>
                      </p:par>
                    </p:childTnLst>
                  </p:cTn>
                  <p:nextCondLst>
                    <p:cond evt="onClick" delay="0">
                      <p:tgtEl>
                        <p:spTgt spid="14"/>
                      </p:tgtEl>
                    </p:cond>
                  </p:nextCondLst>
                </p:seq>
                <p:seq concurrent="1" nextAc="seek">
                  <p:cTn id="48" restart="whenNotActive" fill="hold" evtFilter="cancelBubble" nodeType="interactiveSeq">
                    <p:stCondLst>
                      <p:cond evt="onClick" delay="0">
                        <p:tgtEl>
                          <p:spTgt spid="18"/>
                        </p:tgtEl>
                      </p:cond>
                    </p:stCondLst>
                    <p:endSync evt="end" delay="0">
                      <p:rtn val="all"/>
                    </p:endSync>
                    <p:childTnLst>
                      <p:par>
                        <p:cTn id="49" fill="hold">
                          <p:stCondLst>
                            <p:cond delay="0"/>
                          </p:stCondLst>
                          <p:childTnLst>
                            <p:par>
                              <p:cTn id="50" fill="hold">
                                <p:stCondLst>
                                  <p:cond delay="0"/>
                                </p:stCondLst>
                                <p:childTnLst>
                                  <p:par>
                                    <p:cTn id="51" presetID="10" presetClass="exit" presetSubtype="0" fill="hold" grpId="1" nodeType="clickEffect">
                                      <p:stCondLst>
                                        <p:cond delay="0"/>
                                      </p:stCondLst>
                                      <p:childTnLst>
                                        <p:animEffect transition="out" filter="fade">
                                          <p:cBhvr>
                                            <p:cTn id="52" dur="500"/>
                                            <p:tgtEl>
                                              <p:spTgt spid="17"/>
                                            </p:tgtEl>
                                          </p:cBhvr>
                                        </p:animEffect>
                                        <p:set>
                                          <p:cBhvr>
                                            <p:cTn id="53" dur="1" fill="hold">
                                              <p:stCondLst>
                                                <p:cond delay="499"/>
                                              </p:stCondLst>
                                            </p:cTn>
                                            <p:tgtEl>
                                              <p:spTgt spid="17"/>
                                            </p:tgtEl>
                                            <p:attrNameLst>
                                              <p:attrName>style.visibility</p:attrName>
                                            </p:attrNameLst>
                                          </p:cBhvr>
                                          <p:to>
                                            <p:strVal val="hidden"/>
                                          </p:to>
                                        </p:set>
                                      </p:childTnLst>
                                    </p:cTn>
                                  </p:par>
                                  <p:par>
                                    <p:cTn id="54" presetID="10" presetClass="exit" presetSubtype="0" fill="hold" grpId="1" nodeType="withEffect">
                                      <p:stCondLst>
                                        <p:cond delay="0"/>
                                      </p:stCondLst>
                                      <p:childTnLst>
                                        <p:animEffect transition="out" filter="fade">
                                          <p:cBhvr>
                                            <p:cTn id="55" dur="500"/>
                                            <p:tgtEl>
                                              <p:spTgt spid="18"/>
                                            </p:tgtEl>
                                          </p:cBhvr>
                                        </p:animEffect>
                                        <p:set>
                                          <p:cBhvr>
                                            <p:cTn id="56"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19" grpId="0"/>
          <p:bldP spid="20" grpId="0"/>
          <p:bldP spid="21" grpId="0"/>
          <p:bldP spid="11" grpId="0"/>
          <p:bldP spid="11" grpId="1"/>
          <p:bldP spid="12" grpId="0"/>
          <p:bldP spid="12" grpId="1"/>
          <p:bldP spid="13" grpId="0"/>
          <p:bldP spid="13" grpId="1"/>
          <p:bldP spid="17" grpId="0" animBg="1"/>
          <p:bldP spid="17" grpId="1" animBg="1"/>
          <p:bldP spid="18" grpId="0" animBg="1"/>
          <p:bldP spid="18"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ppt_x"/>
                                              </p:val>
                                            </p:tav>
                                            <p:tav tm="100000">
                                              <p:val>
                                                <p:strVal val="#ppt_x"/>
                                              </p:val>
                                            </p:tav>
                                          </p:tavLst>
                                        </p:anim>
                                        <p:anim calcmode="lin" valueType="num">
                                          <p:cBhvr additive="base">
                                            <p:cTn id="13" dur="500" fill="hold"/>
                                            <p:tgtEl>
                                              <p:spTgt spid="12"/>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500" fill="hold"/>
                                            <p:tgtEl>
                                              <p:spTgt spid="13"/>
                                            </p:tgtEl>
                                            <p:attrNameLst>
                                              <p:attrName>ppt_x</p:attrName>
                                            </p:attrNameLst>
                                          </p:cBhvr>
                                          <p:tavLst>
                                            <p:tav tm="0">
                                              <p:val>
                                                <p:strVal val="#ppt_x"/>
                                              </p:val>
                                            </p:tav>
                                            <p:tav tm="100000">
                                              <p:val>
                                                <p:strVal val="#ppt_x"/>
                                              </p:val>
                                            </p:tav>
                                          </p:tavLst>
                                        </p:anim>
                                        <p:anim calcmode="lin" valueType="num">
                                          <p:cBhvr additive="base">
                                            <p:cTn id="1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500"/>
                                            <p:tgtEl>
                                              <p:spTgt spid="19"/>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fade">
                                          <p:cBhvr>
                                            <p:cTn id="26" dur="500"/>
                                            <p:tgtEl>
                                              <p:spTgt spid="20"/>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Effect transition="in" filter="fade">
                                          <p:cBhvr>
                                            <p:cTn id="29" dur="500"/>
                                            <p:tgtEl>
                                              <p:spTgt spid="21"/>
                                            </p:tgtEl>
                                          </p:cBhvr>
                                        </p:animEffect>
                                      </p:childTnLst>
                                    </p:cTn>
                                  </p:par>
                                  <p:par>
                                    <p:cTn id="30" presetID="10" presetClass="exit" presetSubtype="0" fill="hold" grpId="1" nodeType="withEffect">
                                      <p:stCondLst>
                                        <p:cond delay="0"/>
                                      </p:stCondLst>
                                      <p:childTnLst>
                                        <p:animEffect transition="out" filter="fade">
                                          <p:cBhvr>
                                            <p:cTn id="31" dur="500"/>
                                            <p:tgtEl>
                                              <p:spTgt spid="11"/>
                                            </p:tgtEl>
                                          </p:cBhvr>
                                        </p:animEffect>
                                        <p:set>
                                          <p:cBhvr>
                                            <p:cTn id="32" dur="1" fill="hold">
                                              <p:stCondLst>
                                                <p:cond delay="499"/>
                                              </p:stCondLst>
                                            </p:cTn>
                                            <p:tgtEl>
                                              <p:spTgt spid="11"/>
                                            </p:tgtEl>
                                            <p:attrNameLst>
                                              <p:attrName>style.visibility</p:attrName>
                                            </p:attrNameLst>
                                          </p:cBhvr>
                                          <p:to>
                                            <p:strVal val="hidden"/>
                                          </p:to>
                                        </p:set>
                                      </p:childTnLst>
                                    </p:cTn>
                                  </p:par>
                                  <p:par>
                                    <p:cTn id="33" presetID="10" presetClass="exit" presetSubtype="0" fill="hold" grpId="1" nodeType="withEffect">
                                      <p:stCondLst>
                                        <p:cond delay="0"/>
                                      </p:stCondLst>
                                      <p:childTnLst>
                                        <p:animEffect transition="out" filter="fade">
                                          <p:cBhvr>
                                            <p:cTn id="34" dur="500"/>
                                            <p:tgtEl>
                                              <p:spTgt spid="12"/>
                                            </p:tgtEl>
                                          </p:cBhvr>
                                        </p:animEffect>
                                        <p:set>
                                          <p:cBhvr>
                                            <p:cTn id="35" dur="1" fill="hold">
                                              <p:stCondLst>
                                                <p:cond delay="499"/>
                                              </p:stCondLst>
                                            </p:cTn>
                                            <p:tgtEl>
                                              <p:spTgt spid="12"/>
                                            </p:tgtEl>
                                            <p:attrNameLst>
                                              <p:attrName>style.visibility</p:attrName>
                                            </p:attrNameLst>
                                          </p:cBhvr>
                                          <p:to>
                                            <p:strVal val="hidden"/>
                                          </p:to>
                                        </p:set>
                                      </p:childTnLst>
                                    </p:cTn>
                                  </p:par>
                                  <p:par>
                                    <p:cTn id="36" presetID="10" presetClass="exit" presetSubtype="0" fill="hold" grpId="1" nodeType="withEffect">
                                      <p:stCondLst>
                                        <p:cond delay="0"/>
                                      </p:stCondLst>
                                      <p:childTnLst>
                                        <p:animEffect transition="out" filter="fade">
                                          <p:cBhvr>
                                            <p:cTn id="37" dur="500"/>
                                            <p:tgtEl>
                                              <p:spTgt spid="13"/>
                                            </p:tgtEl>
                                          </p:cBhvr>
                                        </p:animEffect>
                                        <p:set>
                                          <p:cBhvr>
                                            <p:cTn id="38" dur="1" fill="hold">
                                              <p:stCondLst>
                                                <p:cond delay="4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9" restart="whenNotActive" fill="hold" evtFilter="cancelBubble" nodeType="interactiveSeq">
                    <p:stCondLst>
                      <p:cond evt="onClick" delay="0">
                        <p:tgtEl>
                          <p:spTgt spid="14"/>
                        </p:tgtEl>
                      </p:cond>
                    </p:stCondLst>
                    <p:endSync evt="end" delay="0">
                      <p:rtn val="all"/>
                    </p:endSync>
                    <p:childTnLst>
                      <p:par>
                        <p:cTn id="40" fill="hold">
                          <p:stCondLst>
                            <p:cond delay="0"/>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fade">
                                          <p:cBhvr>
                                            <p:cTn id="44" dur="500"/>
                                            <p:tgtEl>
                                              <p:spTgt spid="17"/>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500"/>
                                            <p:tgtEl>
                                              <p:spTgt spid="18"/>
                                            </p:tgtEl>
                                          </p:cBhvr>
                                        </p:animEffect>
                                      </p:childTnLst>
                                    </p:cTn>
                                  </p:par>
                                </p:childTnLst>
                              </p:cTn>
                            </p:par>
                          </p:childTnLst>
                        </p:cTn>
                      </p:par>
                    </p:childTnLst>
                  </p:cTn>
                  <p:nextCondLst>
                    <p:cond evt="onClick" delay="0">
                      <p:tgtEl>
                        <p:spTgt spid="14"/>
                      </p:tgtEl>
                    </p:cond>
                  </p:nextCondLst>
                </p:seq>
                <p:seq concurrent="1" nextAc="seek">
                  <p:cTn id="48" restart="whenNotActive" fill="hold" evtFilter="cancelBubble" nodeType="interactiveSeq">
                    <p:stCondLst>
                      <p:cond evt="onClick" delay="0">
                        <p:tgtEl>
                          <p:spTgt spid="18"/>
                        </p:tgtEl>
                      </p:cond>
                    </p:stCondLst>
                    <p:endSync evt="end" delay="0">
                      <p:rtn val="all"/>
                    </p:endSync>
                    <p:childTnLst>
                      <p:par>
                        <p:cTn id="49" fill="hold">
                          <p:stCondLst>
                            <p:cond delay="0"/>
                          </p:stCondLst>
                          <p:childTnLst>
                            <p:par>
                              <p:cTn id="50" fill="hold">
                                <p:stCondLst>
                                  <p:cond delay="0"/>
                                </p:stCondLst>
                                <p:childTnLst>
                                  <p:par>
                                    <p:cTn id="51" presetID="10" presetClass="exit" presetSubtype="0" fill="hold" grpId="1" nodeType="clickEffect">
                                      <p:stCondLst>
                                        <p:cond delay="0"/>
                                      </p:stCondLst>
                                      <p:childTnLst>
                                        <p:animEffect transition="out" filter="fade">
                                          <p:cBhvr>
                                            <p:cTn id="52" dur="500"/>
                                            <p:tgtEl>
                                              <p:spTgt spid="17"/>
                                            </p:tgtEl>
                                          </p:cBhvr>
                                        </p:animEffect>
                                        <p:set>
                                          <p:cBhvr>
                                            <p:cTn id="53" dur="1" fill="hold">
                                              <p:stCondLst>
                                                <p:cond delay="499"/>
                                              </p:stCondLst>
                                            </p:cTn>
                                            <p:tgtEl>
                                              <p:spTgt spid="17"/>
                                            </p:tgtEl>
                                            <p:attrNameLst>
                                              <p:attrName>style.visibility</p:attrName>
                                            </p:attrNameLst>
                                          </p:cBhvr>
                                          <p:to>
                                            <p:strVal val="hidden"/>
                                          </p:to>
                                        </p:set>
                                      </p:childTnLst>
                                    </p:cTn>
                                  </p:par>
                                  <p:par>
                                    <p:cTn id="54" presetID="10" presetClass="exit" presetSubtype="0" fill="hold" grpId="1" nodeType="withEffect">
                                      <p:stCondLst>
                                        <p:cond delay="0"/>
                                      </p:stCondLst>
                                      <p:childTnLst>
                                        <p:animEffect transition="out" filter="fade">
                                          <p:cBhvr>
                                            <p:cTn id="55" dur="500"/>
                                            <p:tgtEl>
                                              <p:spTgt spid="18"/>
                                            </p:tgtEl>
                                          </p:cBhvr>
                                        </p:animEffect>
                                        <p:set>
                                          <p:cBhvr>
                                            <p:cTn id="56"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19" grpId="0"/>
          <p:bldP spid="20" grpId="0"/>
          <p:bldP spid="21" grpId="0"/>
          <p:bldP spid="11" grpId="0"/>
          <p:bldP spid="11" grpId="1"/>
          <p:bldP spid="12" grpId="0"/>
          <p:bldP spid="12" grpId="1"/>
          <p:bldP spid="13" grpId="0"/>
          <p:bldP spid="13" grpId="1"/>
          <p:bldP spid="17" grpId="0" animBg="1"/>
          <p:bldP spid="17" grpId="1" animBg="1"/>
          <p:bldP spid="18" grpId="0" animBg="1"/>
          <p:bldP spid="18" grpId="1" animBg="1"/>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8020050" y="227397"/>
            <a:ext cx="1123947" cy="504056"/>
            <a:chOff x="8020930" y="1700808"/>
            <a:chExt cx="1159582" cy="504056"/>
          </a:xfrm>
          <a:solidFill>
            <a:schemeClr val="accent6"/>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Teach</a:t>
              </a:r>
            </a:p>
          </p:txBody>
        </p:sp>
      </p:grpSp>
      <p:sp>
        <p:nvSpPr>
          <p:cNvPr id="9" name="Rectangle: Rounded Corners 20">
            <a:extLst>
              <a:ext uri="{FF2B5EF4-FFF2-40B4-BE49-F238E27FC236}">
                <a16:creationId xmlns:a16="http://schemas.microsoft.com/office/drawing/2014/main" id="{952826CA-6601-45AE-9934-869E8EDAD2E8}"/>
              </a:ext>
            </a:extLst>
          </p:cNvPr>
          <p:cNvSpPr/>
          <p:nvPr/>
        </p:nvSpPr>
        <p:spPr>
          <a:xfrm>
            <a:off x="684213" y="824052"/>
            <a:ext cx="7775575" cy="1165613"/>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r>
              <a:rPr lang="en-GB" dirty="0">
                <a:solidFill>
                  <a:schemeClr val="tx1"/>
                </a:solidFill>
                <a:latin typeface="Twinkl" pitchFamily="50" charset="0"/>
              </a:rPr>
              <a:t>Can you read the </a:t>
            </a:r>
            <a:r>
              <a:rPr lang="en-GB" b="1" dirty="0">
                <a:solidFill>
                  <a:schemeClr val="tx1"/>
                </a:solidFill>
                <a:latin typeface="Twinkl" pitchFamily="50" charset="0"/>
              </a:rPr>
              <a:t>–y </a:t>
            </a:r>
            <a:r>
              <a:rPr lang="en-GB" dirty="0">
                <a:solidFill>
                  <a:schemeClr val="tx1"/>
                </a:solidFill>
                <a:latin typeface="Twinkl" pitchFamily="50" charset="0"/>
              </a:rPr>
              <a:t>words on the alien clouds as Kit and Sam are walking? Click on the slide to begin.</a:t>
            </a:r>
          </a:p>
        </p:txBody>
      </p:sp>
      <p:sp>
        <p:nvSpPr>
          <p:cNvPr id="2" name="Cloud 1"/>
          <p:cNvSpPr/>
          <p:nvPr/>
        </p:nvSpPr>
        <p:spPr>
          <a:xfrm>
            <a:off x="973667" y="2116667"/>
            <a:ext cx="3745420" cy="2607733"/>
          </a:xfrm>
          <a:prstGeom prst="cloud">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Cloud 21"/>
          <p:cNvSpPr/>
          <p:nvPr/>
        </p:nvSpPr>
        <p:spPr>
          <a:xfrm rot="11351127">
            <a:off x="4411134" y="3437467"/>
            <a:ext cx="3745420" cy="2607733"/>
          </a:xfrm>
          <a:prstGeom prst="cloud">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4382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50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1000"/>
                                        <p:tgtEl>
                                          <p:spTgt spid="22"/>
                                        </p:tgtEl>
                                      </p:cBhvr>
                                    </p:animEffect>
                                    <p:anim calcmode="lin" valueType="num">
                                      <p:cBhvr>
                                        <p:cTn id="13" dur="1000" fill="hold"/>
                                        <p:tgtEl>
                                          <p:spTgt spid="22"/>
                                        </p:tgtEl>
                                        <p:attrNameLst>
                                          <p:attrName>ppt_x</p:attrName>
                                        </p:attrNameLst>
                                      </p:cBhvr>
                                      <p:tavLst>
                                        <p:tav tm="0">
                                          <p:val>
                                            <p:strVal val="#ppt_x"/>
                                          </p:val>
                                        </p:tav>
                                        <p:tav tm="100000">
                                          <p:val>
                                            <p:strVal val="#ppt_x"/>
                                          </p:val>
                                        </p:tav>
                                      </p:tavLst>
                                    </p:anim>
                                    <p:anim calcmode="lin" valueType="num">
                                      <p:cBhvr>
                                        <p:cTn id="14"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8733" y="417443"/>
            <a:ext cx="8255000" cy="6003235"/>
          </a:xfrm>
          <a:prstGeom prst="roundRect">
            <a:avLst>
              <a:gd name="adj" fmla="val 3033"/>
            </a:avLst>
          </a:prstGeom>
          <a:ln w="28575">
            <a:solidFill>
              <a:schemeClr val="bg1"/>
            </a:solidFill>
          </a:ln>
        </p:spPr>
      </p:pic>
      <p:grpSp>
        <p:nvGrpSpPr>
          <p:cNvPr id="6" name="Group 5"/>
          <p:cNvGrpSpPr/>
          <p:nvPr/>
        </p:nvGrpSpPr>
        <p:grpSpPr>
          <a:xfrm>
            <a:off x="8020050" y="227397"/>
            <a:ext cx="1123947" cy="504056"/>
            <a:chOff x="8020930" y="1700808"/>
            <a:chExt cx="1159582" cy="504056"/>
          </a:xfrm>
          <a:solidFill>
            <a:schemeClr val="accent6"/>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Teach</a:t>
              </a:r>
            </a:p>
          </p:txBody>
        </p:sp>
      </p:grpSp>
      <p:sp>
        <p:nvSpPr>
          <p:cNvPr id="9" name="Cloud 8"/>
          <p:cNvSpPr/>
          <p:nvPr/>
        </p:nvSpPr>
        <p:spPr>
          <a:xfrm>
            <a:off x="-2663963" y="736600"/>
            <a:ext cx="2607733" cy="1815623"/>
          </a:xfrm>
          <a:prstGeom prst="cloud">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slimy</a:t>
            </a:r>
          </a:p>
        </p:txBody>
      </p:sp>
      <p:sp>
        <p:nvSpPr>
          <p:cNvPr id="11" name="Cloud 10"/>
          <p:cNvSpPr/>
          <p:nvPr/>
        </p:nvSpPr>
        <p:spPr>
          <a:xfrm>
            <a:off x="-2781405" y="1610895"/>
            <a:ext cx="2607733" cy="1815623"/>
          </a:xfrm>
          <a:prstGeom prst="cloud">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sparkly</a:t>
            </a:r>
          </a:p>
        </p:txBody>
      </p:sp>
      <p:sp>
        <p:nvSpPr>
          <p:cNvPr id="12" name="Cloud 11"/>
          <p:cNvSpPr/>
          <p:nvPr/>
        </p:nvSpPr>
        <p:spPr>
          <a:xfrm>
            <a:off x="-3126311" y="688474"/>
            <a:ext cx="2607733" cy="1815623"/>
          </a:xfrm>
          <a:prstGeom prst="cloud">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noisy</a:t>
            </a:r>
          </a:p>
        </p:txBody>
      </p:sp>
      <p:sp>
        <p:nvSpPr>
          <p:cNvPr id="13" name="Cloud 12"/>
          <p:cNvSpPr/>
          <p:nvPr/>
        </p:nvSpPr>
        <p:spPr>
          <a:xfrm>
            <a:off x="-2877659" y="1001295"/>
            <a:ext cx="2607733" cy="1815623"/>
          </a:xfrm>
          <a:prstGeom prst="cloud">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shiny</a:t>
            </a:r>
          </a:p>
        </p:txBody>
      </p:sp>
    </p:spTree>
    <p:extLst>
      <p:ext uri="{BB962C8B-B14F-4D97-AF65-F5344CB8AC3E}">
        <p14:creationId xmlns:p14="http://schemas.microsoft.com/office/powerpoint/2010/main" val="104823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grpId="1" nodeType="clickEffect">
                                  <p:stCondLst>
                                    <p:cond delay="0"/>
                                  </p:stCondLst>
                                  <p:childTnLst>
                                    <p:animMotion origin="layout" path="M 1.11111E-6 -4.81481E-6 L 1.35781 -4.81481E-6 " pathEditMode="relative" rAng="0" ptsTypes="AA">
                                      <p:cBhvr>
                                        <p:cTn id="6" dur="9000" fill="hold"/>
                                        <p:tgtEl>
                                          <p:spTgt spid="9"/>
                                        </p:tgtEl>
                                        <p:attrNameLst>
                                          <p:attrName>ppt_x</p:attrName>
                                          <p:attrName>ppt_y</p:attrName>
                                        </p:attrNameLst>
                                      </p:cBhvr>
                                      <p:rCtr x="67882" y="0"/>
                                    </p:animMotion>
                                  </p:childTnLst>
                                </p:cTn>
                              </p:par>
                              <p:par>
                                <p:cTn id="7" presetID="10"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animEffect transition="in" filter="fade">
                                      <p:cBhvr>
                                        <p:cTn id="9" dur="3000"/>
                                        <p:tgtEl>
                                          <p:spTgt spid="9"/>
                                        </p:tgtEl>
                                      </p:cBhvr>
                                    </p:animEffect>
                                  </p:childTnLst>
                                </p:cTn>
                              </p:par>
                              <p:par>
                                <p:cTn id="10" presetID="10" presetClass="exit" presetSubtype="0" fill="hold" grpId="2" nodeType="withEffect">
                                  <p:stCondLst>
                                    <p:cond delay="5800"/>
                                  </p:stCondLst>
                                  <p:childTnLst>
                                    <p:animEffect transition="out" filter="fade">
                                      <p:cBhvr>
                                        <p:cTn id="11" dur="3100"/>
                                        <p:tgtEl>
                                          <p:spTgt spid="9"/>
                                        </p:tgtEl>
                                      </p:cBhvr>
                                    </p:animEffect>
                                    <p:set>
                                      <p:cBhvr>
                                        <p:cTn id="12" dur="1" fill="hold">
                                          <p:stCondLst>
                                            <p:cond delay="3099"/>
                                          </p:stCondLst>
                                        </p:cTn>
                                        <p:tgtEl>
                                          <p:spTgt spid="9"/>
                                        </p:tgtEl>
                                        <p:attrNameLst>
                                          <p:attrName>style.visibility</p:attrName>
                                        </p:attrNameLst>
                                      </p:cBhvr>
                                      <p:to>
                                        <p:strVal val="hidden"/>
                                      </p:to>
                                    </p:set>
                                  </p:childTnLst>
                                </p:cTn>
                              </p:par>
                              <p:par>
                                <p:cTn id="13" presetID="0" presetClass="path" presetSubtype="0" accel="50000" decel="50000" fill="hold" grpId="1" nodeType="withEffect">
                                  <p:stCondLst>
                                    <p:cond delay="5800"/>
                                  </p:stCondLst>
                                  <p:childTnLst>
                                    <p:animMotion origin="layout" path="M -1.66667E-6 3.7037E-7 L 1.35781 3.7037E-7 " pathEditMode="relative" rAng="0" ptsTypes="AA">
                                      <p:cBhvr>
                                        <p:cTn id="14" dur="9000" fill="hold"/>
                                        <p:tgtEl>
                                          <p:spTgt spid="11"/>
                                        </p:tgtEl>
                                        <p:attrNameLst>
                                          <p:attrName>ppt_x</p:attrName>
                                          <p:attrName>ppt_y</p:attrName>
                                        </p:attrNameLst>
                                      </p:cBhvr>
                                      <p:rCtr x="67882" y="0"/>
                                    </p:animMotion>
                                  </p:childTnLst>
                                </p:cTn>
                              </p:par>
                              <p:par>
                                <p:cTn id="15" presetID="10" presetClass="entr" presetSubtype="0" fill="hold" grpId="0" nodeType="withEffect">
                                  <p:stCondLst>
                                    <p:cond delay="590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3000"/>
                                        <p:tgtEl>
                                          <p:spTgt spid="11"/>
                                        </p:tgtEl>
                                      </p:cBhvr>
                                    </p:animEffect>
                                  </p:childTnLst>
                                </p:cTn>
                              </p:par>
                              <p:par>
                                <p:cTn id="18" presetID="10" presetClass="exit" presetSubtype="0" fill="hold" grpId="2" nodeType="withEffect">
                                  <p:stCondLst>
                                    <p:cond delay="11800"/>
                                  </p:stCondLst>
                                  <p:childTnLst>
                                    <p:animEffect transition="out" filter="fade">
                                      <p:cBhvr>
                                        <p:cTn id="19" dur="3100"/>
                                        <p:tgtEl>
                                          <p:spTgt spid="11"/>
                                        </p:tgtEl>
                                      </p:cBhvr>
                                    </p:animEffect>
                                    <p:set>
                                      <p:cBhvr>
                                        <p:cTn id="20" dur="1" fill="hold">
                                          <p:stCondLst>
                                            <p:cond delay="3099"/>
                                          </p:stCondLst>
                                        </p:cTn>
                                        <p:tgtEl>
                                          <p:spTgt spid="11"/>
                                        </p:tgtEl>
                                        <p:attrNameLst>
                                          <p:attrName>style.visibility</p:attrName>
                                        </p:attrNameLst>
                                      </p:cBhvr>
                                      <p:to>
                                        <p:strVal val="hidden"/>
                                      </p:to>
                                    </p:set>
                                  </p:childTnLst>
                                </p:cTn>
                              </p:par>
                              <p:par>
                                <p:cTn id="21" presetID="0" presetClass="path" presetSubtype="0" accel="50000" decel="50000" fill="hold" grpId="1" nodeType="withEffect">
                                  <p:stCondLst>
                                    <p:cond delay="11800"/>
                                  </p:stCondLst>
                                  <p:childTnLst>
                                    <p:animMotion origin="layout" path="M -4.44444E-6 1.11111E-6 L 1.35782 1.11111E-6 " pathEditMode="relative" rAng="0" ptsTypes="AA">
                                      <p:cBhvr>
                                        <p:cTn id="22" dur="9000" fill="hold"/>
                                        <p:tgtEl>
                                          <p:spTgt spid="12"/>
                                        </p:tgtEl>
                                        <p:attrNameLst>
                                          <p:attrName>ppt_x</p:attrName>
                                          <p:attrName>ppt_y</p:attrName>
                                        </p:attrNameLst>
                                      </p:cBhvr>
                                      <p:rCtr x="67882" y="0"/>
                                    </p:animMotion>
                                  </p:childTnLst>
                                </p:cTn>
                              </p:par>
                              <p:par>
                                <p:cTn id="23" presetID="10" presetClass="entr" presetSubtype="0" fill="hold" grpId="0" nodeType="withEffect">
                                  <p:stCondLst>
                                    <p:cond delay="1180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3000"/>
                                        <p:tgtEl>
                                          <p:spTgt spid="12"/>
                                        </p:tgtEl>
                                      </p:cBhvr>
                                    </p:animEffect>
                                  </p:childTnLst>
                                </p:cTn>
                              </p:par>
                              <p:par>
                                <p:cTn id="26" presetID="10" presetClass="exit" presetSubtype="0" fill="hold" grpId="2" nodeType="withEffect">
                                  <p:stCondLst>
                                    <p:cond delay="17900"/>
                                  </p:stCondLst>
                                  <p:childTnLst>
                                    <p:animEffect transition="out" filter="fade">
                                      <p:cBhvr>
                                        <p:cTn id="27" dur="3100"/>
                                        <p:tgtEl>
                                          <p:spTgt spid="12"/>
                                        </p:tgtEl>
                                      </p:cBhvr>
                                    </p:animEffect>
                                    <p:set>
                                      <p:cBhvr>
                                        <p:cTn id="28" dur="1" fill="hold">
                                          <p:stCondLst>
                                            <p:cond delay="3099"/>
                                          </p:stCondLst>
                                        </p:cTn>
                                        <p:tgtEl>
                                          <p:spTgt spid="12"/>
                                        </p:tgtEl>
                                        <p:attrNameLst>
                                          <p:attrName>style.visibility</p:attrName>
                                        </p:attrNameLst>
                                      </p:cBhvr>
                                      <p:to>
                                        <p:strVal val="hidden"/>
                                      </p:to>
                                    </p:set>
                                  </p:childTnLst>
                                </p:cTn>
                              </p:par>
                              <p:par>
                                <p:cTn id="29" presetID="0" presetClass="path" presetSubtype="0" accel="50000" decel="50000" fill="hold" grpId="1" nodeType="withEffect">
                                  <p:stCondLst>
                                    <p:cond delay="17900"/>
                                  </p:stCondLst>
                                  <p:childTnLst>
                                    <p:animMotion origin="layout" path="M -1.38889E-6 -7.40741E-7 L 1.35781 -7.40741E-7 " pathEditMode="relative" rAng="0" ptsTypes="AA">
                                      <p:cBhvr>
                                        <p:cTn id="30" dur="9000" fill="hold"/>
                                        <p:tgtEl>
                                          <p:spTgt spid="13"/>
                                        </p:tgtEl>
                                        <p:attrNameLst>
                                          <p:attrName>ppt_x</p:attrName>
                                          <p:attrName>ppt_y</p:attrName>
                                        </p:attrNameLst>
                                      </p:cBhvr>
                                      <p:rCtr x="67882" y="0"/>
                                    </p:animMotion>
                                  </p:childTnLst>
                                </p:cTn>
                              </p:par>
                              <p:par>
                                <p:cTn id="31" presetID="10" presetClass="entr" presetSubtype="0" fill="hold" grpId="0" nodeType="withEffect">
                                  <p:stCondLst>
                                    <p:cond delay="1790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3000"/>
                                        <p:tgtEl>
                                          <p:spTgt spid="13"/>
                                        </p:tgtEl>
                                      </p:cBhvr>
                                    </p:animEffect>
                                  </p:childTnLst>
                                </p:cTn>
                              </p:par>
                              <p:par>
                                <p:cTn id="34" presetID="10" presetClass="exit" presetSubtype="0" fill="hold" grpId="2" nodeType="withEffect">
                                  <p:stCondLst>
                                    <p:cond delay="24100"/>
                                  </p:stCondLst>
                                  <p:childTnLst>
                                    <p:animEffect transition="out" filter="fade">
                                      <p:cBhvr>
                                        <p:cTn id="35" dur="3100"/>
                                        <p:tgtEl>
                                          <p:spTgt spid="13"/>
                                        </p:tgtEl>
                                      </p:cBhvr>
                                    </p:animEffect>
                                    <p:set>
                                      <p:cBhvr>
                                        <p:cTn id="36" dur="1" fill="hold">
                                          <p:stCondLst>
                                            <p:cond delay="30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9" grpId="2" animBg="1"/>
      <p:bldP spid="11" grpId="0" animBg="1"/>
      <p:bldP spid="11" grpId="1" animBg="1"/>
      <p:bldP spid="11" grpId="2" animBg="1"/>
      <p:bldP spid="12" grpId="0" animBg="1"/>
      <p:bldP spid="12" grpId="1" animBg="1"/>
      <p:bldP spid="12" grpId="2" animBg="1"/>
      <p:bldP spid="13" grpId="0" animBg="1"/>
      <p:bldP spid="13" grpId="1" animBg="1"/>
      <p:bldP spid="13" grpId="2"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7776356" y="227397"/>
            <a:ext cx="1367644" cy="504056"/>
            <a:chOff x="7776356" y="1700808"/>
            <a:chExt cx="1367644" cy="504056"/>
          </a:xfrm>
          <a:solidFill>
            <a:schemeClr val="accent6"/>
          </a:solidFill>
        </p:grpSpPr>
        <p:sp>
          <p:nvSpPr>
            <p:cNvPr id="9" name="Oval 8"/>
            <p:cNvSpPr/>
            <p:nvPr/>
          </p:nvSpPr>
          <p:spPr>
            <a:xfrm>
              <a:off x="777635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8028384" y="1700808"/>
              <a:ext cx="111561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Practise</a:t>
              </a:r>
            </a:p>
          </p:txBody>
        </p:sp>
      </p:grpSp>
      <p:sp>
        <p:nvSpPr>
          <p:cNvPr id="7" name="Title 1"/>
          <p:cNvSpPr>
            <a:spLocks noGrp="1"/>
          </p:cNvSpPr>
          <p:nvPr>
            <p:ph type="title"/>
          </p:nvPr>
        </p:nvSpPr>
        <p:spPr>
          <a:xfrm>
            <a:off x="457200" y="479425"/>
            <a:ext cx="8220075" cy="993775"/>
          </a:xfrm>
        </p:spPr>
        <p:txBody>
          <a:bodyPr/>
          <a:lstStyle/>
          <a:p>
            <a:pPr eaLnBrk="1" hangingPunct="1"/>
            <a:r>
              <a:rPr lang="en-GB" altLang="en-US" dirty="0"/>
              <a:t>Alien Planet Rocks</a:t>
            </a:r>
          </a:p>
        </p:txBody>
      </p:sp>
      <p:sp>
        <p:nvSpPr>
          <p:cNvPr id="11" name="Rectangle: Rounded Corners 15">
            <a:extLst>
              <a:ext uri="{FF2B5EF4-FFF2-40B4-BE49-F238E27FC236}">
                <a16:creationId xmlns:a16="http://schemas.microsoft.com/office/drawing/2014/main" id="{B3E7A0D5-36EC-4F2A-AFCF-B1CFD7242B86}"/>
              </a:ext>
            </a:extLst>
          </p:cNvPr>
          <p:cNvSpPr/>
          <p:nvPr/>
        </p:nvSpPr>
        <p:spPr>
          <a:xfrm>
            <a:off x="711200" y="1461688"/>
            <a:ext cx="7721601" cy="1620179"/>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sz="2000" dirty="0">
                <a:solidFill>
                  <a:schemeClr val="tx1"/>
                </a:solidFill>
                <a:latin typeface="Twinkl" pitchFamily="50" charset="0"/>
              </a:rPr>
              <a:t>Kit and Sam stop to look at some of the alien rocks. They look like they have </a:t>
            </a:r>
            <a:r>
              <a:rPr lang="en-GB" sz="2000" b="1" dirty="0">
                <a:solidFill>
                  <a:schemeClr val="tx1"/>
                </a:solidFill>
                <a:latin typeface="Twinkl" pitchFamily="50" charset="0"/>
              </a:rPr>
              <a:t>–y </a:t>
            </a:r>
            <a:r>
              <a:rPr lang="en-GB" sz="2000" dirty="0">
                <a:solidFill>
                  <a:schemeClr val="tx1"/>
                </a:solidFill>
                <a:latin typeface="Twinkl" pitchFamily="50" charset="0"/>
              </a:rPr>
              <a:t>words written on them but some of the letters are missing. Can you help Kit and Sam to work out what they say? </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34478" y="3458816"/>
            <a:ext cx="3788543" cy="2547309"/>
          </a:xfrm>
          <a:prstGeom prst="rect">
            <a:avLst/>
          </a:prstGeom>
        </p:spPr>
      </p:pic>
    </p:spTree>
    <p:extLst>
      <p:ext uri="{BB962C8B-B14F-4D97-AF65-F5344CB8AC3E}">
        <p14:creationId xmlns:p14="http://schemas.microsoft.com/office/powerpoint/2010/main" val="218277381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Explosion 2 23"/>
          <p:cNvSpPr/>
          <p:nvPr/>
        </p:nvSpPr>
        <p:spPr>
          <a:xfrm rot="2024099">
            <a:off x="1659836" y="139148"/>
            <a:ext cx="5893904" cy="5893904"/>
          </a:xfrm>
          <a:prstGeom prst="irregularSeal2">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 name="Group 7"/>
          <p:cNvGrpSpPr/>
          <p:nvPr/>
        </p:nvGrpSpPr>
        <p:grpSpPr>
          <a:xfrm>
            <a:off x="7776356" y="227397"/>
            <a:ext cx="1367644" cy="504056"/>
            <a:chOff x="7776356" y="1700808"/>
            <a:chExt cx="1367644" cy="504056"/>
          </a:xfrm>
          <a:solidFill>
            <a:schemeClr val="accent6"/>
          </a:solidFill>
        </p:grpSpPr>
        <p:sp>
          <p:nvSpPr>
            <p:cNvPr id="9" name="Oval 8"/>
            <p:cNvSpPr/>
            <p:nvPr/>
          </p:nvSpPr>
          <p:spPr>
            <a:xfrm>
              <a:off x="777635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8028384" y="1700808"/>
              <a:ext cx="111561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Practise</a:t>
              </a:r>
            </a:p>
          </p:txBody>
        </p:sp>
      </p:gr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18252" y="1093304"/>
            <a:ext cx="4989444" cy="3354761"/>
          </a:xfrm>
          <a:prstGeom prst="rect">
            <a:avLst/>
          </a:prstGeom>
        </p:spPr>
      </p:pic>
      <p:sp>
        <p:nvSpPr>
          <p:cNvPr id="4" name="TextBox 3"/>
          <p:cNvSpPr txBox="1"/>
          <p:nvPr/>
        </p:nvSpPr>
        <p:spPr>
          <a:xfrm>
            <a:off x="2604053" y="1977886"/>
            <a:ext cx="4005469" cy="1862048"/>
          </a:xfrm>
          <a:prstGeom prst="rect">
            <a:avLst/>
          </a:prstGeom>
          <a:noFill/>
        </p:spPr>
        <p:txBody>
          <a:bodyPr wrap="square" rtlCol="0">
            <a:spAutoFit/>
          </a:bodyPr>
          <a:lstStyle/>
          <a:p>
            <a:r>
              <a:rPr lang="en-GB" sz="11500" b="1" dirty="0">
                <a:ln>
                  <a:solidFill>
                    <a:schemeClr val="tx1"/>
                  </a:solidFill>
                </a:ln>
                <a:solidFill>
                  <a:schemeClr val="bg1"/>
                </a:solidFill>
              </a:rPr>
              <a:t>shin_</a:t>
            </a:r>
          </a:p>
        </p:txBody>
      </p:sp>
      <p:grpSp>
        <p:nvGrpSpPr>
          <p:cNvPr id="13" name="i"/>
          <p:cNvGrpSpPr/>
          <p:nvPr/>
        </p:nvGrpSpPr>
        <p:grpSpPr>
          <a:xfrm>
            <a:off x="834887" y="4844534"/>
            <a:ext cx="1480930" cy="1446550"/>
            <a:chOff x="2037522" y="4844534"/>
            <a:chExt cx="1480930" cy="1446550"/>
          </a:xfrm>
        </p:grpSpPr>
        <p:sp>
          <p:nvSpPr>
            <p:cNvPr id="6" name="Rounded Rectangle 5"/>
            <p:cNvSpPr/>
            <p:nvPr/>
          </p:nvSpPr>
          <p:spPr>
            <a:xfrm>
              <a:off x="2037522" y="4929808"/>
              <a:ext cx="1480930" cy="1292087"/>
            </a:xfrm>
            <a:prstGeom prst="roundRect">
              <a:avLst/>
            </a:prstGeom>
            <a:solidFill>
              <a:schemeClr val="bg1"/>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600" b="1" dirty="0">
                <a:ln>
                  <a:solidFill>
                    <a:schemeClr val="tx1"/>
                  </a:solidFill>
                </a:ln>
                <a:solidFill>
                  <a:schemeClr val="bg1"/>
                </a:solidFill>
              </a:endParaRPr>
            </a:p>
          </p:txBody>
        </p:sp>
        <p:sp>
          <p:nvSpPr>
            <p:cNvPr id="12" name="Rectangle 11"/>
            <p:cNvSpPr/>
            <p:nvPr/>
          </p:nvSpPr>
          <p:spPr>
            <a:xfrm>
              <a:off x="2485283" y="4844534"/>
              <a:ext cx="535723" cy="1446550"/>
            </a:xfrm>
            <a:prstGeom prst="rect">
              <a:avLst/>
            </a:prstGeom>
          </p:spPr>
          <p:txBody>
            <a:bodyPr wrap="none">
              <a:spAutoFit/>
            </a:bodyPr>
            <a:lstStyle/>
            <a:p>
              <a:pPr algn="ctr"/>
              <a:r>
                <a:rPr lang="en-GB" sz="8800" b="1" dirty="0" err="1">
                  <a:ln>
                    <a:solidFill>
                      <a:schemeClr val="tx1"/>
                    </a:solidFill>
                  </a:ln>
                  <a:solidFill>
                    <a:schemeClr val="bg1"/>
                  </a:solidFill>
                </a:rPr>
                <a:t>i</a:t>
              </a:r>
              <a:endParaRPr lang="en-GB" sz="8800" b="1" dirty="0">
                <a:ln>
                  <a:solidFill>
                    <a:schemeClr val="tx1"/>
                  </a:solidFill>
                </a:ln>
                <a:solidFill>
                  <a:schemeClr val="bg1"/>
                </a:solidFill>
              </a:endParaRPr>
            </a:p>
          </p:txBody>
        </p:sp>
      </p:grpSp>
      <p:grpSp>
        <p:nvGrpSpPr>
          <p:cNvPr id="14" name="y"/>
          <p:cNvGrpSpPr/>
          <p:nvPr/>
        </p:nvGrpSpPr>
        <p:grpSpPr>
          <a:xfrm>
            <a:off x="2842591" y="4678882"/>
            <a:ext cx="1480930" cy="1546326"/>
            <a:chOff x="2037522" y="4675569"/>
            <a:chExt cx="1480930" cy="1546326"/>
          </a:xfrm>
        </p:grpSpPr>
        <p:sp>
          <p:nvSpPr>
            <p:cNvPr id="15" name="Rounded Rectangle 14"/>
            <p:cNvSpPr/>
            <p:nvPr/>
          </p:nvSpPr>
          <p:spPr>
            <a:xfrm>
              <a:off x="2037522" y="4929808"/>
              <a:ext cx="1480930" cy="1292087"/>
            </a:xfrm>
            <a:prstGeom prst="roundRect">
              <a:avLst/>
            </a:prstGeom>
            <a:solidFill>
              <a:schemeClr val="bg1"/>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600" b="1" dirty="0">
                <a:ln>
                  <a:solidFill>
                    <a:schemeClr val="tx1"/>
                  </a:solidFill>
                </a:ln>
                <a:solidFill>
                  <a:schemeClr val="bg1"/>
                </a:solidFill>
              </a:endParaRPr>
            </a:p>
          </p:txBody>
        </p:sp>
        <p:sp>
          <p:nvSpPr>
            <p:cNvPr id="16" name="Rectangle 15"/>
            <p:cNvSpPr/>
            <p:nvPr/>
          </p:nvSpPr>
          <p:spPr>
            <a:xfrm>
              <a:off x="2347424" y="4675569"/>
              <a:ext cx="811441" cy="1446550"/>
            </a:xfrm>
            <a:prstGeom prst="rect">
              <a:avLst/>
            </a:prstGeom>
          </p:spPr>
          <p:txBody>
            <a:bodyPr wrap="none">
              <a:spAutoFit/>
            </a:bodyPr>
            <a:lstStyle/>
            <a:p>
              <a:pPr algn="ctr"/>
              <a:r>
                <a:rPr lang="en-GB" sz="8800" b="1" dirty="0">
                  <a:ln>
                    <a:solidFill>
                      <a:schemeClr val="tx1"/>
                    </a:solidFill>
                  </a:ln>
                  <a:solidFill>
                    <a:schemeClr val="bg1"/>
                  </a:solidFill>
                </a:rPr>
                <a:t>y</a:t>
              </a:r>
            </a:p>
          </p:txBody>
        </p:sp>
      </p:grpSp>
      <p:grpSp>
        <p:nvGrpSpPr>
          <p:cNvPr id="17" name="e"/>
          <p:cNvGrpSpPr/>
          <p:nvPr/>
        </p:nvGrpSpPr>
        <p:grpSpPr>
          <a:xfrm>
            <a:off x="4850295" y="4771647"/>
            <a:ext cx="1480930" cy="1446934"/>
            <a:chOff x="2037522" y="4774961"/>
            <a:chExt cx="1480930" cy="1446934"/>
          </a:xfrm>
        </p:grpSpPr>
        <p:sp>
          <p:nvSpPr>
            <p:cNvPr id="18" name="Rounded Rectangle 17"/>
            <p:cNvSpPr/>
            <p:nvPr/>
          </p:nvSpPr>
          <p:spPr>
            <a:xfrm>
              <a:off x="2037522" y="4929808"/>
              <a:ext cx="1480930" cy="1292087"/>
            </a:xfrm>
            <a:prstGeom prst="roundRect">
              <a:avLst/>
            </a:prstGeom>
            <a:solidFill>
              <a:schemeClr val="bg1"/>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600" b="1" dirty="0">
                <a:ln>
                  <a:solidFill>
                    <a:schemeClr val="tx1"/>
                  </a:solidFill>
                </a:ln>
                <a:solidFill>
                  <a:schemeClr val="bg1"/>
                </a:solidFill>
              </a:endParaRPr>
            </a:p>
          </p:txBody>
        </p:sp>
        <p:sp>
          <p:nvSpPr>
            <p:cNvPr id="19" name="Rectangle 18"/>
            <p:cNvSpPr/>
            <p:nvPr/>
          </p:nvSpPr>
          <p:spPr>
            <a:xfrm>
              <a:off x="2393110" y="4774961"/>
              <a:ext cx="720069" cy="1446550"/>
            </a:xfrm>
            <a:prstGeom prst="rect">
              <a:avLst/>
            </a:prstGeom>
          </p:spPr>
          <p:txBody>
            <a:bodyPr wrap="none">
              <a:spAutoFit/>
            </a:bodyPr>
            <a:lstStyle/>
            <a:p>
              <a:pPr algn="ctr"/>
              <a:r>
                <a:rPr lang="en-GB" sz="8800" b="1" dirty="0">
                  <a:ln>
                    <a:solidFill>
                      <a:schemeClr val="tx1"/>
                    </a:solidFill>
                  </a:ln>
                  <a:solidFill>
                    <a:schemeClr val="bg1"/>
                  </a:solidFill>
                </a:rPr>
                <a:t>e</a:t>
              </a:r>
            </a:p>
          </p:txBody>
        </p:sp>
      </p:grpSp>
      <p:grpSp>
        <p:nvGrpSpPr>
          <p:cNvPr id="20" name="ee"/>
          <p:cNvGrpSpPr/>
          <p:nvPr/>
        </p:nvGrpSpPr>
        <p:grpSpPr>
          <a:xfrm>
            <a:off x="6857999" y="4765021"/>
            <a:ext cx="1480930" cy="1446934"/>
            <a:chOff x="2037522" y="4774961"/>
            <a:chExt cx="1480930" cy="1446934"/>
          </a:xfrm>
        </p:grpSpPr>
        <p:sp>
          <p:nvSpPr>
            <p:cNvPr id="21" name="Rounded Rectangle 20"/>
            <p:cNvSpPr/>
            <p:nvPr/>
          </p:nvSpPr>
          <p:spPr>
            <a:xfrm>
              <a:off x="2037522" y="4929808"/>
              <a:ext cx="1480930" cy="1292087"/>
            </a:xfrm>
            <a:prstGeom prst="roundRect">
              <a:avLst/>
            </a:prstGeom>
            <a:solidFill>
              <a:schemeClr val="bg1"/>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600" b="1" dirty="0">
                <a:ln>
                  <a:solidFill>
                    <a:schemeClr val="tx1"/>
                  </a:solidFill>
                </a:ln>
                <a:solidFill>
                  <a:schemeClr val="bg1"/>
                </a:solidFill>
              </a:endParaRPr>
            </a:p>
          </p:txBody>
        </p:sp>
        <p:sp>
          <p:nvSpPr>
            <p:cNvPr id="22" name="Rectangle 21"/>
            <p:cNvSpPr/>
            <p:nvPr/>
          </p:nvSpPr>
          <p:spPr>
            <a:xfrm>
              <a:off x="2125408" y="4774961"/>
              <a:ext cx="1255473" cy="1446550"/>
            </a:xfrm>
            <a:prstGeom prst="rect">
              <a:avLst/>
            </a:prstGeom>
          </p:spPr>
          <p:txBody>
            <a:bodyPr wrap="none">
              <a:spAutoFit/>
            </a:bodyPr>
            <a:lstStyle/>
            <a:p>
              <a:pPr algn="ctr"/>
              <a:r>
                <a:rPr lang="en-GB" sz="8800" b="1" dirty="0" err="1">
                  <a:ln>
                    <a:solidFill>
                      <a:schemeClr val="tx1"/>
                    </a:solidFill>
                  </a:ln>
                  <a:solidFill>
                    <a:schemeClr val="bg1"/>
                  </a:solidFill>
                </a:rPr>
                <a:t>ee</a:t>
              </a:r>
              <a:endParaRPr lang="en-GB" sz="8800" b="1" dirty="0">
                <a:ln>
                  <a:solidFill>
                    <a:schemeClr val="tx1"/>
                  </a:solidFill>
                </a:ln>
                <a:solidFill>
                  <a:schemeClr val="bg1"/>
                </a:solidFill>
              </a:endParaRPr>
            </a:p>
          </p:txBody>
        </p:sp>
      </p:grpSp>
      <p:sp>
        <p:nvSpPr>
          <p:cNvPr id="23" name="TextBox 22"/>
          <p:cNvSpPr txBox="1"/>
          <p:nvPr/>
        </p:nvSpPr>
        <p:spPr>
          <a:xfrm>
            <a:off x="2607365" y="1981200"/>
            <a:ext cx="4005469" cy="1862048"/>
          </a:xfrm>
          <a:prstGeom prst="rect">
            <a:avLst/>
          </a:prstGeom>
          <a:noFill/>
        </p:spPr>
        <p:txBody>
          <a:bodyPr wrap="square" rtlCol="0">
            <a:spAutoFit/>
          </a:bodyPr>
          <a:lstStyle/>
          <a:p>
            <a:r>
              <a:rPr lang="en-GB" sz="11500" b="1" dirty="0">
                <a:ln>
                  <a:solidFill>
                    <a:schemeClr val="tx1"/>
                  </a:solidFill>
                </a:ln>
                <a:solidFill>
                  <a:schemeClr val="bg1"/>
                </a:solidFill>
              </a:rPr>
              <a:t>shiny</a:t>
            </a:r>
          </a:p>
        </p:txBody>
      </p:sp>
    </p:spTree>
    <p:extLst>
      <p:ext uri="{BB962C8B-B14F-4D97-AF65-F5344CB8AC3E}">
        <p14:creationId xmlns:p14="http://schemas.microsoft.com/office/powerpoint/2010/main" val="271504597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32" presetClass="emph" presetSubtype="0" fill="hold" nodeType="clickEffect">
                                  <p:stCondLst>
                                    <p:cond delay="0"/>
                                  </p:stCondLst>
                                  <p:childTnLst>
                                    <p:animRot by="120000">
                                      <p:cBhvr>
                                        <p:cTn id="6" dur="100" fill="hold">
                                          <p:stCondLst>
                                            <p:cond delay="0"/>
                                          </p:stCondLst>
                                        </p:cTn>
                                        <p:tgtEl>
                                          <p:spTgt spid="13"/>
                                        </p:tgtEl>
                                        <p:attrNameLst>
                                          <p:attrName>r</p:attrName>
                                        </p:attrNameLst>
                                      </p:cBhvr>
                                    </p:animRot>
                                    <p:animRot by="-240000">
                                      <p:cBhvr>
                                        <p:cTn id="7" dur="200" fill="hold">
                                          <p:stCondLst>
                                            <p:cond delay="200"/>
                                          </p:stCondLst>
                                        </p:cTn>
                                        <p:tgtEl>
                                          <p:spTgt spid="13"/>
                                        </p:tgtEl>
                                        <p:attrNameLst>
                                          <p:attrName>r</p:attrName>
                                        </p:attrNameLst>
                                      </p:cBhvr>
                                    </p:animRot>
                                    <p:animRot by="240000">
                                      <p:cBhvr>
                                        <p:cTn id="8" dur="200" fill="hold">
                                          <p:stCondLst>
                                            <p:cond delay="400"/>
                                          </p:stCondLst>
                                        </p:cTn>
                                        <p:tgtEl>
                                          <p:spTgt spid="13"/>
                                        </p:tgtEl>
                                        <p:attrNameLst>
                                          <p:attrName>r</p:attrName>
                                        </p:attrNameLst>
                                      </p:cBhvr>
                                    </p:animRot>
                                    <p:animRot by="-240000">
                                      <p:cBhvr>
                                        <p:cTn id="9" dur="200" fill="hold">
                                          <p:stCondLst>
                                            <p:cond delay="600"/>
                                          </p:stCondLst>
                                        </p:cTn>
                                        <p:tgtEl>
                                          <p:spTgt spid="13"/>
                                        </p:tgtEl>
                                        <p:attrNameLst>
                                          <p:attrName>r</p:attrName>
                                        </p:attrNameLst>
                                      </p:cBhvr>
                                    </p:animRot>
                                    <p:animRot by="120000">
                                      <p:cBhvr>
                                        <p:cTn id="10" dur="200" fill="hold">
                                          <p:stCondLst>
                                            <p:cond delay="800"/>
                                          </p:stCondLst>
                                        </p:cTn>
                                        <p:tgtEl>
                                          <p:spTgt spid="13"/>
                                        </p:tgtEl>
                                        <p:attrNameLst>
                                          <p:attrName>r</p:attrName>
                                        </p:attrNameLst>
                                      </p:cBhvr>
                                    </p:animRot>
                                  </p:childTnLst>
                                </p:cTn>
                              </p:par>
                            </p:childTnLst>
                          </p:cTn>
                        </p:par>
                      </p:childTnLst>
                    </p:cTn>
                  </p:par>
                </p:childTnLst>
              </p:cTn>
              <p:nextCondLst>
                <p:cond evt="onClick" delay="0">
                  <p:tgtEl>
                    <p:spTgt spid="13"/>
                  </p:tgtEl>
                </p:cond>
              </p:nextCondLst>
            </p:seq>
            <p:seq concurrent="1" nextAc="seek">
              <p:cTn id="11" restart="whenNotActive" fill="hold" evtFilter="cancelBubble" nodeType="interactiveSeq">
                <p:stCondLst>
                  <p:cond evt="onClick" delay="0">
                    <p:tgtEl>
                      <p:spTgt spid="14"/>
                    </p:tgtEl>
                  </p:cond>
                </p:stCondLst>
                <p:endSync evt="end" delay="0">
                  <p:rtn val="all"/>
                </p:endSync>
                <p:childTnLst>
                  <p:par>
                    <p:cTn id="12" fill="hold">
                      <p:stCondLst>
                        <p:cond delay="0"/>
                      </p:stCondLst>
                      <p:childTnLst>
                        <p:par>
                          <p:cTn id="13" fill="hold">
                            <p:stCondLst>
                              <p:cond delay="0"/>
                            </p:stCondLst>
                            <p:childTnLst>
                              <p:par>
                                <p:cTn id="14" presetID="10" presetClass="exit" presetSubtype="0" fill="hold" grpId="0" nodeType="withEffect">
                                  <p:stCondLst>
                                    <p:cond delay="0"/>
                                  </p:stCondLst>
                                  <p:childTnLst>
                                    <p:animEffect transition="out" filter="fade">
                                      <p:cBhvr>
                                        <p:cTn id="15" dur="500"/>
                                        <p:tgtEl>
                                          <p:spTgt spid="4"/>
                                        </p:tgtEl>
                                      </p:cBhvr>
                                    </p:animEffect>
                                    <p:set>
                                      <p:cBhvr>
                                        <p:cTn id="16" dur="1" fill="hold">
                                          <p:stCondLst>
                                            <p:cond delay="499"/>
                                          </p:stCondLst>
                                        </p:cTn>
                                        <p:tgtEl>
                                          <p:spTgt spid="4"/>
                                        </p:tgtEl>
                                        <p:attrNameLst>
                                          <p:attrName>style.visibility</p:attrName>
                                        </p:attrNameLst>
                                      </p:cBhvr>
                                      <p:to>
                                        <p:strVal val="hidden"/>
                                      </p:to>
                                    </p:set>
                                  </p:childTnLst>
                                </p:cTn>
                              </p:par>
                              <p:par>
                                <p:cTn id="17" presetID="10" presetClass="entr" presetSubtype="0"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fade">
                                      <p:cBhvr>
                                        <p:cTn id="19" dur="500"/>
                                        <p:tgtEl>
                                          <p:spTgt spid="23"/>
                                        </p:tgtEl>
                                      </p:cBhvr>
                                    </p:animEffect>
                                  </p:childTnLst>
                                </p:cTn>
                              </p:par>
                              <p:par>
                                <p:cTn id="20" presetID="6" presetClass="entr" presetSubtype="32" fill="hold" grpId="0" nodeType="withEffect">
                                  <p:stCondLst>
                                    <p:cond delay="500"/>
                                  </p:stCondLst>
                                  <p:childTnLst>
                                    <p:set>
                                      <p:cBhvr>
                                        <p:cTn id="21" dur="1" fill="hold">
                                          <p:stCondLst>
                                            <p:cond delay="0"/>
                                          </p:stCondLst>
                                        </p:cTn>
                                        <p:tgtEl>
                                          <p:spTgt spid="24"/>
                                        </p:tgtEl>
                                        <p:attrNameLst>
                                          <p:attrName>style.visibility</p:attrName>
                                        </p:attrNameLst>
                                      </p:cBhvr>
                                      <p:to>
                                        <p:strVal val="visible"/>
                                      </p:to>
                                    </p:set>
                                    <p:animEffect transition="in" filter="circle(out)">
                                      <p:cBhvr>
                                        <p:cTn id="22" dur="800"/>
                                        <p:tgtEl>
                                          <p:spTgt spid="24"/>
                                        </p:tgtEl>
                                      </p:cBhvr>
                                    </p:animEffect>
                                  </p:childTnLst>
                                </p:cTn>
                              </p:par>
                            </p:childTnLst>
                          </p:cTn>
                        </p:par>
                      </p:childTnLst>
                    </p:cTn>
                  </p:par>
                </p:childTnLst>
              </p:cTn>
              <p:nextCondLst>
                <p:cond evt="onClick" delay="0">
                  <p:tgtEl>
                    <p:spTgt spid="14"/>
                  </p:tgtEl>
                </p:cond>
              </p:nextCondLst>
            </p:seq>
            <p:seq concurrent="1" nextAc="seek">
              <p:cTn id="23" restart="whenNotActive" fill="hold" evtFilter="cancelBubble" nodeType="interactiveSeq">
                <p:stCondLst>
                  <p:cond evt="onClick" delay="0">
                    <p:tgtEl>
                      <p:spTgt spid="20"/>
                    </p:tgtEl>
                  </p:cond>
                </p:stCondLst>
                <p:endSync evt="end" delay="0">
                  <p:rtn val="all"/>
                </p:endSync>
                <p:childTnLst>
                  <p:par>
                    <p:cTn id="24" fill="hold">
                      <p:stCondLst>
                        <p:cond delay="0"/>
                      </p:stCondLst>
                      <p:childTnLst>
                        <p:par>
                          <p:cTn id="25" fill="hold">
                            <p:stCondLst>
                              <p:cond delay="0"/>
                            </p:stCondLst>
                            <p:childTnLst>
                              <p:par>
                                <p:cTn id="26" presetID="32" presetClass="emph" presetSubtype="0" fill="hold" nodeType="clickEffect">
                                  <p:stCondLst>
                                    <p:cond delay="0"/>
                                  </p:stCondLst>
                                  <p:childTnLst>
                                    <p:animRot by="120000">
                                      <p:cBhvr>
                                        <p:cTn id="27" dur="100" fill="hold">
                                          <p:stCondLst>
                                            <p:cond delay="0"/>
                                          </p:stCondLst>
                                        </p:cTn>
                                        <p:tgtEl>
                                          <p:spTgt spid="20"/>
                                        </p:tgtEl>
                                        <p:attrNameLst>
                                          <p:attrName>r</p:attrName>
                                        </p:attrNameLst>
                                      </p:cBhvr>
                                    </p:animRot>
                                    <p:animRot by="-240000">
                                      <p:cBhvr>
                                        <p:cTn id="28" dur="200" fill="hold">
                                          <p:stCondLst>
                                            <p:cond delay="200"/>
                                          </p:stCondLst>
                                        </p:cTn>
                                        <p:tgtEl>
                                          <p:spTgt spid="20"/>
                                        </p:tgtEl>
                                        <p:attrNameLst>
                                          <p:attrName>r</p:attrName>
                                        </p:attrNameLst>
                                      </p:cBhvr>
                                    </p:animRot>
                                    <p:animRot by="240000">
                                      <p:cBhvr>
                                        <p:cTn id="29" dur="200" fill="hold">
                                          <p:stCondLst>
                                            <p:cond delay="400"/>
                                          </p:stCondLst>
                                        </p:cTn>
                                        <p:tgtEl>
                                          <p:spTgt spid="20"/>
                                        </p:tgtEl>
                                        <p:attrNameLst>
                                          <p:attrName>r</p:attrName>
                                        </p:attrNameLst>
                                      </p:cBhvr>
                                    </p:animRot>
                                    <p:animRot by="-240000">
                                      <p:cBhvr>
                                        <p:cTn id="30" dur="200" fill="hold">
                                          <p:stCondLst>
                                            <p:cond delay="600"/>
                                          </p:stCondLst>
                                        </p:cTn>
                                        <p:tgtEl>
                                          <p:spTgt spid="20"/>
                                        </p:tgtEl>
                                        <p:attrNameLst>
                                          <p:attrName>r</p:attrName>
                                        </p:attrNameLst>
                                      </p:cBhvr>
                                    </p:animRot>
                                    <p:animRot by="120000">
                                      <p:cBhvr>
                                        <p:cTn id="31" dur="200" fill="hold">
                                          <p:stCondLst>
                                            <p:cond delay="800"/>
                                          </p:stCondLst>
                                        </p:cTn>
                                        <p:tgtEl>
                                          <p:spTgt spid="20"/>
                                        </p:tgtEl>
                                        <p:attrNameLst>
                                          <p:attrName>r</p:attrName>
                                        </p:attrNameLst>
                                      </p:cBhvr>
                                    </p:animRot>
                                  </p:childTnLst>
                                </p:cTn>
                              </p:par>
                            </p:childTnLst>
                          </p:cTn>
                        </p:par>
                      </p:childTnLst>
                    </p:cTn>
                  </p:par>
                </p:childTnLst>
              </p:cTn>
              <p:nextCondLst>
                <p:cond evt="onClick" delay="0">
                  <p:tgtEl>
                    <p:spTgt spid="20"/>
                  </p:tgtEl>
                </p:cond>
              </p:nextCondLst>
            </p:seq>
            <p:seq concurrent="1" nextAc="seek">
              <p:cTn id="32" restart="whenNotActive" fill="hold" evtFilter="cancelBubble" nodeType="interactiveSeq">
                <p:stCondLst>
                  <p:cond evt="onClick" delay="0">
                    <p:tgtEl>
                      <p:spTgt spid="17"/>
                    </p:tgtEl>
                  </p:cond>
                </p:stCondLst>
                <p:endSync evt="end" delay="0">
                  <p:rtn val="all"/>
                </p:endSync>
                <p:childTnLst>
                  <p:par>
                    <p:cTn id="33" fill="hold">
                      <p:stCondLst>
                        <p:cond delay="0"/>
                      </p:stCondLst>
                      <p:childTnLst>
                        <p:par>
                          <p:cTn id="34" fill="hold">
                            <p:stCondLst>
                              <p:cond delay="0"/>
                            </p:stCondLst>
                            <p:childTnLst>
                              <p:par>
                                <p:cTn id="35" presetID="32" presetClass="emph" presetSubtype="0" fill="hold" nodeType="clickEffect">
                                  <p:stCondLst>
                                    <p:cond delay="0"/>
                                  </p:stCondLst>
                                  <p:childTnLst>
                                    <p:animRot by="120000">
                                      <p:cBhvr>
                                        <p:cTn id="36" dur="100" fill="hold">
                                          <p:stCondLst>
                                            <p:cond delay="0"/>
                                          </p:stCondLst>
                                        </p:cTn>
                                        <p:tgtEl>
                                          <p:spTgt spid="17"/>
                                        </p:tgtEl>
                                        <p:attrNameLst>
                                          <p:attrName>r</p:attrName>
                                        </p:attrNameLst>
                                      </p:cBhvr>
                                    </p:animRot>
                                    <p:animRot by="-240000">
                                      <p:cBhvr>
                                        <p:cTn id="37" dur="200" fill="hold">
                                          <p:stCondLst>
                                            <p:cond delay="200"/>
                                          </p:stCondLst>
                                        </p:cTn>
                                        <p:tgtEl>
                                          <p:spTgt spid="17"/>
                                        </p:tgtEl>
                                        <p:attrNameLst>
                                          <p:attrName>r</p:attrName>
                                        </p:attrNameLst>
                                      </p:cBhvr>
                                    </p:animRot>
                                    <p:animRot by="240000">
                                      <p:cBhvr>
                                        <p:cTn id="38" dur="200" fill="hold">
                                          <p:stCondLst>
                                            <p:cond delay="400"/>
                                          </p:stCondLst>
                                        </p:cTn>
                                        <p:tgtEl>
                                          <p:spTgt spid="17"/>
                                        </p:tgtEl>
                                        <p:attrNameLst>
                                          <p:attrName>r</p:attrName>
                                        </p:attrNameLst>
                                      </p:cBhvr>
                                    </p:animRot>
                                    <p:animRot by="-240000">
                                      <p:cBhvr>
                                        <p:cTn id="39" dur="200" fill="hold">
                                          <p:stCondLst>
                                            <p:cond delay="600"/>
                                          </p:stCondLst>
                                        </p:cTn>
                                        <p:tgtEl>
                                          <p:spTgt spid="17"/>
                                        </p:tgtEl>
                                        <p:attrNameLst>
                                          <p:attrName>r</p:attrName>
                                        </p:attrNameLst>
                                      </p:cBhvr>
                                    </p:animRot>
                                    <p:animRot by="120000">
                                      <p:cBhvr>
                                        <p:cTn id="40" dur="200" fill="hold">
                                          <p:stCondLst>
                                            <p:cond delay="800"/>
                                          </p:stCondLst>
                                        </p:cTn>
                                        <p:tgtEl>
                                          <p:spTgt spid="17"/>
                                        </p:tgtEl>
                                        <p:attrNameLst>
                                          <p:attrName>r</p:attrName>
                                        </p:attrNameLst>
                                      </p:cBhvr>
                                    </p:animRot>
                                  </p:childTnLst>
                                </p:cTn>
                              </p:par>
                            </p:childTnLst>
                          </p:cTn>
                        </p:par>
                      </p:childTnLst>
                    </p:cTn>
                  </p:par>
                </p:childTnLst>
              </p:cTn>
              <p:nextCondLst>
                <p:cond evt="onClick" delay="0">
                  <p:tgtEl>
                    <p:spTgt spid="17"/>
                  </p:tgtEl>
                </p:cond>
              </p:nextCondLst>
            </p:seq>
          </p:childTnLst>
        </p:cTn>
      </p:par>
    </p:tnLst>
    <p:bldLst>
      <p:bldP spid="24" grpId="0" animBg="1"/>
      <p:bldP spid="4" grpId="0"/>
      <p:bldP spid="2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e"/>
          <p:cNvGrpSpPr/>
          <p:nvPr/>
        </p:nvGrpSpPr>
        <p:grpSpPr>
          <a:xfrm>
            <a:off x="834887" y="4771647"/>
            <a:ext cx="1480930" cy="1446934"/>
            <a:chOff x="2037522" y="4774961"/>
            <a:chExt cx="1480930" cy="1446934"/>
          </a:xfrm>
        </p:grpSpPr>
        <p:sp>
          <p:nvSpPr>
            <p:cNvPr id="18" name="Rounded Rectangle 17"/>
            <p:cNvSpPr/>
            <p:nvPr/>
          </p:nvSpPr>
          <p:spPr>
            <a:xfrm>
              <a:off x="2037522" y="4929808"/>
              <a:ext cx="1480930" cy="1292087"/>
            </a:xfrm>
            <a:prstGeom prst="roundRect">
              <a:avLst/>
            </a:prstGeom>
            <a:solidFill>
              <a:schemeClr val="bg1"/>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600" b="1" dirty="0">
                <a:ln>
                  <a:solidFill>
                    <a:schemeClr val="tx1"/>
                  </a:solidFill>
                </a:ln>
                <a:solidFill>
                  <a:schemeClr val="bg1"/>
                </a:solidFill>
              </a:endParaRPr>
            </a:p>
          </p:txBody>
        </p:sp>
        <p:sp>
          <p:nvSpPr>
            <p:cNvPr id="19" name="Rectangle 18"/>
            <p:cNvSpPr/>
            <p:nvPr/>
          </p:nvSpPr>
          <p:spPr>
            <a:xfrm>
              <a:off x="2393110" y="4774961"/>
              <a:ext cx="720069" cy="1446550"/>
            </a:xfrm>
            <a:prstGeom prst="rect">
              <a:avLst/>
            </a:prstGeom>
          </p:spPr>
          <p:txBody>
            <a:bodyPr wrap="none">
              <a:spAutoFit/>
            </a:bodyPr>
            <a:lstStyle/>
            <a:p>
              <a:pPr algn="ctr"/>
              <a:r>
                <a:rPr lang="en-GB" sz="8800" b="1" dirty="0">
                  <a:ln>
                    <a:solidFill>
                      <a:schemeClr val="tx1"/>
                    </a:solidFill>
                  </a:ln>
                  <a:solidFill>
                    <a:schemeClr val="bg1"/>
                  </a:solidFill>
                </a:rPr>
                <a:t>e</a:t>
              </a:r>
            </a:p>
          </p:txBody>
        </p:sp>
      </p:grpSp>
      <p:sp>
        <p:nvSpPr>
          <p:cNvPr id="24" name="Explosion 2 23"/>
          <p:cNvSpPr/>
          <p:nvPr/>
        </p:nvSpPr>
        <p:spPr>
          <a:xfrm rot="2024099">
            <a:off x="1659836" y="139148"/>
            <a:ext cx="5893904" cy="5893904"/>
          </a:xfrm>
          <a:prstGeom prst="irregularSeal2">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 name="Group 7"/>
          <p:cNvGrpSpPr/>
          <p:nvPr/>
        </p:nvGrpSpPr>
        <p:grpSpPr>
          <a:xfrm>
            <a:off x="7776356" y="227397"/>
            <a:ext cx="1367644" cy="504056"/>
            <a:chOff x="7776356" y="1700808"/>
            <a:chExt cx="1367644" cy="504056"/>
          </a:xfrm>
          <a:solidFill>
            <a:schemeClr val="accent6"/>
          </a:solidFill>
        </p:grpSpPr>
        <p:sp>
          <p:nvSpPr>
            <p:cNvPr id="9" name="Oval 8"/>
            <p:cNvSpPr/>
            <p:nvPr/>
          </p:nvSpPr>
          <p:spPr>
            <a:xfrm>
              <a:off x="777635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8028384" y="1700808"/>
              <a:ext cx="111561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Practise</a:t>
              </a:r>
            </a:p>
          </p:txBody>
        </p:sp>
      </p:gr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18252" y="1093304"/>
            <a:ext cx="4989444" cy="3354761"/>
          </a:xfrm>
          <a:prstGeom prst="rect">
            <a:avLst/>
          </a:prstGeom>
        </p:spPr>
      </p:pic>
      <p:sp>
        <p:nvSpPr>
          <p:cNvPr id="4" name="TextBox 3"/>
          <p:cNvSpPr txBox="1"/>
          <p:nvPr/>
        </p:nvSpPr>
        <p:spPr>
          <a:xfrm>
            <a:off x="2604053" y="1977886"/>
            <a:ext cx="4005469" cy="1862048"/>
          </a:xfrm>
          <a:prstGeom prst="rect">
            <a:avLst/>
          </a:prstGeom>
          <a:noFill/>
        </p:spPr>
        <p:txBody>
          <a:bodyPr wrap="square" rtlCol="0">
            <a:spAutoFit/>
          </a:bodyPr>
          <a:lstStyle/>
          <a:p>
            <a:r>
              <a:rPr lang="en-GB" sz="11500" b="1" dirty="0">
                <a:ln>
                  <a:solidFill>
                    <a:schemeClr val="tx1"/>
                  </a:solidFill>
                </a:ln>
                <a:solidFill>
                  <a:schemeClr val="bg1"/>
                </a:solidFill>
              </a:rPr>
              <a:t>slim_</a:t>
            </a:r>
          </a:p>
        </p:txBody>
      </p:sp>
      <p:grpSp>
        <p:nvGrpSpPr>
          <p:cNvPr id="13" name="i"/>
          <p:cNvGrpSpPr/>
          <p:nvPr/>
        </p:nvGrpSpPr>
        <p:grpSpPr>
          <a:xfrm>
            <a:off x="2907195" y="4844534"/>
            <a:ext cx="1480930" cy="1446550"/>
            <a:chOff x="2037522" y="4844534"/>
            <a:chExt cx="1480930" cy="1446550"/>
          </a:xfrm>
        </p:grpSpPr>
        <p:sp>
          <p:nvSpPr>
            <p:cNvPr id="6" name="Rounded Rectangle 5"/>
            <p:cNvSpPr/>
            <p:nvPr/>
          </p:nvSpPr>
          <p:spPr>
            <a:xfrm>
              <a:off x="2037522" y="4929808"/>
              <a:ext cx="1480930" cy="1292087"/>
            </a:xfrm>
            <a:prstGeom prst="roundRect">
              <a:avLst/>
            </a:prstGeom>
            <a:solidFill>
              <a:schemeClr val="bg1"/>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600" b="1" dirty="0">
                <a:ln>
                  <a:solidFill>
                    <a:schemeClr val="tx1"/>
                  </a:solidFill>
                </a:ln>
                <a:solidFill>
                  <a:schemeClr val="bg1"/>
                </a:solidFill>
              </a:endParaRPr>
            </a:p>
          </p:txBody>
        </p:sp>
        <p:sp>
          <p:nvSpPr>
            <p:cNvPr id="12" name="Rectangle 11"/>
            <p:cNvSpPr/>
            <p:nvPr/>
          </p:nvSpPr>
          <p:spPr>
            <a:xfrm>
              <a:off x="2485283" y="4844534"/>
              <a:ext cx="535723" cy="1446550"/>
            </a:xfrm>
            <a:prstGeom prst="rect">
              <a:avLst/>
            </a:prstGeom>
          </p:spPr>
          <p:txBody>
            <a:bodyPr wrap="none">
              <a:spAutoFit/>
            </a:bodyPr>
            <a:lstStyle/>
            <a:p>
              <a:pPr algn="ctr"/>
              <a:r>
                <a:rPr lang="en-GB" sz="8800" b="1" dirty="0" err="1">
                  <a:ln>
                    <a:solidFill>
                      <a:schemeClr val="tx1"/>
                    </a:solidFill>
                  </a:ln>
                  <a:solidFill>
                    <a:schemeClr val="bg1"/>
                  </a:solidFill>
                </a:rPr>
                <a:t>i</a:t>
              </a:r>
              <a:endParaRPr lang="en-GB" sz="8800" b="1" dirty="0">
                <a:ln>
                  <a:solidFill>
                    <a:schemeClr val="tx1"/>
                  </a:solidFill>
                </a:ln>
                <a:solidFill>
                  <a:schemeClr val="bg1"/>
                </a:solidFill>
              </a:endParaRPr>
            </a:p>
          </p:txBody>
        </p:sp>
      </p:grpSp>
      <p:grpSp>
        <p:nvGrpSpPr>
          <p:cNvPr id="14" name="y"/>
          <p:cNvGrpSpPr/>
          <p:nvPr/>
        </p:nvGrpSpPr>
        <p:grpSpPr>
          <a:xfrm>
            <a:off x="6867939" y="4678882"/>
            <a:ext cx="1480930" cy="1546326"/>
            <a:chOff x="2037522" y="4675569"/>
            <a:chExt cx="1480930" cy="1546326"/>
          </a:xfrm>
        </p:grpSpPr>
        <p:sp>
          <p:nvSpPr>
            <p:cNvPr id="15" name="Rounded Rectangle 14"/>
            <p:cNvSpPr/>
            <p:nvPr/>
          </p:nvSpPr>
          <p:spPr>
            <a:xfrm>
              <a:off x="2037522" y="4929808"/>
              <a:ext cx="1480930" cy="1292087"/>
            </a:xfrm>
            <a:prstGeom prst="roundRect">
              <a:avLst/>
            </a:prstGeom>
            <a:solidFill>
              <a:schemeClr val="bg1"/>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600" b="1" dirty="0">
                <a:ln>
                  <a:solidFill>
                    <a:schemeClr val="tx1"/>
                  </a:solidFill>
                </a:ln>
                <a:solidFill>
                  <a:schemeClr val="bg1"/>
                </a:solidFill>
              </a:endParaRPr>
            </a:p>
          </p:txBody>
        </p:sp>
        <p:sp>
          <p:nvSpPr>
            <p:cNvPr id="16" name="Rectangle 15"/>
            <p:cNvSpPr/>
            <p:nvPr/>
          </p:nvSpPr>
          <p:spPr>
            <a:xfrm>
              <a:off x="2347424" y="4675569"/>
              <a:ext cx="811441" cy="1446550"/>
            </a:xfrm>
            <a:prstGeom prst="rect">
              <a:avLst/>
            </a:prstGeom>
          </p:spPr>
          <p:txBody>
            <a:bodyPr wrap="none">
              <a:spAutoFit/>
            </a:bodyPr>
            <a:lstStyle/>
            <a:p>
              <a:pPr algn="ctr"/>
              <a:r>
                <a:rPr lang="en-GB" sz="8800" b="1" dirty="0">
                  <a:ln>
                    <a:solidFill>
                      <a:schemeClr val="tx1"/>
                    </a:solidFill>
                  </a:ln>
                  <a:solidFill>
                    <a:schemeClr val="bg1"/>
                  </a:solidFill>
                </a:rPr>
                <a:t>y</a:t>
              </a:r>
            </a:p>
          </p:txBody>
        </p:sp>
      </p:grpSp>
      <p:grpSp>
        <p:nvGrpSpPr>
          <p:cNvPr id="20" name="ee"/>
          <p:cNvGrpSpPr/>
          <p:nvPr/>
        </p:nvGrpSpPr>
        <p:grpSpPr>
          <a:xfrm>
            <a:off x="4979503" y="4765021"/>
            <a:ext cx="1480930" cy="1446934"/>
            <a:chOff x="2037522" y="4774961"/>
            <a:chExt cx="1480930" cy="1446934"/>
          </a:xfrm>
        </p:grpSpPr>
        <p:sp>
          <p:nvSpPr>
            <p:cNvPr id="21" name="Rounded Rectangle 20"/>
            <p:cNvSpPr/>
            <p:nvPr/>
          </p:nvSpPr>
          <p:spPr>
            <a:xfrm>
              <a:off x="2037522" y="4929808"/>
              <a:ext cx="1480930" cy="1292087"/>
            </a:xfrm>
            <a:prstGeom prst="roundRect">
              <a:avLst/>
            </a:prstGeom>
            <a:solidFill>
              <a:schemeClr val="bg1"/>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600" b="1" dirty="0">
                <a:ln>
                  <a:solidFill>
                    <a:schemeClr val="tx1"/>
                  </a:solidFill>
                </a:ln>
                <a:solidFill>
                  <a:schemeClr val="bg1"/>
                </a:solidFill>
              </a:endParaRPr>
            </a:p>
          </p:txBody>
        </p:sp>
        <p:sp>
          <p:nvSpPr>
            <p:cNvPr id="22" name="Rectangle 21"/>
            <p:cNvSpPr/>
            <p:nvPr/>
          </p:nvSpPr>
          <p:spPr>
            <a:xfrm>
              <a:off x="2125408" y="4774961"/>
              <a:ext cx="1255473" cy="1446550"/>
            </a:xfrm>
            <a:prstGeom prst="rect">
              <a:avLst/>
            </a:prstGeom>
          </p:spPr>
          <p:txBody>
            <a:bodyPr wrap="none">
              <a:spAutoFit/>
            </a:bodyPr>
            <a:lstStyle/>
            <a:p>
              <a:pPr algn="ctr"/>
              <a:r>
                <a:rPr lang="en-GB" sz="8800" b="1" dirty="0" err="1">
                  <a:ln>
                    <a:solidFill>
                      <a:schemeClr val="tx1"/>
                    </a:solidFill>
                  </a:ln>
                  <a:solidFill>
                    <a:schemeClr val="bg1"/>
                  </a:solidFill>
                </a:rPr>
                <a:t>ee</a:t>
              </a:r>
              <a:endParaRPr lang="en-GB" sz="8800" b="1" dirty="0">
                <a:ln>
                  <a:solidFill>
                    <a:schemeClr val="tx1"/>
                  </a:solidFill>
                </a:ln>
                <a:solidFill>
                  <a:schemeClr val="bg1"/>
                </a:solidFill>
              </a:endParaRPr>
            </a:p>
          </p:txBody>
        </p:sp>
      </p:grpSp>
      <p:sp>
        <p:nvSpPr>
          <p:cNvPr id="23" name="TextBox 22"/>
          <p:cNvSpPr txBox="1"/>
          <p:nvPr/>
        </p:nvSpPr>
        <p:spPr>
          <a:xfrm>
            <a:off x="2607365" y="1971260"/>
            <a:ext cx="4005469" cy="1862048"/>
          </a:xfrm>
          <a:prstGeom prst="rect">
            <a:avLst/>
          </a:prstGeom>
          <a:noFill/>
        </p:spPr>
        <p:txBody>
          <a:bodyPr wrap="square" rtlCol="0">
            <a:spAutoFit/>
          </a:bodyPr>
          <a:lstStyle/>
          <a:p>
            <a:r>
              <a:rPr lang="en-GB" sz="11500" b="1" dirty="0">
                <a:ln>
                  <a:solidFill>
                    <a:schemeClr val="tx1"/>
                  </a:solidFill>
                </a:ln>
                <a:solidFill>
                  <a:schemeClr val="bg1"/>
                </a:solidFill>
              </a:rPr>
              <a:t>slimy</a:t>
            </a:r>
          </a:p>
        </p:txBody>
      </p:sp>
    </p:spTree>
    <p:extLst>
      <p:ext uri="{BB962C8B-B14F-4D97-AF65-F5344CB8AC3E}">
        <p14:creationId xmlns:p14="http://schemas.microsoft.com/office/powerpoint/2010/main" val="300402705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32" presetClass="emph" presetSubtype="0" fill="hold" nodeType="clickEffect">
                                  <p:stCondLst>
                                    <p:cond delay="0"/>
                                  </p:stCondLst>
                                  <p:childTnLst>
                                    <p:animRot by="120000">
                                      <p:cBhvr>
                                        <p:cTn id="6" dur="100" fill="hold">
                                          <p:stCondLst>
                                            <p:cond delay="0"/>
                                          </p:stCondLst>
                                        </p:cTn>
                                        <p:tgtEl>
                                          <p:spTgt spid="13"/>
                                        </p:tgtEl>
                                        <p:attrNameLst>
                                          <p:attrName>r</p:attrName>
                                        </p:attrNameLst>
                                      </p:cBhvr>
                                    </p:animRot>
                                    <p:animRot by="-240000">
                                      <p:cBhvr>
                                        <p:cTn id="7" dur="200" fill="hold">
                                          <p:stCondLst>
                                            <p:cond delay="200"/>
                                          </p:stCondLst>
                                        </p:cTn>
                                        <p:tgtEl>
                                          <p:spTgt spid="13"/>
                                        </p:tgtEl>
                                        <p:attrNameLst>
                                          <p:attrName>r</p:attrName>
                                        </p:attrNameLst>
                                      </p:cBhvr>
                                    </p:animRot>
                                    <p:animRot by="240000">
                                      <p:cBhvr>
                                        <p:cTn id="8" dur="200" fill="hold">
                                          <p:stCondLst>
                                            <p:cond delay="400"/>
                                          </p:stCondLst>
                                        </p:cTn>
                                        <p:tgtEl>
                                          <p:spTgt spid="13"/>
                                        </p:tgtEl>
                                        <p:attrNameLst>
                                          <p:attrName>r</p:attrName>
                                        </p:attrNameLst>
                                      </p:cBhvr>
                                    </p:animRot>
                                    <p:animRot by="-240000">
                                      <p:cBhvr>
                                        <p:cTn id="9" dur="200" fill="hold">
                                          <p:stCondLst>
                                            <p:cond delay="600"/>
                                          </p:stCondLst>
                                        </p:cTn>
                                        <p:tgtEl>
                                          <p:spTgt spid="13"/>
                                        </p:tgtEl>
                                        <p:attrNameLst>
                                          <p:attrName>r</p:attrName>
                                        </p:attrNameLst>
                                      </p:cBhvr>
                                    </p:animRot>
                                    <p:animRot by="120000">
                                      <p:cBhvr>
                                        <p:cTn id="10" dur="200" fill="hold">
                                          <p:stCondLst>
                                            <p:cond delay="800"/>
                                          </p:stCondLst>
                                        </p:cTn>
                                        <p:tgtEl>
                                          <p:spTgt spid="13"/>
                                        </p:tgtEl>
                                        <p:attrNameLst>
                                          <p:attrName>r</p:attrName>
                                        </p:attrNameLst>
                                      </p:cBhvr>
                                    </p:animRot>
                                  </p:childTnLst>
                                </p:cTn>
                              </p:par>
                            </p:childTnLst>
                          </p:cTn>
                        </p:par>
                      </p:childTnLst>
                    </p:cTn>
                  </p:par>
                </p:childTnLst>
              </p:cTn>
              <p:nextCondLst>
                <p:cond evt="onClick" delay="0">
                  <p:tgtEl>
                    <p:spTgt spid="13"/>
                  </p:tgtEl>
                </p:cond>
              </p:nextCondLst>
            </p:seq>
            <p:seq concurrent="1" nextAc="seek">
              <p:cTn id="11" restart="whenNotActive" fill="hold" evtFilter="cancelBubble" nodeType="interactiveSeq">
                <p:stCondLst>
                  <p:cond evt="onClick" delay="0">
                    <p:tgtEl>
                      <p:spTgt spid="14"/>
                    </p:tgtEl>
                  </p:cond>
                </p:stCondLst>
                <p:endSync evt="end" delay="0">
                  <p:rtn val="all"/>
                </p:endSync>
                <p:childTnLst>
                  <p:par>
                    <p:cTn id="12" fill="hold">
                      <p:stCondLst>
                        <p:cond delay="0"/>
                      </p:stCondLst>
                      <p:childTnLst>
                        <p:par>
                          <p:cTn id="13" fill="hold">
                            <p:stCondLst>
                              <p:cond delay="0"/>
                            </p:stCondLst>
                            <p:childTnLst>
                              <p:par>
                                <p:cTn id="14" presetID="10" presetClass="exit" presetSubtype="0" fill="hold" grpId="0" nodeType="withEffect">
                                  <p:stCondLst>
                                    <p:cond delay="0"/>
                                  </p:stCondLst>
                                  <p:childTnLst>
                                    <p:animEffect transition="out" filter="fade">
                                      <p:cBhvr>
                                        <p:cTn id="15" dur="500"/>
                                        <p:tgtEl>
                                          <p:spTgt spid="4"/>
                                        </p:tgtEl>
                                      </p:cBhvr>
                                    </p:animEffect>
                                    <p:set>
                                      <p:cBhvr>
                                        <p:cTn id="16" dur="1" fill="hold">
                                          <p:stCondLst>
                                            <p:cond delay="499"/>
                                          </p:stCondLst>
                                        </p:cTn>
                                        <p:tgtEl>
                                          <p:spTgt spid="4"/>
                                        </p:tgtEl>
                                        <p:attrNameLst>
                                          <p:attrName>style.visibility</p:attrName>
                                        </p:attrNameLst>
                                      </p:cBhvr>
                                      <p:to>
                                        <p:strVal val="hidden"/>
                                      </p:to>
                                    </p:set>
                                  </p:childTnLst>
                                </p:cTn>
                              </p:par>
                              <p:par>
                                <p:cTn id="17" presetID="10" presetClass="entr" presetSubtype="0"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fade">
                                      <p:cBhvr>
                                        <p:cTn id="19" dur="500"/>
                                        <p:tgtEl>
                                          <p:spTgt spid="23"/>
                                        </p:tgtEl>
                                      </p:cBhvr>
                                    </p:animEffect>
                                  </p:childTnLst>
                                </p:cTn>
                              </p:par>
                              <p:par>
                                <p:cTn id="20" presetID="6" presetClass="entr" presetSubtype="32" fill="hold" grpId="0" nodeType="withEffect">
                                  <p:stCondLst>
                                    <p:cond delay="500"/>
                                  </p:stCondLst>
                                  <p:childTnLst>
                                    <p:set>
                                      <p:cBhvr>
                                        <p:cTn id="21" dur="1" fill="hold">
                                          <p:stCondLst>
                                            <p:cond delay="0"/>
                                          </p:stCondLst>
                                        </p:cTn>
                                        <p:tgtEl>
                                          <p:spTgt spid="24"/>
                                        </p:tgtEl>
                                        <p:attrNameLst>
                                          <p:attrName>style.visibility</p:attrName>
                                        </p:attrNameLst>
                                      </p:cBhvr>
                                      <p:to>
                                        <p:strVal val="visible"/>
                                      </p:to>
                                    </p:set>
                                    <p:animEffect transition="in" filter="circle(out)">
                                      <p:cBhvr>
                                        <p:cTn id="22" dur="800"/>
                                        <p:tgtEl>
                                          <p:spTgt spid="24"/>
                                        </p:tgtEl>
                                      </p:cBhvr>
                                    </p:animEffect>
                                  </p:childTnLst>
                                </p:cTn>
                              </p:par>
                            </p:childTnLst>
                          </p:cTn>
                        </p:par>
                      </p:childTnLst>
                    </p:cTn>
                  </p:par>
                </p:childTnLst>
              </p:cTn>
              <p:nextCondLst>
                <p:cond evt="onClick" delay="0">
                  <p:tgtEl>
                    <p:spTgt spid="14"/>
                  </p:tgtEl>
                </p:cond>
              </p:nextCondLst>
            </p:seq>
            <p:seq concurrent="1" nextAc="seek">
              <p:cTn id="23" restart="whenNotActive" fill="hold" evtFilter="cancelBubble" nodeType="interactiveSeq">
                <p:stCondLst>
                  <p:cond evt="onClick" delay="0">
                    <p:tgtEl>
                      <p:spTgt spid="20"/>
                    </p:tgtEl>
                  </p:cond>
                </p:stCondLst>
                <p:endSync evt="end" delay="0">
                  <p:rtn val="all"/>
                </p:endSync>
                <p:childTnLst>
                  <p:par>
                    <p:cTn id="24" fill="hold">
                      <p:stCondLst>
                        <p:cond delay="0"/>
                      </p:stCondLst>
                      <p:childTnLst>
                        <p:par>
                          <p:cTn id="25" fill="hold">
                            <p:stCondLst>
                              <p:cond delay="0"/>
                            </p:stCondLst>
                            <p:childTnLst>
                              <p:par>
                                <p:cTn id="26" presetID="32" presetClass="emph" presetSubtype="0" fill="hold" nodeType="clickEffect">
                                  <p:stCondLst>
                                    <p:cond delay="0"/>
                                  </p:stCondLst>
                                  <p:childTnLst>
                                    <p:animRot by="120000">
                                      <p:cBhvr>
                                        <p:cTn id="27" dur="100" fill="hold">
                                          <p:stCondLst>
                                            <p:cond delay="0"/>
                                          </p:stCondLst>
                                        </p:cTn>
                                        <p:tgtEl>
                                          <p:spTgt spid="20"/>
                                        </p:tgtEl>
                                        <p:attrNameLst>
                                          <p:attrName>r</p:attrName>
                                        </p:attrNameLst>
                                      </p:cBhvr>
                                    </p:animRot>
                                    <p:animRot by="-240000">
                                      <p:cBhvr>
                                        <p:cTn id="28" dur="200" fill="hold">
                                          <p:stCondLst>
                                            <p:cond delay="200"/>
                                          </p:stCondLst>
                                        </p:cTn>
                                        <p:tgtEl>
                                          <p:spTgt spid="20"/>
                                        </p:tgtEl>
                                        <p:attrNameLst>
                                          <p:attrName>r</p:attrName>
                                        </p:attrNameLst>
                                      </p:cBhvr>
                                    </p:animRot>
                                    <p:animRot by="240000">
                                      <p:cBhvr>
                                        <p:cTn id="29" dur="200" fill="hold">
                                          <p:stCondLst>
                                            <p:cond delay="400"/>
                                          </p:stCondLst>
                                        </p:cTn>
                                        <p:tgtEl>
                                          <p:spTgt spid="20"/>
                                        </p:tgtEl>
                                        <p:attrNameLst>
                                          <p:attrName>r</p:attrName>
                                        </p:attrNameLst>
                                      </p:cBhvr>
                                    </p:animRot>
                                    <p:animRot by="-240000">
                                      <p:cBhvr>
                                        <p:cTn id="30" dur="200" fill="hold">
                                          <p:stCondLst>
                                            <p:cond delay="600"/>
                                          </p:stCondLst>
                                        </p:cTn>
                                        <p:tgtEl>
                                          <p:spTgt spid="20"/>
                                        </p:tgtEl>
                                        <p:attrNameLst>
                                          <p:attrName>r</p:attrName>
                                        </p:attrNameLst>
                                      </p:cBhvr>
                                    </p:animRot>
                                    <p:animRot by="120000">
                                      <p:cBhvr>
                                        <p:cTn id="31" dur="200" fill="hold">
                                          <p:stCondLst>
                                            <p:cond delay="800"/>
                                          </p:stCondLst>
                                        </p:cTn>
                                        <p:tgtEl>
                                          <p:spTgt spid="20"/>
                                        </p:tgtEl>
                                        <p:attrNameLst>
                                          <p:attrName>r</p:attrName>
                                        </p:attrNameLst>
                                      </p:cBhvr>
                                    </p:animRot>
                                  </p:childTnLst>
                                </p:cTn>
                              </p:par>
                            </p:childTnLst>
                          </p:cTn>
                        </p:par>
                      </p:childTnLst>
                    </p:cTn>
                  </p:par>
                </p:childTnLst>
              </p:cTn>
              <p:nextCondLst>
                <p:cond evt="onClick" delay="0">
                  <p:tgtEl>
                    <p:spTgt spid="20"/>
                  </p:tgtEl>
                </p:cond>
              </p:nextCondLst>
            </p:seq>
            <p:seq concurrent="1" nextAc="seek">
              <p:cTn id="32" restart="whenNotActive" fill="hold" evtFilter="cancelBubble" nodeType="interactiveSeq">
                <p:stCondLst>
                  <p:cond evt="onClick" delay="0">
                    <p:tgtEl>
                      <p:spTgt spid="17"/>
                    </p:tgtEl>
                  </p:cond>
                </p:stCondLst>
                <p:endSync evt="end" delay="0">
                  <p:rtn val="all"/>
                </p:endSync>
                <p:childTnLst>
                  <p:par>
                    <p:cTn id="33" fill="hold">
                      <p:stCondLst>
                        <p:cond delay="0"/>
                      </p:stCondLst>
                      <p:childTnLst>
                        <p:par>
                          <p:cTn id="34" fill="hold">
                            <p:stCondLst>
                              <p:cond delay="0"/>
                            </p:stCondLst>
                            <p:childTnLst>
                              <p:par>
                                <p:cTn id="35" presetID="32" presetClass="emph" presetSubtype="0" fill="hold" nodeType="clickEffect">
                                  <p:stCondLst>
                                    <p:cond delay="0"/>
                                  </p:stCondLst>
                                  <p:childTnLst>
                                    <p:animRot by="120000">
                                      <p:cBhvr>
                                        <p:cTn id="36" dur="100" fill="hold">
                                          <p:stCondLst>
                                            <p:cond delay="0"/>
                                          </p:stCondLst>
                                        </p:cTn>
                                        <p:tgtEl>
                                          <p:spTgt spid="17"/>
                                        </p:tgtEl>
                                        <p:attrNameLst>
                                          <p:attrName>r</p:attrName>
                                        </p:attrNameLst>
                                      </p:cBhvr>
                                    </p:animRot>
                                    <p:animRot by="-240000">
                                      <p:cBhvr>
                                        <p:cTn id="37" dur="200" fill="hold">
                                          <p:stCondLst>
                                            <p:cond delay="200"/>
                                          </p:stCondLst>
                                        </p:cTn>
                                        <p:tgtEl>
                                          <p:spTgt spid="17"/>
                                        </p:tgtEl>
                                        <p:attrNameLst>
                                          <p:attrName>r</p:attrName>
                                        </p:attrNameLst>
                                      </p:cBhvr>
                                    </p:animRot>
                                    <p:animRot by="240000">
                                      <p:cBhvr>
                                        <p:cTn id="38" dur="200" fill="hold">
                                          <p:stCondLst>
                                            <p:cond delay="400"/>
                                          </p:stCondLst>
                                        </p:cTn>
                                        <p:tgtEl>
                                          <p:spTgt spid="17"/>
                                        </p:tgtEl>
                                        <p:attrNameLst>
                                          <p:attrName>r</p:attrName>
                                        </p:attrNameLst>
                                      </p:cBhvr>
                                    </p:animRot>
                                    <p:animRot by="-240000">
                                      <p:cBhvr>
                                        <p:cTn id="39" dur="200" fill="hold">
                                          <p:stCondLst>
                                            <p:cond delay="600"/>
                                          </p:stCondLst>
                                        </p:cTn>
                                        <p:tgtEl>
                                          <p:spTgt spid="17"/>
                                        </p:tgtEl>
                                        <p:attrNameLst>
                                          <p:attrName>r</p:attrName>
                                        </p:attrNameLst>
                                      </p:cBhvr>
                                    </p:animRot>
                                    <p:animRot by="120000">
                                      <p:cBhvr>
                                        <p:cTn id="40" dur="200" fill="hold">
                                          <p:stCondLst>
                                            <p:cond delay="800"/>
                                          </p:stCondLst>
                                        </p:cTn>
                                        <p:tgtEl>
                                          <p:spTgt spid="17"/>
                                        </p:tgtEl>
                                        <p:attrNameLst>
                                          <p:attrName>r</p:attrName>
                                        </p:attrNameLst>
                                      </p:cBhvr>
                                    </p:animRot>
                                  </p:childTnLst>
                                </p:cTn>
                              </p:par>
                            </p:childTnLst>
                          </p:cTn>
                        </p:par>
                      </p:childTnLst>
                    </p:cTn>
                  </p:par>
                </p:childTnLst>
              </p:cTn>
              <p:nextCondLst>
                <p:cond evt="onClick" delay="0">
                  <p:tgtEl>
                    <p:spTgt spid="17"/>
                  </p:tgtEl>
                </p:cond>
              </p:nextCondLst>
            </p:seq>
          </p:childTnLst>
        </p:cTn>
      </p:par>
    </p:tnLst>
    <p:bldLst>
      <p:bldP spid="24" grpId="0" animBg="1"/>
      <p:bldP spid="4" grpId="0"/>
      <p:bldP spid="2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Explosion 2 23"/>
          <p:cNvSpPr/>
          <p:nvPr/>
        </p:nvSpPr>
        <p:spPr>
          <a:xfrm rot="2024099">
            <a:off x="1659836" y="139148"/>
            <a:ext cx="5893904" cy="5893904"/>
          </a:xfrm>
          <a:prstGeom prst="irregularSeal2">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ee"/>
          <p:cNvGrpSpPr/>
          <p:nvPr/>
        </p:nvGrpSpPr>
        <p:grpSpPr>
          <a:xfrm>
            <a:off x="2892285" y="4765021"/>
            <a:ext cx="1480930" cy="1446934"/>
            <a:chOff x="2037522" y="4774961"/>
            <a:chExt cx="1480930" cy="1446934"/>
          </a:xfrm>
        </p:grpSpPr>
        <p:sp>
          <p:nvSpPr>
            <p:cNvPr id="21" name="Rounded Rectangle 20"/>
            <p:cNvSpPr/>
            <p:nvPr/>
          </p:nvSpPr>
          <p:spPr>
            <a:xfrm>
              <a:off x="2037522" y="4929808"/>
              <a:ext cx="1480930" cy="1292087"/>
            </a:xfrm>
            <a:prstGeom prst="roundRect">
              <a:avLst/>
            </a:prstGeom>
            <a:solidFill>
              <a:schemeClr val="bg1"/>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600" b="1" dirty="0">
                <a:ln>
                  <a:solidFill>
                    <a:schemeClr val="tx1"/>
                  </a:solidFill>
                </a:ln>
                <a:solidFill>
                  <a:schemeClr val="bg1"/>
                </a:solidFill>
              </a:endParaRPr>
            </a:p>
          </p:txBody>
        </p:sp>
        <p:sp>
          <p:nvSpPr>
            <p:cNvPr id="22" name="Rectangle 21"/>
            <p:cNvSpPr/>
            <p:nvPr/>
          </p:nvSpPr>
          <p:spPr>
            <a:xfrm>
              <a:off x="2125408" y="4774961"/>
              <a:ext cx="1255473" cy="1446550"/>
            </a:xfrm>
            <a:prstGeom prst="rect">
              <a:avLst/>
            </a:prstGeom>
          </p:spPr>
          <p:txBody>
            <a:bodyPr wrap="none">
              <a:spAutoFit/>
            </a:bodyPr>
            <a:lstStyle/>
            <a:p>
              <a:pPr algn="ctr"/>
              <a:r>
                <a:rPr lang="en-GB" sz="8800" b="1" dirty="0" err="1">
                  <a:ln>
                    <a:solidFill>
                      <a:schemeClr val="tx1"/>
                    </a:solidFill>
                  </a:ln>
                  <a:solidFill>
                    <a:schemeClr val="bg1"/>
                  </a:solidFill>
                </a:rPr>
                <a:t>ee</a:t>
              </a:r>
              <a:endParaRPr lang="en-GB" sz="8800" b="1" dirty="0">
                <a:ln>
                  <a:solidFill>
                    <a:schemeClr val="tx1"/>
                  </a:solidFill>
                </a:ln>
                <a:solidFill>
                  <a:schemeClr val="bg1"/>
                </a:solidFill>
              </a:endParaRPr>
            </a:p>
          </p:txBody>
        </p:sp>
      </p:grpSp>
      <p:grpSp>
        <p:nvGrpSpPr>
          <p:cNvPr id="13" name="i"/>
          <p:cNvGrpSpPr/>
          <p:nvPr/>
        </p:nvGrpSpPr>
        <p:grpSpPr>
          <a:xfrm>
            <a:off x="4974534" y="4844534"/>
            <a:ext cx="1480930" cy="1446550"/>
            <a:chOff x="2037522" y="4844534"/>
            <a:chExt cx="1480930" cy="1446550"/>
          </a:xfrm>
        </p:grpSpPr>
        <p:sp>
          <p:nvSpPr>
            <p:cNvPr id="6" name="Rounded Rectangle 5"/>
            <p:cNvSpPr/>
            <p:nvPr/>
          </p:nvSpPr>
          <p:spPr>
            <a:xfrm>
              <a:off x="2037522" y="4929808"/>
              <a:ext cx="1480930" cy="1292087"/>
            </a:xfrm>
            <a:prstGeom prst="roundRect">
              <a:avLst/>
            </a:prstGeom>
            <a:solidFill>
              <a:schemeClr val="bg1"/>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600" b="1" dirty="0">
                <a:ln>
                  <a:solidFill>
                    <a:schemeClr val="tx1"/>
                  </a:solidFill>
                </a:ln>
                <a:solidFill>
                  <a:schemeClr val="bg1"/>
                </a:solidFill>
              </a:endParaRPr>
            </a:p>
          </p:txBody>
        </p:sp>
        <p:sp>
          <p:nvSpPr>
            <p:cNvPr id="12" name="Rectangle 11"/>
            <p:cNvSpPr/>
            <p:nvPr/>
          </p:nvSpPr>
          <p:spPr>
            <a:xfrm>
              <a:off x="2485283" y="4844534"/>
              <a:ext cx="535723" cy="1446550"/>
            </a:xfrm>
            <a:prstGeom prst="rect">
              <a:avLst/>
            </a:prstGeom>
          </p:spPr>
          <p:txBody>
            <a:bodyPr wrap="none">
              <a:spAutoFit/>
            </a:bodyPr>
            <a:lstStyle/>
            <a:p>
              <a:pPr algn="ctr"/>
              <a:r>
                <a:rPr lang="en-GB" sz="8800" b="1" dirty="0" err="1">
                  <a:ln>
                    <a:solidFill>
                      <a:schemeClr val="tx1"/>
                    </a:solidFill>
                  </a:ln>
                  <a:solidFill>
                    <a:schemeClr val="bg1"/>
                  </a:solidFill>
                </a:rPr>
                <a:t>i</a:t>
              </a:r>
              <a:endParaRPr lang="en-GB" sz="8800" b="1" dirty="0">
                <a:ln>
                  <a:solidFill>
                    <a:schemeClr val="tx1"/>
                  </a:solidFill>
                </a:ln>
                <a:solidFill>
                  <a:schemeClr val="bg1"/>
                </a:solidFill>
              </a:endParaRPr>
            </a:p>
          </p:txBody>
        </p:sp>
      </p:grpSp>
      <p:grpSp>
        <p:nvGrpSpPr>
          <p:cNvPr id="14" name="y"/>
          <p:cNvGrpSpPr/>
          <p:nvPr/>
        </p:nvGrpSpPr>
        <p:grpSpPr>
          <a:xfrm>
            <a:off x="834887" y="4678882"/>
            <a:ext cx="1480930" cy="1546326"/>
            <a:chOff x="2037522" y="4675569"/>
            <a:chExt cx="1480930" cy="1546326"/>
          </a:xfrm>
        </p:grpSpPr>
        <p:sp>
          <p:nvSpPr>
            <p:cNvPr id="15" name="Rounded Rectangle 14"/>
            <p:cNvSpPr/>
            <p:nvPr/>
          </p:nvSpPr>
          <p:spPr>
            <a:xfrm>
              <a:off x="2037522" y="4929808"/>
              <a:ext cx="1480930" cy="1292087"/>
            </a:xfrm>
            <a:prstGeom prst="roundRect">
              <a:avLst/>
            </a:prstGeom>
            <a:solidFill>
              <a:schemeClr val="bg1"/>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600" b="1" dirty="0">
                <a:ln>
                  <a:solidFill>
                    <a:schemeClr val="tx1"/>
                  </a:solidFill>
                </a:ln>
                <a:solidFill>
                  <a:schemeClr val="bg1"/>
                </a:solidFill>
              </a:endParaRPr>
            </a:p>
          </p:txBody>
        </p:sp>
        <p:sp>
          <p:nvSpPr>
            <p:cNvPr id="16" name="Rectangle 15"/>
            <p:cNvSpPr/>
            <p:nvPr/>
          </p:nvSpPr>
          <p:spPr>
            <a:xfrm>
              <a:off x="2347424" y="4675569"/>
              <a:ext cx="811441" cy="1446550"/>
            </a:xfrm>
            <a:prstGeom prst="rect">
              <a:avLst/>
            </a:prstGeom>
          </p:spPr>
          <p:txBody>
            <a:bodyPr wrap="none">
              <a:spAutoFit/>
            </a:bodyPr>
            <a:lstStyle/>
            <a:p>
              <a:pPr algn="ctr"/>
              <a:r>
                <a:rPr lang="en-GB" sz="8800" b="1" dirty="0">
                  <a:ln>
                    <a:solidFill>
                      <a:schemeClr val="tx1"/>
                    </a:solidFill>
                  </a:ln>
                  <a:solidFill>
                    <a:schemeClr val="bg1"/>
                  </a:solidFill>
                </a:rPr>
                <a:t>y</a:t>
              </a:r>
            </a:p>
          </p:txBody>
        </p:sp>
      </p:grpSp>
      <p:grpSp>
        <p:nvGrpSpPr>
          <p:cNvPr id="17" name="e"/>
          <p:cNvGrpSpPr/>
          <p:nvPr/>
        </p:nvGrpSpPr>
        <p:grpSpPr>
          <a:xfrm>
            <a:off x="6917635" y="4771647"/>
            <a:ext cx="1480930" cy="1446934"/>
            <a:chOff x="2037522" y="4774961"/>
            <a:chExt cx="1480930" cy="1446934"/>
          </a:xfrm>
        </p:grpSpPr>
        <p:sp>
          <p:nvSpPr>
            <p:cNvPr id="18" name="Rounded Rectangle 17"/>
            <p:cNvSpPr/>
            <p:nvPr/>
          </p:nvSpPr>
          <p:spPr>
            <a:xfrm>
              <a:off x="2037522" y="4929808"/>
              <a:ext cx="1480930" cy="1292087"/>
            </a:xfrm>
            <a:prstGeom prst="roundRect">
              <a:avLst/>
            </a:prstGeom>
            <a:solidFill>
              <a:schemeClr val="bg1"/>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600" b="1" dirty="0">
                <a:ln>
                  <a:solidFill>
                    <a:schemeClr val="tx1"/>
                  </a:solidFill>
                </a:ln>
                <a:solidFill>
                  <a:schemeClr val="bg1"/>
                </a:solidFill>
              </a:endParaRPr>
            </a:p>
          </p:txBody>
        </p:sp>
        <p:sp>
          <p:nvSpPr>
            <p:cNvPr id="19" name="Rectangle 18"/>
            <p:cNvSpPr/>
            <p:nvPr/>
          </p:nvSpPr>
          <p:spPr>
            <a:xfrm>
              <a:off x="2393110" y="4774961"/>
              <a:ext cx="720069" cy="1446550"/>
            </a:xfrm>
            <a:prstGeom prst="rect">
              <a:avLst/>
            </a:prstGeom>
          </p:spPr>
          <p:txBody>
            <a:bodyPr wrap="none">
              <a:spAutoFit/>
            </a:bodyPr>
            <a:lstStyle/>
            <a:p>
              <a:pPr algn="ctr"/>
              <a:r>
                <a:rPr lang="en-GB" sz="8800" b="1" dirty="0">
                  <a:ln>
                    <a:solidFill>
                      <a:schemeClr val="tx1"/>
                    </a:solidFill>
                  </a:ln>
                  <a:solidFill>
                    <a:schemeClr val="bg1"/>
                  </a:solidFill>
                </a:rPr>
                <a:t>e</a:t>
              </a:r>
            </a:p>
          </p:txBody>
        </p:sp>
      </p:grpSp>
      <p:grpSp>
        <p:nvGrpSpPr>
          <p:cNvPr id="8" name="Group 7"/>
          <p:cNvGrpSpPr/>
          <p:nvPr/>
        </p:nvGrpSpPr>
        <p:grpSpPr>
          <a:xfrm>
            <a:off x="7776356" y="227397"/>
            <a:ext cx="1367644" cy="504056"/>
            <a:chOff x="7776356" y="1700808"/>
            <a:chExt cx="1367644" cy="504056"/>
          </a:xfrm>
          <a:solidFill>
            <a:schemeClr val="accent6"/>
          </a:solidFill>
        </p:grpSpPr>
        <p:sp>
          <p:nvSpPr>
            <p:cNvPr id="9" name="Oval 8"/>
            <p:cNvSpPr/>
            <p:nvPr/>
          </p:nvSpPr>
          <p:spPr>
            <a:xfrm>
              <a:off x="777635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8028384" y="1700808"/>
              <a:ext cx="111561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Practise</a:t>
              </a:r>
            </a:p>
          </p:txBody>
        </p:sp>
      </p:gr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18252" y="1093304"/>
            <a:ext cx="4989444" cy="3354761"/>
          </a:xfrm>
          <a:prstGeom prst="rect">
            <a:avLst/>
          </a:prstGeom>
        </p:spPr>
      </p:pic>
      <p:sp>
        <p:nvSpPr>
          <p:cNvPr id="4" name="TextBox 3"/>
          <p:cNvSpPr txBox="1"/>
          <p:nvPr/>
        </p:nvSpPr>
        <p:spPr>
          <a:xfrm>
            <a:off x="2604053" y="1977886"/>
            <a:ext cx="4005469" cy="1862048"/>
          </a:xfrm>
          <a:prstGeom prst="rect">
            <a:avLst/>
          </a:prstGeom>
          <a:noFill/>
        </p:spPr>
        <p:txBody>
          <a:bodyPr wrap="square" rtlCol="0">
            <a:spAutoFit/>
          </a:bodyPr>
          <a:lstStyle/>
          <a:p>
            <a:pPr algn="ctr"/>
            <a:r>
              <a:rPr lang="en-GB" sz="11500" b="1" dirty="0" err="1">
                <a:ln>
                  <a:solidFill>
                    <a:schemeClr val="tx1"/>
                  </a:solidFill>
                </a:ln>
                <a:solidFill>
                  <a:schemeClr val="bg1"/>
                </a:solidFill>
              </a:rPr>
              <a:t>ic</a:t>
            </a:r>
            <a:r>
              <a:rPr lang="en-GB" sz="11500" b="1" dirty="0">
                <a:ln>
                  <a:solidFill>
                    <a:schemeClr val="tx1"/>
                  </a:solidFill>
                </a:ln>
                <a:solidFill>
                  <a:schemeClr val="bg1"/>
                </a:solidFill>
              </a:rPr>
              <a:t>_</a:t>
            </a:r>
          </a:p>
        </p:txBody>
      </p:sp>
      <p:sp>
        <p:nvSpPr>
          <p:cNvPr id="23" name="TextBox 22"/>
          <p:cNvSpPr txBox="1"/>
          <p:nvPr/>
        </p:nvSpPr>
        <p:spPr>
          <a:xfrm>
            <a:off x="2577548" y="1971260"/>
            <a:ext cx="4005469" cy="1862048"/>
          </a:xfrm>
          <a:prstGeom prst="rect">
            <a:avLst/>
          </a:prstGeom>
          <a:noFill/>
        </p:spPr>
        <p:txBody>
          <a:bodyPr wrap="square" rtlCol="0">
            <a:spAutoFit/>
          </a:bodyPr>
          <a:lstStyle/>
          <a:p>
            <a:pPr algn="ctr"/>
            <a:r>
              <a:rPr lang="en-GB" sz="11500" b="1" dirty="0">
                <a:ln>
                  <a:solidFill>
                    <a:schemeClr val="tx1"/>
                  </a:solidFill>
                </a:ln>
                <a:solidFill>
                  <a:schemeClr val="bg1"/>
                </a:solidFill>
              </a:rPr>
              <a:t>icy</a:t>
            </a:r>
          </a:p>
        </p:txBody>
      </p:sp>
    </p:spTree>
    <p:extLst>
      <p:ext uri="{BB962C8B-B14F-4D97-AF65-F5344CB8AC3E}">
        <p14:creationId xmlns:p14="http://schemas.microsoft.com/office/powerpoint/2010/main" val="122007348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32" presetClass="emph" presetSubtype="0" fill="hold" nodeType="clickEffect">
                                  <p:stCondLst>
                                    <p:cond delay="0"/>
                                  </p:stCondLst>
                                  <p:childTnLst>
                                    <p:animRot by="120000">
                                      <p:cBhvr>
                                        <p:cTn id="6" dur="100" fill="hold">
                                          <p:stCondLst>
                                            <p:cond delay="0"/>
                                          </p:stCondLst>
                                        </p:cTn>
                                        <p:tgtEl>
                                          <p:spTgt spid="13"/>
                                        </p:tgtEl>
                                        <p:attrNameLst>
                                          <p:attrName>r</p:attrName>
                                        </p:attrNameLst>
                                      </p:cBhvr>
                                    </p:animRot>
                                    <p:animRot by="-240000">
                                      <p:cBhvr>
                                        <p:cTn id="7" dur="200" fill="hold">
                                          <p:stCondLst>
                                            <p:cond delay="200"/>
                                          </p:stCondLst>
                                        </p:cTn>
                                        <p:tgtEl>
                                          <p:spTgt spid="13"/>
                                        </p:tgtEl>
                                        <p:attrNameLst>
                                          <p:attrName>r</p:attrName>
                                        </p:attrNameLst>
                                      </p:cBhvr>
                                    </p:animRot>
                                    <p:animRot by="240000">
                                      <p:cBhvr>
                                        <p:cTn id="8" dur="200" fill="hold">
                                          <p:stCondLst>
                                            <p:cond delay="400"/>
                                          </p:stCondLst>
                                        </p:cTn>
                                        <p:tgtEl>
                                          <p:spTgt spid="13"/>
                                        </p:tgtEl>
                                        <p:attrNameLst>
                                          <p:attrName>r</p:attrName>
                                        </p:attrNameLst>
                                      </p:cBhvr>
                                    </p:animRot>
                                    <p:animRot by="-240000">
                                      <p:cBhvr>
                                        <p:cTn id="9" dur="200" fill="hold">
                                          <p:stCondLst>
                                            <p:cond delay="600"/>
                                          </p:stCondLst>
                                        </p:cTn>
                                        <p:tgtEl>
                                          <p:spTgt spid="13"/>
                                        </p:tgtEl>
                                        <p:attrNameLst>
                                          <p:attrName>r</p:attrName>
                                        </p:attrNameLst>
                                      </p:cBhvr>
                                    </p:animRot>
                                    <p:animRot by="120000">
                                      <p:cBhvr>
                                        <p:cTn id="10" dur="200" fill="hold">
                                          <p:stCondLst>
                                            <p:cond delay="800"/>
                                          </p:stCondLst>
                                        </p:cTn>
                                        <p:tgtEl>
                                          <p:spTgt spid="13"/>
                                        </p:tgtEl>
                                        <p:attrNameLst>
                                          <p:attrName>r</p:attrName>
                                        </p:attrNameLst>
                                      </p:cBhvr>
                                    </p:animRot>
                                  </p:childTnLst>
                                </p:cTn>
                              </p:par>
                            </p:childTnLst>
                          </p:cTn>
                        </p:par>
                      </p:childTnLst>
                    </p:cTn>
                  </p:par>
                </p:childTnLst>
              </p:cTn>
              <p:nextCondLst>
                <p:cond evt="onClick" delay="0">
                  <p:tgtEl>
                    <p:spTgt spid="13"/>
                  </p:tgtEl>
                </p:cond>
              </p:nextCondLst>
            </p:seq>
            <p:seq concurrent="1" nextAc="seek">
              <p:cTn id="11" restart="whenNotActive" fill="hold" evtFilter="cancelBubble" nodeType="interactiveSeq">
                <p:stCondLst>
                  <p:cond evt="onClick" delay="0">
                    <p:tgtEl>
                      <p:spTgt spid="14"/>
                    </p:tgtEl>
                  </p:cond>
                </p:stCondLst>
                <p:endSync evt="end" delay="0">
                  <p:rtn val="all"/>
                </p:endSync>
                <p:childTnLst>
                  <p:par>
                    <p:cTn id="12" fill="hold">
                      <p:stCondLst>
                        <p:cond delay="0"/>
                      </p:stCondLst>
                      <p:childTnLst>
                        <p:par>
                          <p:cTn id="13" fill="hold">
                            <p:stCondLst>
                              <p:cond delay="0"/>
                            </p:stCondLst>
                            <p:childTnLst>
                              <p:par>
                                <p:cTn id="14" presetID="10" presetClass="exit" presetSubtype="0" fill="hold" grpId="0" nodeType="withEffect">
                                  <p:stCondLst>
                                    <p:cond delay="0"/>
                                  </p:stCondLst>
                                  <p:childTnLst>
                                    <p:animEffect transition="out" filter="fade">
                                      <p:cBhvr>
                                        <p:cTn id="15" dur="500"/>
                                        <p:tgtEl>
                                          <p:spTgt spid="4"/>
                                        </p:tgtEl>
                                      </p:cBhvr>
                                    </p:animEffect>
                                    <p:set>
                                      <p:cBhvr>
                                        <p:cTn id="16" dur="1" fill="hold">
                                          <p:stCondLst>
                                            <p:cond delay="499"/>
                                          </p:stCondLst>
                                        </p:cTn>
                                        <p:tgtEl>
                                          <p:spTgt spid="4"/>
                                        </p:tgtEl>
                                        <p:attrNameLst>
                                          <p:attrName>style.visibility</p:attrName>
                                        </p:attrNameLst>
                                      </p:cBhvr>
                                      <p:to>
                                        <p:strVal val="hidden"/>
                                      </p:to>
                                    </p:set>
                                  </p:childTnLst>
                                </p:cTn>
                              </p:par>
                              <p:par>
                                <p:cTn id="17" presetID="10" presetClass="entr" presetSubtype="0"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fade">
                                      <p:cBhvr>
                                        <p:cTn id="19" dur="500"/>
                                        <p:tgtEl>
                                          <p:spTgt spid="23"/>
                                        </p:tgtEl>
                                      </p:cBhvr>
                                    </p:animEffect>
                                  </p:childTnLst>
                                </p:cTn>
                              </p:par>
                              <p:par>
                                <p:cTn id="20" presetID="6" presetClass="entr" presetSubtype="32" fill="hold" grpId="0" nodeType="withEffect">
                                  <p:stCondLst>
                                    <p:cond delay="500"/>
                                  </p:stCondLst>
                                  <p:childTnLst>
                                    <p:set>
                                      <p:cBhvr>
                                        <p:cTn id="21" dur="1" fill="hold">
                                          <p:stCondLst>
                                            <p:cond delay="0"/>
                                          </p:stCondLst>
                                        </p:cTn>
                                        <p:tgtEl>
                                          <p:spTgt spid="24"/>
                                        </p:tgtEl>
                                        <p:attrNameLst>
                                          <p:attrName>style.visibility</p:attrName>
                                        </p:attrNameLst>
                                      </p:cBhvr>
                                      <p:to>
                                        <p:strVal val="visible"/>
                                      </p:to>
                                    </p:set>
                                    <p:animEffect transition="in" filter="circle(out)">
                                      <p:cBhvr>
                                        <p:cTn id="22" dur="800"/>
                                        <p:tgtEl>
                                          <p:spTgt spid="24"/>
                                        </p:tgtEl>
                                      </p:cBhvr>
                                    </p:animEffect>
                                  </p:childTnLst>
                                </p:cTn>
                              </p:par>
                            </p:childTnLst>
                          </p:cTn>
                        </p:par>
                      </p:childTnLst>
                    </p:cTn>
                  </p:par>
                </p:childTnLst>
              </p:cTn>
              <p:nextCondLst>
                <p:cond evt="onClick" delay="0">
                  <p:tgtEl>
                    <p:spTgt spid="14"/>
                  </p:tgtEl>
                </p:cond>
              </p:nextCondLst>
            </p:seq>
            <p:seq concurrent="1" nextAc="seek">
              <p:cTn id="23" restart="whenNotActive" fill="hold" evtFilter="cancelBubble" nodeType="interactiveSeq">
                <p:stCondLst>
                  <p:cond evt="onClick" delay="0">
                    <p:tgtEl>
                      <p:spTgt spid="20"/>
                    </p:tgtEl>
                  </p:cond>
                </p:stCondLst>
                <p:endSync evt="end" delay="0">
                  <p:rtn val="all"/>
                </p:endSync>
                <p:childTnLst>
                  <p:par>
                    <p:cTn id="24" fill="hold">
                      <p:stCondLst>
                        <p:cond delay="0"/>
                      </p:stCondLst>
                      <p:childTnLst>
                        <p:par>
                          <p:cTn id="25" fill="hold">
                            <p:stCondLst>
                              <p:cond delay="0"/>
                            </p:stCondLst>
                            <p:childTnLst>
                              <p:par>
                                <p:cTn id="26" presetID="32" presetClass="emph" presetSubtype="0" fill="hold" nodeType="clickEffect">
                                  <p:stCondLst>
                                    <p:cond delay="0"/>
                                  </p:stCondLst>
                                  <p:childTnLst>
                                    <p:animRot by="120000">
                                      <p:cBhvr>
                                        <p:cTn id="27" dur="100" fill="hold">
                                          <p:stCondLst>
                                            <p:cond delay="0"/>
                                          </p:stCondLst>
                                        </p:cTn>
                                        <p:tgtEl>
                                          <p:spTgt spid="20"/>
                                        </p:tgtEl>
                                        <p:attrNameLst>
                                          <p:attrName>r</p:attrName>
                                        </p:attrNameLst>
                                      </p:cBhvr>
                                    </p:animRot>
                                    <p:animRot by="-240000">
                                      <p:cBhvr>
                                        <p:cTn id="28" dur="200" fill="hold">
                                          <p:stCondLst>
                                            <p:cond delay="200"/>
                                          </p:stCondLst>
                                        </p:cTn>
                                        <p:tgtEl>
                                          <p:spTgt spid="20"/>
                                        </p:tgtEl>
                                        <p:attrNameLst>
                                          <p:attrName>r</p:attrName>
                                        </p:attrNameLst>
                                      </p:cBhvr>
                                    </p:animRot>
                                    <p:animRot by="240000">
                                      <p:cBhvr>
                                        <p:cTn id="29" dur="200" fill="hold">
                                          <p:stCondLst>
                                            <p:cond delay="400"/>
                                          </p:stCondLst>
                                        </p:cTn>
                                        <p:tgtEl>
                                          <p:spTgt spid="20"/>
                                        </p:tgtEl>
                                        <p:attrNameLst>
                                          <p:attrName>r</p:attrName>
                                        </p:attrNameLst>
                                      </p:cBhvr>
                                    </p:animRot>
                                    <p:animRot by="-240000">
                                      <p:cBhvr>
                                        <p:cTn id="30" dur="200" fill="hold">
                                          <p:stCondLst>
                                            <p:cond delay="600"/>
                                          </p:stCondLst>
                                        </p:cTn>
                                        <p:tgtEl>
                                          <p:spTgt spid="20"/>
                                        </p:tgtEl>
                                        <p:attrNameLst>
                                          <p:attrName>r</p:attrName>
                                        </p:attrNameLst>
                                      </p:cBhvr>
                                    </p:animRot>
                                    <p:animRot by="120000">
                                      <p:cBhvr>
                                        <p:cTn id="31" dur="200" fill="hold">
                                          <p:stCondLst>
                                            <p:cond delay="800"/>
                                          </p:stCondLst>
                                        </p:cTn>
                                        <p:tgtEl>
                                          <p:spTgt spid="20"/>
                                        </p:tgtEl>
                                        <p:attrNameLst>
                                          <p:attrName>r</p:attrName>
                                        </p:attrNameLst>
                                      </p:cBhvr>
                                    </p:animRot>
                                  </p:childTnLst>
                                </p:cTn>
                              </p:par>
                            </p:childTnLst>
                          </p:cTn>
                        </p:par>
                      </p:childTnLst>
                    </p:cTn>
                  </p:par>
                </p:childTnLst>
              </p:cTn>
              <p:nextCondLst>
                <p:cond evt="onClick" delay="0">
                  <p:tgtEl>
                    <p:spTgt spid="20"/>
                  </p:tgtEl>
                </p:cond>
              </p:nextCondLst>
            </p:seq>
            <p:seq concurrent="1" nextAc="seek">
              <p:cTn id="32" restart="whenNotActive" fill="hold" evtFilter="cancelBubble" nodeType="interactiveSeq">
                <p:stCondLst>
                  <p:cond evt="onClick" delay="0">
                    <p:tgtEl>
                      <p:spTgt spid="17"/>
                    </p:tgtEl>
                  </p:cond>
                </p:stCondLst>
                <p:endSync evt="end" delay="0">
                  <p:rtn val="all"/>
                </p:endSync>
                <p:childTnLst>
                  <p:par>
                    <p:cTn id="33" fill="hold">
                      <p:stCondLst>
                        <p:cond delay="0"/>
                      </p:stCondLst>
                      <p:childTnLst>
                        <p:par>
                          <p:cTn id="34" fill="hold">
                            <p:stCondLst>
                              <p:cond delay="0"/>
                            </p:stCondLst>
                            <p:childTnLst>
                              <p:par>
                                <p:cTn id="35" presetID="32" presetClass="emph" presetSubtype="0" fill="hold" nodeType="clickEffect">
                                  <p:stCondLst>
                                    <p:cond delay="0"/>
                                  </p:stCondLst>
                                  <p:childTnLst>
                                    <p:animRot by="120000">
                                      <p:cBhvr>
                                        <p:cTn id="36" dur="100" fill="hold">
                                          <p:stCondLst>
                                            <p:cond delay="0"/>
                                          </p:stCondLst>
                                        </p:cTn>
                                        <p:tgtEl>
                                          <p:spTgt spid="17"/>
                                        </p:tgtEl>
                                        <p:attrNameLst>
                                          <p:attrName>r</p:attrName>
                                        </p:attrNameLst>
                                      </p:cBhvr>
                                    </p:animRot>
                                    <p:animRot by="-240000">
                                      <p:cBhvr>
                                        <p:cTn id="37" dur="200" fill="hold">
                                          <p:stCondLst>
                                            <p:cond delay="200"/>
                                          </p:stCondLst>
                                        </p:cTn>
                                        <p:tgtEl>
                                          <p:spTgt spid="17"/>
                                        </p:tgtEl>
                                        <p:attrNameLst>
                                          <p:attrName>r</p:attrName>
                                        </p:attrNameLst>
                                      </p:cBhvr>
                                    </p:animRot>
                                    <p:animRot by="240000">
                                      <p:cBhvr>
                                        <p:cTn id="38" dur="200" fill="hold">
                                          <p:stCondLst>
                                            <p:cond delay="400"/>
                                          </p:stCondLst>
                                        </p:cTn>
                                        <p:tgtEl>
                                          <p:spTgt spid="17"/>
                                        </p:tgtEl>
                                        <p:attrNameLst>
                                          <p:attrName>r</p:attrName>
                                        </p:attrNameLst>
                                      </p:cBhvr>
                                    </p:animRot>
                                    <p:animRot by="-240000">
                                      <p:cBhvr>
                                        <p:cTn id="39" dur="200" fill="hold">
                                          <p:stCondLst>
                                            <p:cond delay="600"/>
                                          </p:stCondLst>
                                        </p:cTn>
                                        <p:tgtEl>
                                          <p:spTgt spid="17"/>
                                        </p:tgtEl>
                                        <p:attrNameLst>
                                          <p:attrName>r</p:attrName>
                                        </p:attrNameLst>
                                      </p:cBhvr>
                                    </p:animRot>
                                    <p:animRot by="120000">
                                      <p:cBhvr>
                                        <p:cTn id="40" dur="200" fill="hold">
                                          <p:stCondLst>
                                            <p:cond delay="800"/>
                                          </p:stCondLst>
                                        </p:cTn>
                                        <p:tgtEl>
                                          <p:spTgt spid="17"/>
                                        </p:tgtEl>
                                        <p:attrNameLst>
                                          <p:attrName>r</p:attrName>
                                        </p:attrNameLst>
                                      </p:cBhvr>
                                    </p:animRot>
                                  </p:childTnLst>
                                </p:cTn>
                              </p:par>
                            </p:childTnLst>
                          </p:cTn>
                        </p:par>
                      </p:childTnLst>
                    </p:cTn>
                  </p:par>
                </p:childTnLst>
              </p:cTn>
              <p:nextCondLst>
                <p:cond evt="onClick" delay="0">
                  <p:tgtEl>
                    <p:spTgt spid="17"/>
                  </p:tgtEl>
                </p:cond>
              </p:nextCondLst>
            </p:seq>
          </p:childTnLst>
        </p:cTn>
      </p:par>
    </p:tnLst>
    <p:bldLst>
      <p:bldP spid="24" grpId="0" animBg="1"/>
      <p:bldP spid="4" grpId="0"/>
      <p:bldP spid="2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Explosion 2 23"/>
          <p:cNvSpPr/>
          <p:nvPr/>
        </p:nvSpPr>
        <p:spPr>
          <a:xfrm rot="2024099">
            <a:off x="1659836" y="139148"/>
            <a:ext cx="5893904" cy="5893904"/>
          </a:xfrm>
          <a:prstGeom prst="irregularSeal2">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ee"/>
          <p:cNvGrpSpPr/>
          <p:nvPr/>
        </p:nvGrpSpPr>
        <p:grpSpPr>
          <a:xfrm>
            <a:off x="2892285" y="4765021"/>
            <a:ext cx="1480930" cy="1446934"/>
            <a:chOff x="2037522" y="4774961"/>
            <a:chExt cx="1480930" cy="1446934"/>
          </a:xfrm>
        </p:grpSpPr>
        <p:sp>
          <p:nvSpPr>
            <p:cNvPr id="21" name="Rounded Rectangle 20"/>
            <p:cNvSpPr/>
            <p:nvPr/>
          </p:nvSpPr>
          <p:spPr>
            <a:xfrm>
              <a:off x="2037522" y="4929808"/>
              <a:ext cx="1480930" cy="1292087"/>
            </a:xfrm>
            <a:prstGeom prst="roundRect">
              <a:avLst/>
            </a:prstGeom>
            <a:solidFill>
              <a:schemeClr val="bg1"/>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600" b="1" dirty="0">
                <a:ln>
                  <a:solidFill>
                    <a:schemeClr val="tx1"/>
                  </a:solidFill>
                </a:ln>
                <a:solidFill>
                  <a:schemeClr val="bg1"/>
                </a:solidFill>
              </a:endParaRPr>
            </a:p>
          </p:txBody>
        </p:sp>
        <p:sp>
          <p:nvSpPr>
            <p:cNvPr id="22" name="Rectangle 21"/>
            <p:cNvSpPr/>
            <p:nvPr/>
          </p:nvSpPr>
          <p:spPr>
            <a:xfrm>
              <a:off x="2125408" y="4774961"/>
              <a:ext cx="1255473" cy="1446550"/>
            </a:xfrm>
            <a:prstGeom prst="rect">
              <a:avLst/>
            </a:prstGeom>
          </p:spPr>
          <p:txBody>
            <a:bodyPr wrap="none">
              <a:spAutoFit/>
            </a:bodyPr>
            <a:lstStyle/>
            <a:p>
              <a:pPr algn="ctr"/>
              <a:r>
                <a:rPr lang="en-GB" sz="8800" b="1" dirty="0" err="1">
                  <a:ln>
                    <a:solidFill>
                      <a:schemeClr val="tx1"/>
                    </a:solidFill>
                  </a:ln>
                  <a:solidFill>
                    <a:schemeClr val="bg1"/>
                  </a:solidFill>
                </a:rPr>
                <a:t>ee</a:t>
              </a:r>
              <a:endParaRPr lang="en-GB" sz="8800" b="1" dirty="0">
                <a:ln>
                  <a:solidFill>
                    <a:schemeClr val="tx1"/>
                  </a:solidFill>
                </a:ln>
                <a:solidFill>
                  <a:schemeClr val="bg1"/>
                </a:solidFill>
              </a:endParaRPr>
            </a:p>
          </p:txBody>
        </p:sp>
      </p:grpSp>
      <p:grpSp>
        <p:nvGrpSpPr>
          <p:cNvPr id="13" name="i"/>
          <p:cNvGrpSpPr/>
          <p:nvPr/>
        </p:nvGrpSpPr>
        <p:grpSpPr>
          <a:xfrm>
            <a:off x="849795" y="4844534"/>
            <a:ext cx="1480930" cy="1446550"/>
            <a:chOff x="2037522" y="4844534"/>
            <a:chExt cx="1480930" cy="1446550"/>
          </a:xfrm>
        </p:grpSpPr>
        <p:sp>
          <p:nvSpPr>
            <p:cNvPr id="6" name="Rounded Rectangle 5"/>
            <p:cNvSpPr/>
            <p:nvPr/>
          </p:nvSpPr>
          <p:spPr>
            <a:xfrm>
              <a:off x="2037522" y="4929808"/>
              <a:ext cx="1480930" cy="1292087"/>
            </a:xfrm>
            <a:prstGeom prst="roundRect">
              <a:avLst/>
            </a:prstGeom>
            <a:solidFill>
              <a:schemeClr val="bg1"/>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600" b="1" dirty="0">
                <a:ln>
                  <a:solidFill>
                    <a:schemeClr val="tx1"/>
                  </a:solidFill>
                </a:ln>
                <a:solidFill>
                  <a:schemeClr val="bg1"/>
                </a:solidFill>
              </a:endParaRPr>
            </a:p>
          </p:txBody>
        </p:sp>
        <p:sp>
          <p:nvSpPr>
            <p:cNvPr id="12" name="Rectangle 11"/>
            <p:cNvSpPr/>
            <p:nvPr/>
          </p:nvSpPr>
          <p:spPr>
            <a:xfrm>
              <a:off x="2485283" y="4844534"/>
              <a:ext cx="535723" cy="1446550"/>
            </a:xfrm>
            <a:prstGeom prst="rect">
              <a:avLst/>
            </a:prstGeom>
          </p:spPr>
          <p:txBody>
            <a:bodyPr wrap="none">
              <a:spAutoFit/>
            </a:bodyPr>
            <a:lstStyle/>
            <a:p>
              <a:pPr algn="ctr"/>
              <a:r>
                <a:rPr lang="en-GB" sz="8800" b="1" dirty="0" err="1">
                  <a:ln>
                    <a:solidFill>
                      <a:schemeClr val="tx1"/>
                    </a:solidFill>
                  </a:ln>
                  <a:solidFill>
                    <a:schemeClr val="bg1"/>
                  </a:solidFill>
                </a:rPr>
                <a:t>i</a:t>
              </a:r>
              <a:endParaRPr lang="en-GB" sz="8800" b="1" dirty="0">
                <a:ln>
                  <a:solidFill>
                    <a:schemeClr val="tx1"/>
                  </a:solidFill>
                </a:ln>
                <a:solidFill>
                  <a:schemeClr val="bg1"/>
                </a:solidFill>
              </a:endParaRPr>
            </a:p>
          </p:txBody>
        </p:sp>
      </p:grpSp>
      <p:grpSp>
        <p:nvGrpSpPr>
          <p:cNvPr id="14" name="y"/>
          <p:cNvGrpSpPr/>
          <p:nvPr/>
        </p:nvGrpSpPr>
        <p:grpSpPr>
          <a:xfrm>
            <a:off x="4919869" y="4678882"/>
            <a:ext cx="1480930" cy="1546326"/>
            <a:chOff x="2037522" y="4675569"/>
            <a:chExt cx="1480930" cy="1546326"/>
          </a:xfrm>
        </p:grpSpPr>
        <p:sp>
          <p:nvSpPr>
            <p:cNvPr id="15" name="Rounded Rectangle 14"/>
            <p:cNvSpPr/>
            <p:nvPr/>
          </p:nvSpPr>
          <p:spPr>
            <a:xfrm>
              <a:off x="2037522" y="4929808"/>
              <a:ext cx="1480930" cy="1292087"/>
            </a:xfrm>
            <a:prstGeom prst="roundRect">
              <a:avLst/>
            </a:prstGeom>
            <a:solidFill>
              <a:schemeClr val="bg1"/>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600" b="1" dirty="0">
                <a:ln>
                  <a:solidFill>
                    <a:schemeClr val="tx1"/>
                  </a:solidFill>
                </a:ln>
                <a:solidFill>
                  <a:schemeClr val="bg1"/>
                </a:solidFill>
              </a:endParaRPr>
            </a:p>
          </p:txBody>
        </p:sp>
        <p:sp>
          <p:nvSpPr>
            <p:cNvPr id="16" name="Rectangle 15"/>
            <p:cNvSpPr/>
            <p:nvPr/>
          </p:nvSpPr>
          <p:spPr>
            <a:xfrm>
              <a:off x="2347424" y="4675569"/>
              <a:ext cx="811441" cy="1446550"/>
            </a:xfrm>
            <a:prstGeom prst="rect">
              <a:avLst/>
            </a:prstGeom>
          </p:spPr>
          <p:txBody>
            <a:bodyPr wrap="none">
              <a:spAutoFit/>
            </a:bodyPr>
            <a:lstStyle/>
            <a:p>
              <a:pPr algn="ctr"/>
              <a:r>
                <a:rPr lang="en-GB" sz="8800" b="1" dirty="0">
                  <a:ln>
                    <a:solidFill>
                      <a:schemeClr val="tx1"/>
                    </a:solidFill>
                  </a:ln>
                  <a:solidFill>
                    <a:schemeClr val="bg1"/>
                  </a:solidFill>
                </a:rPr>
                <a:t>y</a:t>
              </a:r>
            </a:p>
          </p:txBody>
        </p:sp>
      </p:grpSp>
      <p:grpSp>
        <p:nvGrpSpPr>
          <p:cNvPr id="17" name="e"/>
          <p:cNvGrpSpPr/>
          <p:nvPr/>
        </p:nvGrpSpPr>
        <p:grpSpPr>
          <a:xfrm>
            <a:off x="6917635" y="4771647"/>
            <a:ext cx="1480930" cy="1446934"/>
            <a:chOff x="2037522" y="4774961"/>
            <a:chExt cx="1480930" cy="1446934"/>
          </a:xfrm>
        </p:grpSpPr>
        <p:sp>
          <p:nvSpPr>
            <p:cNvPr id="18" name="Rounded Rectangle 17"/>
            <p:cNvSpPr/>
            <p:nvPr/>
          </p:nvSpPr>
          <p:spPr>
            <a:xfrm>
              <a:off x="2037522" y="4929808"/>
              <a:ext cx="1480930" cy="1292087"/>
            </a:xfrm>
            <a:prstGeom prst="roundRect">
              <a:avLst/>
            </a:prstGeom>
            <a:solidFill>
              <a:schemeClr val="bg1"/>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600" b="1" dirty="0">
                <a:ln>
                  <a:solidFill>
                    <a:schemeClr val="tx1"/>
                  </a:solidFill>
                </a:ln>
                <a:solidFill>
                  <a:schemeClr val="bg1"/>
                </a:solidFill>
              </a:endParaRPr>
            </a:p>
          </p:txBody>
        </p:sp>
        <p:sp>
          <p:nvSpPr>
            <p:cNvPr id="19" name="Rectangle 18"/>
            <p:cNvSpPr/>
            <p:nvPr/>
          </p:nvSpPr>
          <p:spPr>
            <a:xfrm>
              <a:off x="2393110" y="4774961"/>
              <a:ext cx="720069" cy="1446550"/>
            </a:xfrm>
            <a:prstGeom prst="rect">
              <a:avLst/>
            </a:prstGeom>
          </p:spPr>
          <p:txBody>
            <a:bodyPr wrap="none">
              <a:spAutoFit/>
            </a:bodyPr>
            <a:lstStyle/>
            <a:p>
              <a:pPr algn="ctr"/>
              <a:r>
                <a:rPr lang="en-GB" sz="8800" b="1" dirty="0">
                  <a:ln>
                    <a:solidFill>
                      <a:schemeClr val="tx1"/>
                    </a:solidFill>
                  </a:ln>
                  <a:solidFill>
                    <a:schemeClr val="bg1"/>
                  </a:solidFill>
                </a:rPr>
                <a:t>e</a:t>
              </a:r>
            </a:p>
          </p:txBody>
        </p:sp>
      </p:grpSp>
      <p:grpSp>
        <p:nvGrpSpPr>
          <p:cNvPr id="8" name="Group 7"/>
          <p:cNvGrpSpPr/>
          <p:nvPr/>
        </p:nvGrpSpPr>
        <p:grpSpPr>
          <a:xfrm>
            <a:off x="7776356" y="227397"/>
            <a:ext cx="1367644" cy="504056"/>
            <a:chOff x="7776356" y="1700808"/>
            <a:chExt cx="1367644" cy="504056"/>
          </a:xfrm>
          <a:solidFill>
            <a:schemeClr val="accent6"/>
          </a:solidFill>
        </p:grpSpPr>
        <p:sp>
          <p:nvSpPr>
            <p:cNvPr id="9" name="Oval 8"/>
            <p:cNvSpPr/>
            <p:nvPr/>
          </p:nvSpPr>
          <p:spPr>
            <a:xfrm>
              <a:off x="777635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8028384" y="1700808"/>
              <a:ext cx="111561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Practise</a:t>
              </a:r>
            </a:p>
          </p:txBody>
        </p:sp>
      </p:gr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18252" y="1093304"/>
            <a:ext cx="4989444" cy="3354761"/>
          </a:xfrm>
          <a:prstGeom prst="rect">
            <a:avLst/>
          </a:prstGeom>
        </p:spPr>
      </p:pic>
      <p:sp>
        <p:nvSpPr>
          <p:cNvPr id="4" name="TextBox 3"/>
          <p:cNvSpPr txBox="1"/>
          <p:nvPr/>
        </p:nvSpPr>
        <p:spPr>
          <a:xfrm>
            <a:off x="2117034" y="1977886"/>
            <a:ext cx="4790660" cy="1862048"/>
          </a:xfrm>
          <a:prstGeom prst="rect">
            <a:avLst/>
          </a:prstGeom>
          <a:noFill/>
        </p:spPr>
        <p:txBody>
          <a:bodyPr wrap="square" rtlCol="0">
            <a:spAutoFit/>
          </a:bodyPr>
          <a:lstStyle/>
          <a:p>
            <a:pPr algn="ctr"/>
            <a:r>
              <a:rPr lang="en-GB" sz="11500" b="1" dirty="0" err="1">
                <a:ln>
                  <a:solidFill>
                    <a:schemeClr val="tx1"/>
                  </a:solidFill>
                </a:ln>
                <a:solidFill>
                  <a:schemeClr val="bg1"/>
                </a:solidFill>
              </a:rPr>
              <a:t>simpl</a:t>
            </a:r>
            <a:r>
              <a:rPr lang="en-GB" sz="11500" b="1" dirty="0">
                <a:ln>
                  <a:solidFill>
                    <a:schemeClr val="tx1"/>
                  </a:solidFill>
                </a:ln>
                <a:solidFill>
                  <a:schemeClr val="bg1"/>
                </a:solidFill>
              </a:rPr>
              <a:t>_</a:t>
            </a:r>
          </a:p>
        </p:txBody>
      </p:sp>
      <p:sp>
        <p:nvSpPr>
          <p:cNvPr id="23" name="TextBox 22"/>
          <p:cNvSpPr txBox="1"/>
          <p:nvPr/>
        </p:nvSpPr>
        <p:spPr>
          <a:xfrm>
            <a:off x="2130286" y="1981198"/>
            <a:ext cx="4717774" cy="1862048"/>
          </a:xfrm>
          <a:prstGeom prst="rect">
            <a:avLst/>
          </a:prstGeom>
          <a:noFill/>
        </p:spPr>
        <p:txBody>
          <a:bodyPr wrap="square" rtlCol="0">
            <a:spAutoFit/>
          </a:bodyPr>
          <a:lstStyle/>
          <a:p>
            <a:pPr algn="ctr"/>
            <a:r>
              <a:rPr lang="en-GB" sz="11500" b="1" dirty="0">
                <a:ln>
                  <a:solidFill>
                    <a:schemeClr val="tx1"/>
                  </a:solidFill>
                </a:ln>
                <a:solidFill>
                  <a:schemeClr val="bg1"/>
                </a:solidFill>
              </a:rPr>
              <a:t>simply</a:t>
            </a:r>
          </a:p>
        </p:txBody>
      </p:sp>
    </p:spTree>
    <p:extLst>
      <p:ext uri="{BB962C8B-B14F-4D97-AF65-F5344CB8AC3E}">
        <p14:creationId xmlns:p14="http://schemas.microsoft.com/office/powerpoint/2010/main" val="140029951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32" presetClass="emph" presetSubtype="0" fill="hold" nodeType="clickEffect">
                                  <p:stCondLst>
                                    <p:cond delay="0"/>
                                  </p:stCondLst>
                                  <p:childTnLst>
                                    <p:animRot by="120000">
                                      <p:cBhvr>
                                        <p:cTn id="6" dur="100" fill="hold">
                                          <p:stCondLst>
                                            <p:cond delay="0"/>
                                          </p:stCondLst>
                                        </p:cTn>
                                        <p:tgtEl>
                                          <p:spTgt spid="13"/>
                                        </p:tgtEl>
                                        <p:attrNameLst>
                                          <p:attrName>r</p:attrName>
                                        </p:attrNameLst>
                                      </p:cBhvr>
                                    </p:animRot>
                                    <p:animRot by="-240000">
                                      <p:cBhvr>
                                        <p:cTn id="7" dur="200" fill="hold">
                                          <p:stCondLst>
                                            <p:cond delay="200"/>
                                          </p:stCondLst>
                                        </p:cTn>
                                        <p:tgtEl>
                                          <p:spTgt spid="13"/>
                                        </p:tgtEl>
                                        <p:attrNameLst>
                                          <p:attrName>r</p:attrName>
                                        </p:attrNameLst>
                                      </p:cBhvr>
                                    </p:animRot>
                                    <p:animRot by="240000">
                                      <p:cBhvr>
                                        <p:cTn id="8" dur="200" fill="hold">
                                          <p:stCondLst>
                                            <p:cond delay="400"/>
                                          </p:stCondLst>
                                        </p:cTn>
                                        <p:tgtEl>
                                          <p:spTgt spid="13"/>
                                        </p:tgtEl>
                                        <p:attrNameLst>
                                          <p:attrName>r</p:attrName>
                                        </p:attrNameLst>
                                      </p:cBhvr>
                                    </p:animRot>
                                    <p:animRot by="-240000">
                                      <p:cBhvr>
                                        <p:cTn id="9" dur="200" fill="hold">
                                          <p:stCondLst>
                                            <p:cond delay="600"/>
                                          </p:stCondLst>
                                        </p:cTn>
                                        <p:tgtEl>
                                          <p:spTgt spid="13"/>
                                        </p:tgtEl>
                                        <p:attrNameLst>
                                          <p:attrName>r</p:attrName>
                                        </p:attrNameLst>
                                      </p:cBhvr>
                                    </p:animRot>
                                    <p:animRot by="120000">
                                      <p:cBhvr>
                                        <p:cTn id="10" dur="200" fill="hold">
                                          <p:stCondLst>
                                            <p:cond delay="800"/>
                                          </p:stCondLst>
                                        </p:cTn>
                                        <p:tgtEl>
                                          <p:spTgt spid="13"/>
                                        </p:tgtEl>
                                        <p:attrNameLst>
                                          <p:attrName>r</p:attrName>
                                        </p:attrNameLst>
                                      </p:cBhvr>
                                    </p:animRot>
                                  </p:childTnLst>
                                </p:cTn>
                              </p:par>
                            </p:childTnLst>
                          </p:cTn>
                        </p:par>
                      </p:childTnLst>
                    </p:cTn>
                  </p:par>
                </p:childTnLst>
              </p:cTn>
              <p:nextCondLst>
                <p:cond evt="onClick" delay="0">
                  <p:tgtEl>
                    <p:spTgt spid="13"/>
                  </p:tgtEl>
                </p:cond>
              </p:nextCondLst>
            </p:seq>
            <p:seq concurrent="1" nextAc="seek">
              <p:cTn id="11" restart="whenNotActive" fill="hold" evtFilter="cancelBubble" nodeType="interactiveSeq">
                <p:stCondLst>
                  <p:cond evt="onClick" delay="0">
                    <p:tgtEl>
                      <p:spTgt spid="14"/>
                    </p:tgtEl>
                  </p:cond>
                </p:stCondLst>
                <p:endSync evt="end" delay="0">
                  <p:rtn val="all"/>
                </p:endSync>
                <p:childTnLst>
                  <p:par>
                    <p:cTn id="12" fill="hold">
                      <p:stCondLst>
                        <p:cond delay="0"/>
                      </p:stCondLst>
                      <p:childTnLst>
                        <p:par>
                          <p:cTn id="13" fill="hold">
                            <p:stCondLst>
                              <p:cond delay="0"/>
                            </p:stCondLst>
                            <p:childTnLst>
                              <p:par>
                                <p:cTn id="14" presetID="10" presetClass="exit" presetSubtype="0" fill="hold" grpId="0" nodeType="withEffect">
                                  <p:stCondLst>
                                    <p:cond delay="0"/>
                                  </p:stCondLst>
                                  <p:childTnLst>
                                    <p:animEffect transition="out" filter="fade">
                                      <p:cBhvr>
                                        <p:cTn id="15" dur="500"/>
                                        <p:tgtEl>
                                          <p:spTgt spid="4"/>
                                        </p:tgtEl>
                                      </p:cBhvr>
                                    </p:animEffect>
                                    <p:set>
                                      <p:cBhvr>
                                        <p:cTn id="16" dur="1" fill="hold">
                                          <p:stCondLst>
                                            <p:cond delay="499"/>
                                          </p:stCondLst>
                                        </p:cTn>
                                        <p:tgtEl>
                                          <p:spTgt spid="4"/>
                                        </p:tgtEl>
                                        <p:attrNameLst>
                                          <p:attrName>style.visibility</p:attrName>
                                        </p:attrNameLst>
                                      </p:cBhvr>
                                      <p:to>
                                        <p:strVal val="hidden"/>
                                      </p:to>
                                    </p:set>
                                  </p:childTnLst>
                                </p:cTn>
                              </p:par>
                              <p:par>
                                <p:cTn id="17" presetID="10" presetClass="entr" presetSubtype="0"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fade">
                                      <p:cBhvr>
                                        <p:cTn id="19" dur="500"/>
                                        <p:tgtEl>
                                          <p:spTgt spid="23"/>
                                        </p:tgtEl>
                                      </p:cBhvr>
                                    </p:animEffect>
                                  </p:childTnLst>
                                </p:cTn>
                              </p:par>
                              <p:par>
                                <p:cTn id="20" presetID="6" presetClass="entr" presetSubtype="32" fill="hold" grpId="0" nodeType="withEffect">
                                  <p:stCondLst>
                                    <p:cond delay="500"/>
                                  </p:stCondLst>
                                  <p:childTnLst>
                                    <p:set>
                                      <p:cBhvr>
                                        <p:cTn id="21" dur="1" fill="hold">
                                          <p:stCondLst>
                                            <p:cond delay="0"/>
                                          </p:stCondLst>
                                        </p:cTn>
                                        <p:tgtEl>
                                          <p:spTgt spid="24"/>
                                        </p:tgtEl>
                                        <p:attrNameLst>
                                          <p:attrName>style.visibility</p:attrName>
                                        </p:attrNameLst>
                                      </p:cBhvr>
                                      <p:to>
                                        <p:strVal val="visible"/>
                                      </p:to>
                                    </p:set>
                                    <p:animEffect transition="in" filter="circle(out)">
                                      <p:cBhvr>
                                        <p:cTn id="22" dur="800"/>
                                        <p:tgtEl>
                                          <p:spTgt spid="24"/>
                                        </p:tgtEl>
                                      </p:cBhvr>
                                    </p:animEffect>
                                  </p:childTnLst>
                                </p:cTn>
                              </p:par>
                            </p:childTnLst>
                          </p:cTn>
                        </p:par>
                      </p:childTnLst>
                    </p:cTn>
                  </p:par>
                </p:childTnLst>
              </p:cTn>
              <p:nextCondLst>
                <p:cond evt="onClick" delay="0">
                  <p:tgtEl>
                    <p:spTgt spid="14"/>
                  </p:tgtEl>
                </p:cond>
              </p:nextCondLst>
            </p:seq>
            <p:seq concurrent="1" nextAc="seek">
              <p:cTn id="23" restart="whenNotActive" fill="hold" evtFilter="cancelBubble" nodeType="interactiveSeq">
                <p:stCondLst>
                  <p:cond evt="onClick" delay="0">
                    <p:tgtEl>
                      <p:spTgt spid="20"/>
                    </p:tgtEl>
                  </p:cond>
                </p:stCondLst>
                <p:endSync evt="end" delay="0">
                  <p:rtn val="all"/>
                </p:endSync>
                <p:childTnLst>
                  <p:par>
                    <p:cTn id="24" fill="hold">
                      <p:stCondLst>
                        <p:cond delay="0"/>
                      </p:stCondLst>
                      <p:childTnLst>
                        <p:par>
                          <p:cTn id="25" fill="hold">
                            <p:stCondLst>
                              <p:cond delay="0"/>
                            </p:stCondLst>
                            <p:childTnLst>
                              <p:par>
                                <p:cTn id="26" presetID="32" presetClass="emph" presetSubtype="0" fill="hold" nodeType="clickEffect">
                                  <p:stCondLst>
                                    <p:cond delay="0"/>
                                  </p:stCondLst>
                                  <p:childTnLst>
                                    <p:animRot by="120000">
                                      <p:cBhvr>
                                        <p:cTn id="27" dur="100" fill="hold">
                                          <p:stCondLst>
                                            <p:cond delay="0"/>
                                          </p:stCondLst>
                                        </p:cTn>
                                        <p:tgtEl>
                                          <p:spTgt spid="20"/>
                                        </p:tgtEl>
                                        <p:attrNameLst>
                                          <p:attrName>r</p:attrName>
                                        </p:attrNameLst>
                                      </p:cBhvr>
                                    </p:animRot>
                                    <p:animRot by="-240000">
                                      <p:cBhvr>
                                        <p:cTn id="28" dur="200" fill="hold">
                                          <p:stCondLst>
                                            <p:cond delay="200"/>
                                          </p:stCondLst>
                                        </p:cTn>
                                        <p:tgtEl>
                                          <p:spTgt spid="20"/>
                                        </p:tgtEl>
                                        <p:attrNameLst>
                                          <p:attrName>r</p:attrName>
                                        </p:attrNameLst>
                                      </p:cBhvr>
                                    </p:animRot>
                                    <p:animRot by="240000">
                                      <p:cBhvr>
                                        <p:cTn id="29" dur="200" fill="hold">
                                          <p:stCondLst>
                                            <p:cond delay="400"/>
                                          </p:stCondLst>
                                        </p:cTn>
                                        <p:tgtEl>
                                          <p:spTgt spid="20"/>
                                        </p:tgtEl>
                                        <p:attrNameLst>
                                          <p:attrName>r</p:attrName>
                                        </p:attrNameLst>
                                      </p:cBhvr>
                                    </p:animRot>
                                    <p:animRot by="-240000">
                                      <p:cBhvr>
                                        <p:cTn id="30" dur="200" fill="hold">
                                          <p:stCondLst>
                                            <p:cond delay="600"/>
                                          </p:stCondLst>
                                        </p:cTn>
                                        <p:tgtEl>
                                          <p:spTgt spid="20"/>
                                        </p:tgtEl>
                                        <p:attrNameLst>
                                          <p:attrName>r</p:attrName>
                                        </p:attrNameLst>
                                      </p:cBhvr>
                                    </p:animRot>
                                    <p:animRot by="120000">
                                      <p:cBhvr>
                                        <p:cTn id="31" dur="200" fill="hold">
                                          <p:stCondLst>
                                            <p:cond delay="800"/>
                                          </p:stCondLst>
                                        </p:cTn>
                                        <p:tgtEl>
                                          <p:spTgt spid="20"/>
                                        </p:tgtEl>
                                        <p:attrNameLst>
                                          <p:attrName>r</p:attrName>
                                        </p:attrNameLst>
                                      </p:cBhvr>
                                    </p:animRot>
                                  </p:childTnLst>
                                </p:cTn>
                              </p:par>
                            </p:childTnLst>
                          </p:cTn>
                        </p:par>
                      </p:childTnLst>
                    </p:cTn>
                  </p:par>
                </p:childTnLst>
              </p:cTn>
              <p:nextCondLst>
                <p:cond evt="onClick" delay="0">
                  <p:tgtEl>
                    <p:spTgt spid="20"/>
                  </p:tgtEl>
                </p:cond>
              </p:nextCondLst>
            </p:seq>
            <p:seq concurrent="1" nextAc="seek">
              <p:cTn id="32" restart="whenNotActive" fill="hold" evtFilter="cancelBubble" nodeType="interactiveSeq">
                <p:stCondLst>
                  <p:cond evt="onClick" delay="0">
                    <p:tgtEl>
                      <p:spTgt spid="17"/>
                    </p:tgtEl>
                  </p:cond>
                </p:stCondLst>
                <p:endSync evt="end" delay="0">
                  <p:rtn val="all"/>
                </p:endSync>
                <p:childTnLst>
                  <p:par>
                    <p:cTn id="33" fill="hold">
                      <p:stCondLst>
                        <p:cond delay="0"/>
                      </p:stCondLst>
                      <p:childTnLst>
                        <p:par>
                          <p:cTn id="34" fill="hold">
                            <p:stCondLst>
                              <p:cond delay="0"/>
                            </p:stCondLst>
                            <p:childTnLst>
                              <p:par>
                                <p:cTn id="35" presetID="32" presetClass="emph" presetSubtype="0" fill="hold" nodeType="clickEffect">
                                  <p:stCondLst>
                                    <p:cond delay="0"/>
                                  </p:stCondLst>
                                  <p:childTnLst>
                                    <p:animRot by="120000">
                                      <p:cBhvr>
                                        <p:cTn id="36" dur="100" fill="hold">
                                          <p:stCondLst>
                                            <p:cond delay="0"/>
                                          </p:stCondLst>
                                        </p:cTn>
                                        <p:tgtEl>
                                          <p:spTgt spid="17"/>
                                        </p:tgtEl>
                                        <p:attrNameLst>
                                          <p:attrName>r</p:attrName>
                                        </p:attrNameLst>
                                      </p:cBhvr>
                                    </p:animRot>
                                    <p:animRot by="-240000">
                                      <p:cBhvr>
                                        <p:cTn id="37" dur="200" fill="hold">
                                          <p:stCondLst>
                                            <p:cond delay="200"/>
                                          </p:stCondLst>
                                        </p:cTn>
                                        <p:tgtEl>
                                          <p:spTgt spid="17"/>
                                        </p:tgtEl>
                                        <p:attrNameLst>
                                          <p:attrName>r</p:attrName>
                                        </p:attrNameLst>
                                      </p:cBhvr>
                                    </p:animRot>
                                    <p:animRot by="240000">
                                      <p:cBhvr>
                                        <p:cTn id="38" dur="200" fill="hold">
                                          <p:stCondLst>
                                            <p:cond delay="400"/>
                                          </p:stCondLst>
                                        </p:cTn>
                                        <p:tgtEl>
                                          <p:spTgt spid="17"/>
                                        </p:tgtEl>
                                        <p:attrNameLst>
                                          <p:attrName>r</p:attrName>
                                        </p:attrNameLst>
                                      </p:cBhvr>
                                    </p:animRot>
                                    <p:animRot by="-240000">
                                      <p:cBhvr>
                                        <p:cTn id="39" dur="200" fill="hold">
                                          <p:stCondLst>
                                            <p:cond delay="600"/>
                                          </p:stCondLst>
                                        </p:cTn>
                                        <p:tgtEl>
                                          <p:spTgt spid="17"/>
                                        </p:tgtEl>
                                        <p:attrNameLst>
                                          <p:attrName>r</p:attrName>
                                        </p:attrNameLst>
                                      </p:cBhvr>
                                    </p:animRot>
                                    <p:animRot by="120000">
                                      <p:cBhvr>
                                        <p:cTn id="40" dur="200" fill="hold">
                                          <p:stCondLst>
                                            <p:cond delay="800"/>
                                          </p:stCondLst>
                                        </p:cTn>
                                        <p:tgtEl>
                                          <p:spTgt spid="17"/>
                                        </p:tgtEl>
                                        <p:attrNameLst>
                                          <p:attrName>r</p:attrName>
                                        </p:attrNameLst>
                                      </p:cBhvr>
                                    </p:animRot>
                                  </p:childTnLst>
                                </p:cTn>
                              </p:par>
                            </p:childTnLst>
                          </p:cTn>
                        </p:par>
                      </p:childTnLst>
                    </p:cTn>
                  </p:par>
                </p:childTnLst>
              </p:cTn>
              <p:nextCondLst>
                <p:cond evt="onClick" delay="0">
                  <p:tgtEl>
                    <p:spTgt spid="17"/>
                  </p:tgtEl>
                </p:cond>
              </p:nextCondLst>
            </p:seq>
          </p:childTnLst>
        </p:cTn>
      </p:par>
    </p:tnLst>
    <p:bldLst>
      <p:bldP spid="24" grpId="0" animBg="1"/>
      <p:bldP spid="4" grpId="0"/>
      <p:bldP spid="23"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6988F"/>
        </a:solidFill>
        <a:effectLst/>
      </p:bgPr>
    </p:bg>
    <p:spTree>
      <p:nvGrpSpPr>
        <p:cNvPr id="1" name=""/>
        <p:cNvGrpSpPr/>
        <p:nvPr/>
      </p:nvGrpSpPr>
      <p:grpSpPr>
        <a:xfrm>
          <a:off x="0" y="0"/>
          <a:ext cx="0" cy="0"/>
          <a:chOff x="0" y="0"/>
          <a:chExt cx="0" cy="0"/>
        </a:xfrm>
      </p:grpSpPr>
      <p:pic>
        <p:nvPicPr>
          <p:cNvPr id="19" name="Picture 1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8733" y="417443"/>
            <a:ext cx="8255000" cy="6003235"/>
          </a:xfrm>
          <a:prstGeom prst="roundRect">
            <a:avLst>
              <a:gd name="adj" fmla="val 3033"/>
            </a:avLst>
          </a:prstGeom>
          <a:ln w="28575">
            <a:solidFill>
              <a:schemeClr val="bg1"/>
            </a:solidFill>
          </a:ln>
        </p:spPr>
      </p:pic>
      <p:grpSp>
        <p:nvGrpSpPr>
          <p:cNvPr id="6" name="Group 5"/>
          <p:cNvGrpSpPr/>
          <p:nvPr/>
        </p:nvGrpSpPr>
        <p:grpSpPr>
          <a:xfrm>
            <a:off x="8045972" y="227397"/>
            <a:ext cx="1098028" cy="504056"/>
            <a:chOff x="8045972" y="1700808"/>
            <a:chExt cx="1098028" cy="504056"/>
          </a:xfrm>
          <a:solidFill>
            <a:schemeClr val="accent6"/>
          </a:solidFill>
        </p:grpSpPr>
        <p:sp>
          <p:nvSpPr>
            <p:cNvPr id="5" name="Oval 4"/>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Apply</a:t>
              </a:r>
            </a:p>
          </p:txBody>
        </p:sp>
      </p:grpSp>
      <p:sp>
        <p:nvSpPr>
          <p:cNvPr id="10" name="Rectangle: Rounded Corners 6">
            <a:extLst>
              <a:ext uri="{FF2B5EF4-FFF2-40B4-BE49-F238E27FC236}">
                <a16:creationId xmlns:a16="http://schemas.microsoft.com/office/drawing/2014/main" id="{7E405A8F-5F55-4B27-BAFC-69257B72E5EF}"/>
              </a:ext>
            </a:extLst>
          </p:cNvPr>
          <p:cNvSpPr/>
          <p:nvPr/>
        </p:nvSpPr>
        <p:spPr>
          <a:xfrm>
            <a:off x="684213" y="778934"/>
            <a:ext cx="7775575" cy="1549262"/>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GB" sz="2000" dirty="0">
                <a:solidFill>
                  <a:schemeClr val="tx1"/>
                </a:solidFill>
                <a:latin typeface="Twinkl" pitchFamily="50" charset="0"/>
              </a:rPr>
              <a:t>Jay’s house was much further away than they realised. The noisy wind was blowing at them in icy blasts. “I wish I’d brought my big coat!” shivered Kit. </a:t>
            </a:r>
          </a:p>
          <a:p>
            <a:r>
              <a:rPr lang="en-GB" sz="2000" dirty="0">
                <a:solidFill>
                  <a:schemeClr val="tx1"/>
                </a:solidFill>
                <a:latin typeface="Twinkl" pitchFamily="50" charset="0"/>
              </a:rPr>
              <a:t>“Not too far now,” said Sam encouragingly.   </a:t>
            </a:r>
          </a:p>
        </p:txBody>
      </p:sp>
      <p:grpSp>
        <p:nvGrpSpPr>
          <p:cNvPr id="11" name="Question Button">
            <a:extLst>
              <a:ext uri="{FF2B5EF4-FFF2-40B4-BE49-F238E27FC236}">
                <a16:creationId xmlns:a16="http://schemas.microsoft.com/office/drawing/2014/main" id="{E2A64CC5-FA84-41AD-93DC-02C343F59795}"/>
              </a:ext>
            </a:extLst>
          </p:cNvPr>
          <p:cNvGrpSpPr/>
          <p:nvPr/>
        </p:nvGrpSpPr>
        <p:grpSpPr>
          <a:xfrm>
            <a:off x="7704084" y="5050992"/>
            <a:ext cx="992572" cy="999757"/>
            <a:chOff x="6804248" y="5183475"/>
            <a:chExt cx="992572" cy="999757"/>
          </a:xfrm>
        </p:grpSpPr>
        <p:pic>
          <p:nvPicPr>
            <p:cNvPr id="12" name="Picture 11">
              <a:extLst>
                <a:ext uri="{FF2B5EF4-FFF2-40B4-BE49-F238E27FC236}">
                  <a16:creationId xmlns:a16="http://schemas.microsoft.com/office/drawing/2014/main" id="{FAFD5C1D-0F72-4E8F-8C45-3E42288A96D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155" t="-1312" r="-2155" b="67812"/>
            <a:stretch/>
          </p:blipFill>
          <p:spPr>
            <a:xfrm>
              <a:off x="6804248" y="5517232"/>
              <a:ext cx="666000" cy="666000"/>
            </a:xfrm>
            <a:prstGeom prst="ellipse">
              <a:avLst/>
            </a:prstGeom>
            <a:solidFill>
              <a:schemeClr val="bg1"/>
            </a:solidFill>
            <a:ln w="57150">
              <a:solidFill>
                <a:srgbClr val="00938F"/>
              </a:solidFill>
            </a:ln>
          </p:spPr>
        </p:pic>
        <p:sp>
          <p:nvSpPr>
            <p:cNvPr id="13" name="TextBox 12">
              <a:extLst>
                <a:ext uri="{FF2B5EF4-FFF2-40B4-BE49-F238E27FC236}">
                  <a16:creationId xmlns:a16="http://schemas.microsoft.com/office/drawing/2014/main" id="{308F4E97-BB24-4EF2-8F9B-98609454C75F}"/>
                </a:ext>
              </a:extLst>
            </p:cNvPr>
            <p:cNvSpPr txBox="1"/>
            <p:nvPr/>
          </p:nvSpPr>
          <p:spPr>
            <a:xfrm rot="21025919">
              <a:off x="7277276" y="5183475"/>
              <a:ext cx="360040" cy="523220"/>
            </a:xfrm>
            <a:prstGeom prst="rect">
              <a:avLst/>
            </a:prstGeom>
            <a:noFill/>
          </p:spPr>
          <p:txBody>
            <a:bodyPr wrap="square" rtlCol="0">
              <a:spAutoFit/>
            </a:bodyPr>
            <a:lstStyle/>
            <a:p>
              <a:r>
                <a:rPr lang="en-GB" sz="2800" b="1" dirty="0">
                  <a:solidFill>
                    <a:srgbClr val="00938F"/>
                  </a:solidFill>
                </a:rPr>
                <a:t>?</a:t>
              </a:r>
            </a:p>
          </p:txBody>
        </p:sp>
        <p:sp>
          <p:nvSpPr>
            <p:cNvPr id="14" name="TextBox 13">
              <a:extLst>
                <a:ext uri="{FF2B5EF4-FFF2-40B4-BE49-F238E27FC236}">
                  <a16:creationId xmlns:a16="http://schemas.microsoft.com/office/drawing/2014/main" id="{805822F7-B1BF-493A-AC20-21B1E3402DAA}"/>
                </a:ext>
              </a:extLst>
            </p:cNvPr>
            <p:cNvSpPr txBox="1"/>
            <p:nvPr/>
          </p:nvSpPr>
          <p:spPr>
            <a:xfrm rot="815995">
              <a:off x="7436780" y="5327491"/>
              <a:ext cx="360040" cy="523220"/>
            </a:xfrm>
            <a:prstGeom prst="rect">
              <a:avLst/>
            </a:prstGeom>
            <a:noFill/>
          </p:spPr>
          <p:txBody>
            <a:bodyPr wrap="square" rtlCol="0">
              <a:spAutoFit/>
            </a:bodyPr>
            <a:lstStyle/>
            <a:p>
              <a:r>
                <a:rPr lang="en-GB" sz="2800" b="1" dirty="0">
                  <a:solidFill>
                    <a:srgbClr val="00938F"/>
                  </a:solidFill>
                </a:rPr>
                <a:t>?</a:t>
              </a:r>
            </a:p>
          </p:txBody>
        </p:sp>
      </p:grpSp>
      <p:sp>
        <p:nvSpPr>
          <p:cNvPr id="15" name="Kit's teaching bubble">
            <a:extLst>
              <a:ext uri="{FF2B5EF4-FFF2-40B4-BE49-F238E27FC236}">
                <a16:creationId xmlns:a16="http://schemas.microsoft.com/office/drawing/2014/main" id="{16101DE7-DFF1-4A4B-A964-B40B6A34D29E}"/>
              </a:ext>
            </a:extLst>
          </p:cNvPr>
          <p:cNvSpPr/>
          <p:nvPr/>
        </p:nvSpPr>
        <p:spPr>
          <a:xfrm>
            <a:off x="4588933" y="5411334"/>
            <a:ext cx="2726515" cy="792088"/>
          </a:xfrm>
          <a:prstGeom prst="wedgeRoundRectCallout">
            <a:avLst>
              <a:gd name="adj1" fmla="val 66831"/>
              <a:gd name="adj2" fmla="val 7906"/>
              <a:gd name="adj3" fmla="val 16667"/>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latin typeface="Twinkl" pitchFamily="50" charset="0"/>
                <a:sym typeface="Wingdings" panose="05000000000000000000" pitchFamily="2" charset="2"/>
              </a:rPr>
              <a:t>Why did Kit wish he’d got his big coat?</a:t>
            </a:r>
            <a:endParaRPr lang="en-GB" dirty="0">
              <a:solidFill>
                <a:schemeClr val="tx1"/>
              </a:solidFill>
              <a:latin typeface="Twinkl" pitchFamily="50" charset="0"/>
            </a:endParaRPr>
          </a:p>
        </p:txBody>
      </p:sp>
      <p:sp>
        <p:nvSpPr>
          <p:cNvPr id="16" name="Close bubble">
            <a:extLst>
              <a:ext uri="{FF2B5EF4-FFF2-40B4-BE49-F238E27FC236}">
                <a16:creationId xmlns:a16="http://schemas.microsoft.com/office/drawing/2014/main" id="{49E053F3-7445-4DA3-9C20-3ED32B633F3B}"/>
              </a:ext>
            </a:extLst>
          </p:cNvPr>
          <p:cNvSpPr/>
          <p:nvPr/>
        </p:nvSpPr>
        <p:spPr>
          <a:xfrm>
            <a:off x="4491691" y="5346343"/>
            <a:ext cx="284162" cy="28416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t>X</a:t>
            </a:r>
            <a:endParaRPr lang="en-GB" sz="1400" b="1" dirty="0"/>
          </a:p>
        </p:txBody>
      </p:sp>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22674" y="2792895"/>
            <a:ext cx="580990" cy="1540565"/>
          </a:xfrm>
          <a:prstGeom prst="rect">
            <a:avLst/>
          </a:prstGeom>
        </p:spPr>
      </p:pic>
      <p:pic>
        <p:nvPicPr>
          <p:cNvPr id="17" name="Picture 1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04584" y="2822712"/>
            <a:ext cx="578573" cy="1540565"/>
          </a:xfrm>
          <a:prstGeom prst="rect">
            <a:avLst/>
          </a:prstGeom>
        </p:spPr>
      </p:pic>
    </p:spTree>
    <p:extLst>
      <p:ext uri="{BB962C8B-B14F-4D97-AF65-F5344CB8AC3E}">
        <p14:creationId xmlns:p14="http://schemas.microsoft.com/office/powerpoint/2010/main" val="94953612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
                                        <p:tgtEl>
                                          <p:spTgt spid="16"/>
                                        </p:tgtEl>
                                      </p:cBhvr>
                                    </p:animEffect>
                                  </p:childTnLst>
                                </p:cTn>
                              </p:par>
                            </p:childTnLst>
                          </p:cTn>
                        </p:par>
                      </p:childTnLst>
                    </p:cTn>
                  </p:par>
                </p:childTnLst>
              </p:cTn>
              <p:nextCondLst>
                <p:cond evt="onClick" delay="0">
                  <p:tgtEl>
                    <p:spTgt spid="11"/>
                  </p:tgtEl>
                </p:cond>
              </p:nextCondLst>
            </p:seq>
            <p:seq concurrent="1" nextAc="seek">
              <p:cTn id="11" restart="whenNotActive" fill="hold" evtFilter="cancelBubble" nodeType="interactiveSeq">
                <p:stCondLst>
                  <p:cond evt="onClick" delay="0">
                    <p:tgtEl>
                      <p:spTgt spid="16"/>
                    </p:tgtEl>
                  </p:cond>
                </p:stCondLst>
                <p:endSync evt="end" delay="0">
                  <p:rtn val="all"/>
                </p:endSync>
                <p:childTnLst>
                  <p:par>
                    <p:cTn id="12" fill="hold">
                      <p:stCondLst>
                        <p:cond delay="0"/>
                      </p:stCondLst>
                      <p:childTnLst>
                        <p:par>
                          <p:cTn id="13" fill="hold">
                            <p:stCondLst>
                              <p:cond delay="0"/>
                            </p:stCondLst>
                            <p:childTnLst>
                              <p:par>
                                <p:cTn id="14" presetID="10" presetClass="exit" presetSubtype="0" fill="hold" grpId="1" nodeType="clickEffect">
                                  <p:stCondLst>
                                    <p:cond delay="0"/>
                                  </p:stCondLst>
                                  <p:childTnLst>
                                    <p:animEffect transition="out" filter="fade">
                                      <p:cBhvr>
                                        <p:cTn id="15" dur="500"/>
                                        <p:tgtEl>
                                          <p:spTgt spid="15"/>
                                        </p:tgtEl>
                                      </p:cBhvr>
                                    </p:animEffect>
                                    <p:set>
                                      <p:cBhvr>
                                        <p:cTn id="16" dur="1" fill="hold">
                                          <p:stCondLst>
                                            <p:cond delay="499"/>
                                          </p:stCondLst>
                                        </p:cTn>
                                        <p:tgtEl>
                                          <p:spTgt spid="15"/>
                                        </p:tgtEl>
                                        <p:attrNameLst>
                                          <p:attrName>style.visibility</p:attrName>
                                        </p:attrNameLst>
                                      </p:cBhvr>
                                      <p:to>
                                        <p:strVal val="hidden"/>
                                      </p:to>
                                    </p:set>
                                  </p:childTnLst>
                                </p:cTn>
                              </p:par>
                              <p:par>
                                <p:cTn id="17" presetID="10" presetClass="exit" presetSubtype="0" fill="hold" grpId="1" nodeType="withEffect">
                                  <p:stCondLst>
                                    <p:cond delay="0"/>
                                  </p:stCondLst>
                                  <p:childTnLst>
                                    <p:animEffect transition="out" filter="fade">
                                      <p:cBhvr>
                                        <p:cTn id="18" dur="500"/>
                                        <p:tgtEl>
                                          <p:spTgt spid="16"/>
                                        </p:tgtEl>
                                      </p:cBhvr>
                                    </p:animEffect>
                                    <p:set>
                                      <p:cBhvr>
                                        <p:cTn id="19" dur="1" fill="hold">
                                          <p:stCondLst>
                                            <p:cond delay="4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childTnLst>
        </p:cTn>
      </p:par>
    </p:tnLst>
    <p:bldLst>
      <p:bldP spid="15" grpId="0" animBg="1"/>
      <p:bldP spid="15" grpId="1" animBg="1"/>
      <p:bldP spid="16" grpId="0" animBg="1"/>
      <p:bldP spid="16"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8045972" y="227397"/>
            <a:ext cx="1098028" cy="504056"/>
            <a:chOff x="8045972" y="1700808"/>
            <a:chExt cx="1098028" cy="504056"/>
          </a:xfrm>
          <a:solidFill>
            <a:schemeClr val="accent6"/>
          </a:solidFill>
        </p:grpSpPr>
        <p:sp>
          <p:nvSpPr>
            <p:cNvPr id="5" name="Oval 4"/>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Apply</a:t>
              </a:r>
            </a:p>
          </p:txBody>
        </p:sp>
      </p:grpSp>
      <p:sp>
        <p:nvSpPr>
          <p:cNvPr id="18" name="Title 1"/>
          <p:cNvSpPr>
            <a:spLocks noGrp="1"/>
          </p:cNvSpPr>
          <p:nvPr>
            <p:ph type="title"/>
          </p:nvPr>
        </p:nvSpPr>
        <p:spPr>
          <a:xfrm>
            <a:off x="457200" y="479425"/>
            <a:ext cx="8220075" cy="993775"/>
          </a:xfrm>
        </p:spPr>
        <p:txBody>
          <a:bodyPr/>
          <a:lstStyle/>
          <a:p>
            <a:pPr eaLnBrk="1" hangingPunct="1"/>
            <a:r>
              <a:rPr lang="en-GB" altLang="en-US" dirty="0"/>
              <a:t>A Much Needed Rest</a:t>
            </a:r>
          </a:p>
        </p:txBody>
      </p:sp>
      <p:sp>
        <p:nvSpPr>
          <p:cNvPr id="19" name="Rectangle: Rounded Corners 15">
            <a:extLst>
              <a:ext uri="{FF2B5EF4-FFF2-40B4-BE49-F238E27FC236}">
                <a16:creationId xmlns:a16="http://schemas.microsoft.com/office/drawing/2014/main" id="{B3E7A0D5-36EC-4F2A-AFCF-B1CFD7242B86}"/>
              </a:ext>
            </a:extLst>
          </p:cNvPr>
          <p:cNvSpPr/>
          <p:nvPr/>
        </p:nvSpPr>
        <p:spPr>
          <a:xfrm>
            <a:off x="711200" y="1461688"/>
            <a:ext cx="7721601" cy="1361025"/>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sz="2000" dirty="0">
                <a:solidFill>
                  <a:schemeClr val="tx1"/>
                </a:solidFill>
                <a:latin typeface="Twinkl" pitchFamily="50" charset="0"/>
              </a:rPr>
              <a:t>Kit and Sam decide to stop </a:t>
            </a:r>
            <a:r>
              <a:rPr lang="en-GB" sz="2000">
                <a:solidFill>
                  <a:schemeClr val="tx1"/>
                </a:solidFill>
                <a:latin typeface="Twinkl" pitchFamily="50" charset="0"/>
              </a:rPr>
              <a:t>and have </a:t>
            </a:r>
            <a:r>
              <a:rPr lang="en-GB" sz="2000" dirty="0">
                <a:solidFill>
                  <a:schemeClr val="tx1"/>
                </a:solidFill>
                <a:latin typeface="Twinkl" pitchFamily="50" charset="0"/>
              </a:rPr>
              <a:t>a rest. Sam shelters behind a slimy rock and writes in her diary. Help her to check her spelling of </a:t>
            </a:r>
            <a:r>
              <a:rPr lang="en-GB" sz="2000" b="1" dirty="0">
                <a:solidFill>
                  <a:schemeClr val="tx1"/>
                </a:solidFill>
                <a:latin typeface="Twinkl" pitchFamily="50" charset="0"/>
              </a:rPr>
              <a:t>–y </a:t>
            </a:r>
            <a:r>
              <a:rPr lang="en-GB" sz="2000" dirty="0">
                <a:solidFill>
                  <a:schemeClr val="tx1"/>
                </a:solidFill>
                <a:latin typeface="Twinkl" pitchFamily="50" charset="0"/>
              </a:rPr>
              <a:t>words.  </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04941" y="2957998"/>
            <a:ext cx="1734119" cy="3333471"/>
          </a:xfrm>
          <a:prstGeom prst="rect">
            <a:avLst/>
          </a:prstGeom>
        </p:spPr>
      </p:pic>
    </p:spTree>
    <p:extLst>
      <p:ext uri="{BB962C8B-B14F-4D97-AF65-F5344CB8AC3E}">
        <p14:creationId xmlns:p14="http://schemas.microsoft.com/office/powerpoint/2010/main" val="26295621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8045972" y="227397"/>
            <a:ext cx="1098028" cy="504056"/>
            <a:chOff x="8045972" y="1700808"/>
            <a:chExt cx="1098028" cy="504056"/>
          </a:xfrm>
          <a:solidFill>
            <a:schemeClr val="accent6"/>
          </a:solidFill>
        </p:grpSpPr>
        <p:sp>
          <p:nvSpPr>
            <p:cNvPr id="5" name="Oval 4"/>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Apply</a:t>
              </a:r>
            </a:p>
          </p:txBody>
        </p:sp>
      </p:gr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2702" y="944216"/>
            <a:ext cx="8224098" cy="5103041"/>
          </a:xfrm>
          <a:prstGeom prst="rect">
            <a:avLst/>
          </a:prstGeom>
        </p:spPr>
      </p:pic>
      <p:sp>
        <p:nvSpPr>
          <p:cNvPr id="8" name="TextBox 7"/>
          <p:cNvSpPr txBox="1"/>
          <p:nvPr/>
        </p:nvSpPr>
        <p:spPr>
          <a:xfrm>
            <a:off x="1172817" y="1656523"/>
            <a:ext cx="2723322" cy="3139321"/>
          </a:xfrm>
          <a:prstGeom prst="rect">
            <a:avLst/>
          </a:prstGeom>
          <a:noFill/>
        </p:spPr>
        <p:txBody>
          <a:bodyPr wrap="square" rtlCol="0">
            <a:spAutoFit/>
          </a:bodyPr>
          <a:lstStyle/>
          <a:p>
            <a:r>
              <a:rPr lang="en-GB" sz="2200" dirty="0">
                <a:latin typeface="Twinkl" pitchFamily="50" charset="0"/>
                <a:sym typeface="Wingdings" panose="05000000000000000000" pitchFamily="2" charset="2"/>
              </a:rPr>
              <a:t>Dear diary,</a:t>
            </a:r>
          </a:p>
          <a:p>
            <a:endParaRPr lang="en-GB" sz="2200" dirty="0">
              <a:latin typeface="Twinkl" pitchFamily="50" charset="0"/>
              <a:sym typeface="Wingdings" panose="05000000000000000000" pitchFamily="2" charset="2"/>
            </a:endParaRPr>
          </a:p>
          <a:p>
            <a:r>
              <a:rPr lang="en-GB" sz="2200" dirty="0">
                <a:latin typeface="Twinkl" pitchFamily="50" charset="0"/>
                <a:sym typeface="Wingdings" panose="05000000000000000000" pitchFamily="2" charset="2"/>
              </a:rPr>
              <a:t>We have come to visit Jay in his </a:t>
            </a:r>
            <a:r>
              <a:rPr lang="en-GB" sz="2200" dirty="0" err="1">
                <a:latin typeface="Twinkl" pitchFamily="50" charset="0"/>
                <a:sym typeface="Wingdings" panose="05000000000000000000" pitchFamily="2" charset="2"/>
              </a:rPr>
              <a:t>shiney</a:t>
            </a:r>
            <a:r>
              <a:rPr lang="en-GB" sz="2200" dirty="0">
                <a:latin typeface="Twinkl" pitchFamily="50" charset="0"/>
                <a:sym typeface="Wingdings" panose="05000000000000000000" pitchFamily="2" charset="2"/>
              </a:rPr>
              <a:t>, </a:t>
            </a:r>
            <a:r>
              <a:rPr lang="en-GB" sz="2200" dirty="0" err="1">
                <a:latin typeface="Twinkl" pitchFamily="50" charset="0"/>
                <a:sym typeface="Wingdings" panose="05000000000000000000" pitchFamily="2" charset="2"/>
              </a:rPr>
              <a:t>sparklee</a:t>
            </a:r>
            <a:r>
              <a:rPr lang="en-GB" sz="2200" dirty="0">
                <a:latin typeface="Twinkl" pitchFamily="50" charset="0"/>
                <a:sym typeface="Wingdings" panose="05000000000000000000" pitchFamily="2" charset="2"/>
              </a:rPr>
              <a:t> house but we did not expect it to be such a difficult journey.</a:t>
            </a:r>
            <a:endParaRPr lang="en-GB" sz="2200" dirty="0"/>
          </a:p>
        </p:txBody>
      </p:sp>
      <p:sp>
        <p:nvSpPr>
          <p:cNvPr id="11" name="TextBox 10"/>
          <p:cNvSpPr txBox="1"/>
          <p:nvPr/>
        </p:nvSpPr>
        <p:spPr>
          <a:xfrm>
            <a:off x="5211417" y="1656523"/>
            <a:ext cx="2723322" cy="3139321"/>
          </a:xfrm>
          <a:prstGeom prst="rect">
            <a:avLst/>
          </a:prstGeom>
          <a:noFill/>
        </p:spPr>
        <p:txBody>
          <a:bodyPr wrap="square" rtlCol="0">
            <a:spAutoFit/>
          </a:bodyPr>
          <a:lstStyle/>
          <a:p>
            <a:r>
              <a:rPr lang="en-GB" sz="2200" dirty="0">
                <a:latin typeface="Twinkl" pitchFamily="50" charset="0"/>
                <a:sym typeface="Wingdings" panose="05000000000000000000" pitchFamily="2" charset="2"/>
              </a:rPr>
              <a:t>The ground is </a:t>
            </a:r>
            <a:r>
              <a:rPr lang="en-GB" sz="2200" dirty="0" err="1">
                <a:latin typeface="Twinkl" pitchFamily="50" charset="0"/>
                <a:sym typeface="Wingdings" panose="05000000000000000000" pitchFamily="2" charset="2"/>
              </a:rPr>
              <a:t>slimi</a:t>
            </a:r>
            <a:r>
              <a:rPr lang="en-GB" sz="2200" dirty="0">
                <a:latin typeface="Twinkl" pitchFamily="50" charset="0"/>
                <a:sym typeface="Wingdings" panose="05000000000000000000" pitchFamily="2" charset="2"/>
              </a:rPr>
              <a:t> and the wind is so </a:t>
            </a:r>
            <a:r>
              <a:rPr lang="en-GB" sz="2200" dirty="0" err="1">
                <a:latin typeface="Twinkl" pitchFamily="50" charset="0"/>
                <a:sym typeface="Wingdings" panose="05000000000000000000" pitchFamily="2" charset="2"/>
              </a:rPr>
              <a:t>noisey</a:t>
            </a:r>
            <a:r>
              <a:rPr lang="en-GB" sz="2200" dirty="0">
                <a:latin typeface="Twinkl" pitchFamily="50" charset="0"/>
                <a:sym typeface="Wingdings" panose="05000000000000000000" pitchFamily="2" charset="2"/>
              </a:rPr>
              <a:t>. We are both </a:t>
            </a:r>
            <a:r>
              <a:rPr lang="en-GB" sz="2200" dirty="0" err="1">
                <a:latin typeface="Twinkl" pitchFamily="50" charset="0"/>
                <a:sym typeface="Wingdings" panose="05000000000000000000" pitchFamily="2" charset="2"/>
              </a:rPr>
              <a:t>icie</a:t>
            </a:r>
            <a:r>
              <a:rPr lang="en-GB" sz="2200" dirty="0">
                <a:latin typeface="Twinkl" pitchFamily="50" charset="0"/>
                <a:sym typeface="Wingdings" panose="05000000000000000000" pitchFamily="2" charset="2"/>
              </a:rPr>
              <a:t> cold so we are having a little rest. </a:t>
            </a:r>
          </a:p>
          <a:p>
            <a:endParaRPr lang="en-GB" sz="2200" dirty="0">
              <a:latin typeface="Twinkl" pitchFamily="50" charset="0"/>
              <a:sym typeface="Wingdings" panose="05000000000000000000" pitchFamily="2" charset="2"/>
            </a:endParaRPr>
          </a:p>
          <a:p>
            <a:r>
              <a:rPr lang="en-GB" sz="2200" dirty="0">
                <a:latin typeface="Twinkl" pitchFamily="50" charset="0"/>
                <a:sym typeface="Wingdings" panose="05000000000000000000" pitchFamily="2" charset="2"/>
              </a:rPr>
              <a:t>Lots of love</a:t>
            </a:r>
          </a:p>
          <a:p>
            <a:endParaRPr lang="en-GB" sz="2200" dirty="0">
              <a:latin typeface="Twinkl" pitchFamily="50" charset="0"/>
              <a:sym typeface="Wingdings" panose="05000000000000000000" pitchFamily="2" charset="2"/>
            </a:endParaRPr>
          </a:p>
          <a:p>
            <a:r>
              <a:rPr lang="en-GB" sz="2200" dirty="0">
                <a:latin typeface="Twinkl" pitchFamily="50" charset="0"/>
                <a:sym typeface="Wingdings" panose="05000000000000000000" pitchFamily="2" charset="2"/>
              </a:rPr>
              <a:t>Sam </a:t>
            </a:r>
            <a:endParaRPr lang="en-GB" sz="2200" dirty="0">
              <a:latin typeface="Twinkl" pitchFamily="50" charset="0"/>
            </a:endParaRPr>
          </a:p>
        </p:txBody>
      </p:sp>
      <p:grpSp>
        <p:nvGrpSpPr>
          <p:cNvPr id="12" name="Show button"/>
          <p:cNvGrpSpPr>
            <a:grpSpLocks/>
          </p:cNvGrpSpPr>
          <p:nvPr/>
        </p:nvGrpSpPr>
        <p:grpSpPr bwMode="auto">
          <a:xfrm>
            <a:off x="6927314" y="5469432"/>
            <a:ext cx="1498600" cy="666750"/>
            <a:chOff x="6914614" y="5534675"/>
            <a:chExt cx="1499293" cy="666848"/>
          </a:xfrm>
        </p:grpSpPr>
        <p:sp>
          <p:nvSpPr>
            <p:cNvPr id="13" name="Rectangle: Rounded Corners 19">
              <a:extLst>
                <a:ext uri="{FF2B5EF4-FFF2-40B4-BE49-F238E27FC236}">
                  <a16:creationId xmlns:a16="http://schemas.microsoft.com/office/drawing/2014/main" id="{4BC43678-4A88-407D-8123-42A7BF4255CB}"/>
                </a:ext>
              </a:extLst>
            </p:cNvPr>
            <p:cNvSpPr/>
            <p:nvPr/>
          </p:nvSpPr>
          <p:spPr>
            <a:xfrm>
              <a:off x="6914614" y="5650580"/>
              <a:ext cx="1099058" cy="431863"/>
            </a:xfrm>
            <a:prstGeom prst="roundRect">
              <a:avLst>
                <a:gd name="adj" fmla="val 50000"/>
              </a:avLst>
            </a:prstGeom>
            <a:solidFill>
              <a:schemeClr val="accent6"/>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latin typeface="Twinkl SemiBold" pitchFamily="2" charset="0"/>
                </a:rPr>
                <a:t>Check</a:t>
              </a:r>
            </a:p>
          </p:txBody>
        </p:sp>
        <p:pic>
          <p:nvPicPr>
            <p:cNvPr id="14" name="Picture 13">
              <a:extLst>
                <a:ext uri="{FF2B5EF4-FFF2-40B4-BE49-F238E27FC236}">
                  <a16:creationId xmlns:a16="http://schemas.microsoft.com/office/drawing/2014/main" id="{2A1ED39E-F6F6-4A5E-8BCF-252811413D5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6107" b="61763"/>
            <a:stretch/>
          </p:blipFill>
          <p:spPr>
            <a:xfrm>
              <a:off x="7747059" y="5534675"/>
              <a:ext cx="666848" cy="666848"/>
            </a:xfrm>
            <a:prstGeom prst="ellipse">
              <a:avLst/>
            </a:prstGeom>
            <a:solidFill>
              <a:schemeClr val="bg1"/>
            </a:solidFill>
            <a:ln w="57150">
              <a:solidFill>
                <a:schemeClr val="accent6"/>
              </a:solidFill>
            </a:ln>
          </p:spPr>
        </p:pic>
      </p:grpSp>
      <p:sp>
        <p:nvSpPr>
          <p:cNvPr id="15" name="TextBox 14"/>
          <p:cNvSpPr txBox="1"/>
          <p:nvPr/>
        </p:nvSpPr>
        <p:spPr>
          <a:xfrm>
            <a:off x="1176130" y="1649897"/>
            <a:ext cx="2723322" cy="3139321"/>
          </a:xfrm>
          <a:prstGeom prst="rect">
            <a:avLst/>
          </a:prstGeom>
          <a:noFill/>
        </p:spPr>
        <p:txBody>
          <a:bodyPr wrap="square" rtlCol="0">
            <a:spAutoFit/>
          </a:bodyPr>
          <a:lstStyle/>
          <a:p>
            <a:r>
              <a:rPr lang="en-GB" sz="2200" dirty="0">
                <a:latin typeface="Twinkl" pitchFamily="50" charset="0"/>
                <a:sym typeface="Wingdings" panose="05000000000000000000" pitchFamily="2" charset="2"/>
              </a:rPr>
              <a:t>Dear diary,</a:t>
            </a:r>
          </a:p>
          <a:p>
            <a:endParaRPr lang="en-GB" sz="2200" dirty="0">
              <a:latin typeface="Twinkl" pitchFamily="50" charset="0"/>
              <a:sym typeface="Wingdings" panose="05000000000000000000" pitchFamily="2" charset="2"/>
            </a:endParaRPr>
          </a:p>
          <a:p>
            <a:r>
              <a:rPr lang="en-GB" sz="2200" dirty="0">
                <a:latin typeface="Twinkl" pitchFamily="50" charset="0"/>
                <a:sym typeface="Wingdings" panose="05000000000000000000" pitchFamily="2" charset="2"/>
              </a:rPr>
              <a:t>We have come to visit Jay in his </a:t>
            </a:r>
            <a:r>
              <a:rPr lang="en-GB" sz="2200" dirty="0">
                <a:solidFill>
                  <a:srgbClr val="DE1E5A"/>
                </a:solidFill>
                <a:latin typeface="Twinkl" pitchFamily="50" charset="0"/>
                <a:sym typeface="Wingdings" panose="05000000000000000000" pitchFamily="2" charset="2"/>
              </a:rPr>
              <a:t>shiny</a:t>
            </a:r>
            <a:r>
              <a:rPr lang="en-GB" sz="2200" dirty="0">
                <a:latin typeface="Twinkl" pitchFamily="50" charset="0"/>
                <a:sym typeface="Wingdings" panose="05000000000000000000" pitchFamily="2" charset="2"/>
              </a:rPr>
              <a:t>,</a:t>
            </a:r>
            <a:r>
              <a:rPr lang="en-GB" sz="2200" dirty="0">
                <a:solidFill>
                  <a:srgbClr val="DE1E5A"/>
                </a:solidFill>
                <a:latin typeface="Twinkl" pitchFamily="50" charset="0"/>
                <a:sym typeface="Wingdings" panose="05000000000000000000" pitchFamily="2" charset="2"/>
              </a:rPr>
              <a:t> sparkly</a:t>
            </a:r>
          </a:p>
          <a:p>
            <a:r>
              <a:rPr lang="en-GB" sz="2200" dirty="0">
                <a:latin typeface="Twinkl" pitchFamily="50" charset="0"/>
                <a:sym typeface="Wingdings" panose="05000000000000000000" pitchFamily="2" charset="2"/>
              </a:rPr>
              <a:t>house but we did not expect it to be such a difficult journey.</a:t>
            </a:r>
            <a:endParaRPr lang="en-GB" sz="2200" dirty="0"/>
          </a:p>
        </p:txBody>
      </p:sp>
      <p:sp>
        <p:nvSpPr>
          <p:cNvPr id="16" name="TextBox 15"/>
          <p:cNvSpPr txBox="1"/>
          <p:nvPr/>
        </p:nvSpPr>
        <p:spPr>
          <a:xfrm>
            <a:off x="5214731" y="1649897"/>
            <a:ext cx="2723322" cy="3139321"/>
          </a:xfrm>
          <a:prstGeom prst="rect">
            <a:avLst/>
          </a:prstGeom>
          <a:noFill/>
        </p:spPr>
        <p:txBody>
          <a:bodyPr wrap="square" rtlCol="0">
            <a:spAutoFit/>
          </a:bodyPr>
          <a:lstStyle/>
          <a:p>
            <a:r>
              <a:rPr lang="en-GB" sz="2200" dirty="0">
                <a:latin typeface="Twinkl" pitchFamily="50" charset="0"/>
                <a:sym typeface="Wingdings" panose="05000000000000000000" pitchFamily="2" charset="2"/>
              </a:rPr>
              <a:t>The ground is </a:t>
            </a:r>
            <a:r>
              <a:rPr lang="en-GB" sz="2200" dirty="0">
                <a:solidFill>
                  <a:srgbClr val="DE1E5A"/>
                </a:solidFill>
                <a:latin typeface="Twinkl" pitchFamily="50" charset="0"/>
                <a:sym typeface="Wingdings" panose="05000000000000000000" pitchFamily="2" charset="2"/>
              </a:rPr>
              <a:t>slimy</a:t>
            </a:r>
            <a:r>
              <a:rPr lang="en-GB" sz="2200" dirty="0">
                <a:latin typeface="Twinkl" pitchFamily="50" charset="0"/>
                <a:sym typeface="Wingdings" panose="05000000000000000000" pitchFamily="2" charset="2"/>
              </a:rPr>
              <a:t> and the wind is so </a:t>
            </a:r>
            <a:r>
              <a:rPr lang="en-GB" sz="2200" dirty="0">
                <a:solidFill>
                  <a:srgbClr val="DE1E5A"/>
                </a:solidFill>
                <a:latin typeface="Twinkl" pitchFamily="50" charset="0"/>
                <a:sym typeface="Wingdings" panose="05000000000000000000" pitchFamily="2" charset="2"/>
              </a:rPr>
              <a:t>noisy</a:t>
            </a:r>
            <a:r>
              <a:rPr lang="en-GB" sz="2200" dirty="0">
                <a:latin typeface="Twinkl" pitchFamily="50" charset="0"/>
                <a:sym typeface="Wingdings" panose="05000000000000000000" pitchFamily="2" charset="2"/>
              </a:rPr>
              <a:t>. We are both </a:t>
            </a:r>
            <a:r>
              <a:rPr lang="en-GB" sz="2200" dirty="0">
                <a:solidFill>
                  <a:srgbClr val="DE1E5A"/>
                </a:solidFill>
                <a:latin typeface="Twinkl" pitchFamily="50" charset="0"/>
                <a:sym typeface="Wingdings" panose="05000000000000000000" pitchFamily="2" charset="2"/>
              </a:rPr>
              <a:t>icy</a:t>
            </a:r>
            <a:r>
              <a:rPr lang="en-GB" sz="2200" dirty="0">
                <a:latin typeface="Twinkl" pitchFamily="50" charset="0"/>
                <a:sym typeface="Wingdings" panose="05000000000000000000" pitchFamily="2" charset="2"/>
              </a:rPr>
              <a:t> cold so we are having a little rest. </a:t>
            </a:r>
          </a:p>
          <a:p>
            <a:endParaRPr lang="en-GB" sz="2200" dirty="0">
              <a:latin typeface="Twinkl" pitchFamily="50" charset="0"/>
              <a:sym typeface="Wingdings" panose="05000000000000000000" pitchFamily="2" charset="2"/>
            </a:endParaRPr>
          </a:p>
          <a:p>
            <a:r>
              <a:rPr lang="en-GB" sz="2200" dirty="0">
                <a:latin typeface="Twinkl" pitchFamily="50" charset="0"/>
                <a:sym typeface="Wingdings" panose="05000000000000000000" pitchFamily="2" charset="2"/>
              </a:rPr>
              <a:t>Lots of love</a:t>
            </a:r>
          </a:p>
          <a:p>
            <a:endParaRPr lang="en-GB" sz="2200" dirty="0">
              <a:latin typeface="Twinkl" pitchFamily="50" charset="0"/>
              <a:sym typeface="Wingdings" panose="05000000000000000000" pitchFamily="2" charset="2"/>
            </a:endParaRPr>
          </a:p>
          <a:p>
            <a:r>
              <a:rPr lang="en-GB" sz="2200" dirty="0">
                <a:latin typeface="Twinkl" pitchFamily="50" charset="0"/>
                <a:sym typeface="Wingdings" panose="05000000000000000000" pitchFamily="2" charset="2"/>
              </a:rPr>
              <a:t>Sam </a:t>
            </a:r>
            <a:endParaRPr lang="en-GB" sz="2200" dirty="0">
              <a:latin typeface="Twinkl" pitchFamily="50" charset="0"/>
            </a:endParaRPr>
          </a:p>
        </p:txBody>
      </p:sp>
    </p:spTree>
    <p:extLst>
      <p:ext uri="{BB962C8B-B14F-4D97-AF65-F5344CB8AC3E}">
        <p14:creationId xmlns:p14="http://schemas.microsoft.com/office/powerpoint/2010/main" val="213523035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11"/>
                                        </p:tgtEl>
                                      </p:cBhvr>
                                    </p:animEffect>
                                    <p:set>
                                      <p:cBhvr>
                                        <p:cTn id="7" dur="1" fill="hold">
                                          <p:stCondLst>
                                            <p:cond delay="499"/>
                                          </p:stCondLst>
                                        </p:cTn>
                                        <p:tgtEl>
                                          <p:spTgt spid="11"/>
                                        </p:tgtEl>
                                        <p:attrNameLst>
                                          <p:attrName>style.visibility</p:attrName>
                                        </p:attrNameLst>
                                      </p:cBhvr>
                                      <p:to>
                                        <p:strVal val="hidden"/>
                                      </p:to>
                                    </p:set>
                                  </p:childTnLst>
                                </p:cTn>
                              </p:par>
                              <p:par>
                                <p:cTn id="8" presetID="10" presetClass="exit" presetSubtype="0" fill="hold" grpId="0" nodeType="withEffect">
                                  <p:stCondLst>
                                    <p:cond delay="0"/>
                                  </p:stCondLst>
                                  <p:childTnLst>
                                    <p:animEffect transition="out" filter="fade">
                                      <p:cBhvr>
                                        <p:cTn id="9" dur="500"/>
                                        <p:tgtEl>
                                          <p:spTgt spid="8"/>
                                        </p:tgtEl>
                                      </p:cBhvr>
                                    </p:animEffect>
                                    <p:set>
                                      <p:cBhvr>
                                        <p:cTn id="10" dur="1" fill="hold">
                                          <p:stCondLst>
                                            <p:cond delay="499"/>
                                          </p:stCondLst>
                                        </p:cTn>
                                        <p:tgtEl>
                                          <p:spTgt spid="8"/>
                                        </p:tgtEl>
                                        <p:attrNameLst>
                                          <p:attrName>style.visibility</p:attrName>
                                        </p:attrNameLst>
                                      </p:cBhvr>
                                      <p:to>
                                        <p:strVal val="hidden"/>
                                      </p:to>
                                    </p:set>
                                  </p:childTnLst>
                                </p:cTn>
                              </p:par>
                              <p:par>
                                <p:cTn id="11" presetID="10"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fade">
                                      <p:cBhvr>
                                        <p:cTn id="16" dur="500"/>
                                        <p:tgtEl>
                                          <p:spTgt spid="16"/>
                                        </p:tgtEl>
                                      </p:cBhvr>
                                    </p:animEffect>
                                  </p:childTnLst>
                                </p:cTn>
                              </p:par>
                            </p:childTnLst>
                          </p:cTn>
                        </p:par>
                      </p:childTnLst>
                    </p:cTn>
                  </p:par>
                </p:childTnLst>
              </p:cTn>
              <p:nextCondLst>
                <p:cond evt="onClick" delay="0">
                  <p:tgtEl>
                    <p:spTgt spid="12"/>
                  </p:tgtEl>
                </p:cond>
              </p:nextCondLst>
            </p:seq>
          </p:childTnLst>
        </p:cTn>
      </p:par>
    </p:tnLst>
    <p:bldLst>
      <p:bldP spid="8" grpId="0"/>
      <p:bldP spid="11" grpId="0"/>
      <p:bldP spid="15" grpId="0"/>
      <p:bldP spid="16"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6988F"/>
        </a:solidFill>
        <a:effectLst/>
      </p:bgPr>
    </p:bg>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8733" y="437322"/>
            <a:ext cx="8255000" cy="5983356"/>
          </a:xfrm>
          <a:prstGeom prst="roundRect">
            <a:avLst>
              <a:gd name="adj" fmla="val 3033"/>
            </a:avLst>
          </a:prstGeom>
          <a:ln w="28575">
            <a:solidFill>
              <a:schemeClr val="bg1"/>
            </a:solidFill>
          </a:ln>
        </p:spPr>
      </p:pic>
      <p:grpSp>
        <p:nvGrpSpPr>
          <p:cNvPr id="6" name="Group 5"/>
          <p:cNvGrpSpPr/>
          <p:nvPr/>
        </p:nvGrpSpPr>
        <p:grpSpPr>
          <a:xfrm>
            <a:off x="8045972" y="227397"/>
            <a:ext cx="1098028" cy="504056"/>
            <a:chOff x="8045972" y="1700808"/>
            <a:chExt cx="1098028" cy="504056"/>
          </a:xfrm>
          <a:solidFill>
            <a:schemeClr val="accent6"/>
          </a:solidFill>
        </p:grpSpPr>
        <p:sp>
          <p:nvSpPr>
            <p:cNvPr id="5" name="Oval 4"/>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Apply</a:t>
              </a:r>
            </a:p>
          </p:txBody>
        </p:sp>
      </p:gr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14793" y="3588027"/>
            <a:ext cx="608887" cy="1759225"/>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73143" y="3568148"/>
            <a:ext cx="587816" cy="1808921"/>
          </a:xfrm>
          <a:prstGeom prst="rect">
            <a:avLst/>
          </a:prstGeom>
        </p:spPr>
      </p:pic>
      <p:sp>
        <p:nvSpPr>
          <p:cNvPr id="10" name="Rectangle: Rounded Corners 6">
            <a:extLst>
              <a:ext uri="{FF2B5EF4-FFF2-40B4-BE49-F238E27FC236}">
                <a16:creationId xmlns:a16="http://schemas.microsoft.com/office/drawing/2014/main" id="{7E405A8F-5F55-4B27-BAFC-69257B72E5EF}"/>
              </a:ext>
            </a:extLst>
          </p:cNvPr>
          <p:cNvSpPr/>
          <p:nvPr/>
        </p:nvSpPr>
        <p:spPr>
          <a:xfrm>
            <a:off x="684213" y="4963308"/>
            <a:ext cx="7775575" cy="1258588"/>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GB" sz="2000" dirty="0">
                <a:solidFill>
                  <a:schemeClr val="tx1"/>
                </a:solidFill>
                <a:latin typeface="Twinkl" pitchFamily="50" charset="0"/>
              </a:rPr>
              <a:t>After they had rested for a little while, Kit and Sam continued on their journey and finally reached Jay’s house. It was even more sparkly and beautiful close up… </a:t>
            </a:r>
          </a:p>
        </p:txBody>
      </p:sp>
    </p:spTree>
    <p:extLst>
      <p:ext uri="{BB962C8B-B14F-4D97-AF65-F5344CB8AC3E}">
        <p14:creationId xmlns:p14="http://schemas.microsoft.com/office/powerpoint/2010/main" val="6830043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a:xfrm>
            <a:off x="457200" y="2387739"/>
            <a:ext cx="8220075" cy="993775"/>
          </a:xfrm>
        </p:spPr>
        <p:txBody>
          <a:bodyPr/>
          <a:lstStyle/>
          <a:p>
            <a:pPr algn="ctr"/>
            <a:r>
              <a:rPr lang="en-GB" b="0" dirty="0"/>
              <a:t>Today, we have learnt</a:t>
            </a:r>
            <a:br>
              <a:rPr lang="en-GB" b="0" dirty="0"/>
            </a:br>
            <a:r>
              <a:rPr lang="en-GB" sz="6600" b="0" dirty="0"/>
              <a:t>to add –y</a:t>
            </a:r>
            <a:br>
              <a:rPr lang="en-GB" sz="6600" b="0" dirty="0"/>
            </a:br>
            <a:r>
              <a:rPr lang="en-GB" sz="6600" b="0" dirty="0"/>
              <a:t>to words</a:t>
            </a:r>
            <a:br>
              <a:rPr lang="en-GB" sz="6600" b="0" dirty="0"/>
            </a:br>
            <a:r>
              <a:rPr lang="en-GB" sz="6600" b="0" dirty="0"/>
              <a:t>ending in e.</a:t>
            </a:r>
            <a:endParaRPr lang="en-GB" sz="6600" b="0" i="1" dirty="0"/>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4195" y="2437144"/>
            <a:ext cx="1253143" cy="3628303"/>
          </a:xfrm>
          <a:prstGeom prst="rect">
            <a:avLst/>
          </a:prstGeom>
        </p:spPr>
      </p:pic>
      <p:grpSp>
        <p:nvGrpSpPr>
          <p:cNvPr id="9" name="Group 8"/>
          <p:cNvGrpSpPr/>
          <p:nvPr/>
        </p:nvGrpSpPr>
        <p:grpSpPr>
          <a:xfrm>
            <a:off x="6947674" y="2279005"/>
            <a:ext cx="1518372" cy="3877733"/>
            <a:chOff x="3508735" y="1811866"/>
            <a:chExt cx="1518372" cy="3877733"/>
          </a:xfrm>
        </p:grpSpPr>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08735" y="1811866"/>
              <a:ext cx="1518372" cy="3877733"/>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654955" y="3094900"/>
              <a:ext cx="1204912" cy="839454"/>
            </a:xfrm>
            <a:prstGeom prst="rect">
              <a:avLst/>
            </a:prstGeom>
          </p:spPr>
        </p:pic>
      </p:grpSp>
      <p:sp>
        <p:nvSpPr>
          <p:cNvPr id="12" name="Title 1"/>
          <p:cNvSpPr txBox="1">
            <a:spLocks/>
          </p:cNvSpPr>
          <p:nvPr/>
        </p:nvSpPr>
        <p:spPr bwMode="auto">
          <a:xfrm>
            <a:off x="447759" y="5345661"/>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noAutofit/>
          </a:bodyPr>
          <a:lstStyle>
            <a:lvl1pPr algn="l" rtl="0" eaLnBrk="1" fontAlgn="base" hangingPunct="1">
              <a:lnSpc>
                <a:spcPct val="90000"/>
              </a:lnSpc>
              <a:spcBef>
                <a:spcPct val="0"/>
              </a:spcBef>
              <a:spcAft>
                <a:spcPct val="0"/>
              </a:spcAft>
              <a:defRPr sz="4000" b="1" kern="1200">
                <a:solidFill>
                  <a:srgbClr val="1C1C1C"/>
                </a:solidFill>
                <a:latin typeface="Twinkl SemiBold" pitchFamily="2" charset="0"/>
                <a:ea typeface="+mj-ea"/>
                <a:cs typeface="+mj-cs"/>
              </a:defRPr>
            </a:lvl1pPr>
            <a:lvl2pPr algn="l" rtl="0" eaLnBrk="1" fontAlgn="base" hangingPunct="1">
              <a:lnSpc>
                <a:spcPct val="90000"/>
              </a:lnSpc>
              <a:spcBef>
                <a:spcPct val="0"/>
              </a:spcBef>
              <a:spcAft>
                <a:spcPct val="0"/>
              </a:spcAft>
              <a:defRPr sz="4000" b="1">
                <a:solidFill>
                  <a:srgbClr val="1C1C1C"/>
                </a:solidFill>
                <a:latin typeface="Twinkl" pitchFamily="2" charset="0"/>
              </a:defRPr>
            </a:lvl2pPr>
            <a:lvl3pPr algn="l" rtl="0" eaLnBrk="1" fontAlgn="base" hangingPunct="1">
              <a:lnSpc>
                <a:spcPct val="90000"/>
              </a:lnSpc>
              <a:spcBef>
                <a:spcPct val="0"/>
              </a:spcBef>
              <a:spcAft>
                <a:spcPct val="0"/>
              </a:spcAft>
              <a:defRPr sz="4000" b="1">
                <a:solidFill>
                  <a:srgbClr val="1C1C1C"/>
                </a:solidFill>
                <a:latin typeface="Twinkl" pitchFamily="2" charset="0"/>
              </a:defRPr>
            </a:lvl3pPr>
            <a:lvl4pPr algn="l" rtl="0" eaLnBrk="1" fontAlgn="base" hangingPunct="1">
              <a:lnSpc>
                <a:spcPct val="90000"/>
              </a:lnSpc>
              <a:spcBef>
                <a:spcPct val="0"/>
              </a:spcBef>
              <a:spcAft>
                <a:spcPct val="0"/>
              </a:spcAft>
              <a:defRPr sz="4000" b="1">
                <a:solidFill>
                  <a:srgbClr val="1C1C1C"/>
                </a:solidFill>
                <a:latin typeface="Twinkl" pitchFamily="2" charset="0"/>
              </a:defRPr>
            </a:lvl4pPr>
            <a:lvl5pPr algn="l" rtl="0" eaLnBrk="1" fontAlgn="base" hangingPunct="1">
              <a:lnSpc>
                <a:spcPct val="90000"/>
              </a:lnSpc>
              <a:spcBef>
                <a:spcPct val="0"/>
              </a:spcBef>
              <a:spcAft>
                <a:spcPct val="0"/>
              </a:spcAft>
              <a:defRPr sz="4000" b="1">
                <a:solidFill>
                  <a:srgbClr val="1C1C1C"/>
                </a:solidFill>
                <a:latin typeface="Twinkl" pitchFamily="2" charset="0"/>
              </a:defRPr>
            </a:lvl5pPr>
            <a:lvl6pPr marL="457200" algn="l" rtl="0" eaLnBrk="1" fontAlgn="base" hangingPunct="1">
              <a:lnSpc>
                <a:spcPct val="90000"/>
              </a:lnSpc>
              <a:spcBef>
                <a:spcPct val="0"/>
              </a:spcBef>
              <a:spcAft>
                <a:spcPct val="0"/>
              </a:spcAft>
              <a:defRPr sz="4000" b="1">
                <a:solidFill>
                  <a:srgbClr val="1C1C1C"/>
                </a:solidFill>
                <a:latin typeface="Twinkl" pitchFamily="2" charset="0"/>
              </a:defRPr>
            </a:lvl6pPr>
            <a:lvl7pPr marL="914400" algn="l" rtl="0" eaLnBrk="1" fontAlgn="base" hangingPunct="1">
              <a:lnSpc>
                <a:spcPct val="90000"/>
              </a:lnSpc>
              <a:spcBef>
                <a:spcPct val="0"/>
              </a:spcBef>
              <a:spcAft>
                <a:spcPct val="0"/>
              </a:spcAft>
              <a:defRPr sz="4000" b="1">
                <a:solidFill>
                  <a:srgbClr val="1C1C1C"/>
                </a:solidFill>
                <a:latin typeface="Twinkl" pitchFamily="2" charset="0"/>
              </a:defRPr>
            </a:lvl7pPr>
            <a:lvl8pPr marL="1371600" algn="l" rtl="0" eaLnBrk="1" fontAlgn="base" hangingPunct="1">
              <a:lnSpc>
                <a:spcPct val="90000"/>
              </a:lnSpc>
              <a:spcBef>
                <a:spcPct val="0"/>
              </a:spcBef>
              <a:spcAft>
                <a:spcPct val="0"/>
              </a:spcAft>
              <a:defRPr sz="4000" b="1">
                <a:solidFill>
                  <a:srgbClr val="1C1C1C"/>
                </a:solidFill>
                <a:latin typeface="Twinkl" pitchFamily="2" charset="0"/>
              </a:defRPr>
            </a:lvl8pPr>
            <a:lvl9pPr marL="1828800" algn="l" rtl="0" eaLnBrk="1" fontAlgn="base" hangingPunct="1">
              <a:lnSpc>
                <a:spcPct val="90000"/>
              </a:lnSpc>
              <a:spcBef>
                <a:spcPct val="0"/>
              </a:spcBef>
              <a:spcAft>
                <a:spcPct val="0"/>
              </a:spcAft>
              <a:defRPr sz="4000" b="1">
                <a:solidFill>
                  <a:srgbClr val="1C1C1C"/>
                </a:solidFill>
                <a:latin typeface="Twinkl" pitchFamily="2" charset="0"/>
              </a:defRPr>
            </a:lvl9pPr>
          </a:lstStyle>
          <a:p>
            <a:r>
              <a:rPr lang="en-GB" altLang="en-US" sz="2000" b="0" dirty="0">
                <a:latin typeface="+mn-lt"/>
              </a:rPr>
              <a:t>The adventure continues next lesson!</a:t>
            </a:r>
          </a:p>
        </p:txBody>
      </p:sp>
    </p:spTree>
    <p:extLst>
      <p:ext uri="{BB962C8B-B14F-4D97-AF65-F5344CB8AC3E}">
        <p14:creationId xmlns:p14="http://schemas.microsoft.com/office/powerpoint/2010/main" val="3951022755"/>
      </p:ext>
    </p:extLst>
  </p:cSld>
  <p:clrMapOvr>
    <a:masterClrMapping/>
  </p:clrMapOvr>
</p:sld>
</file>

<file path=ppt/theme/theme1.xml><?xml version="1.0" encoding="utf-8"?>
<a:theme xmlns:a="http://schemas.openxmlformats.org/drawingml/2006/main" name="Office Theme">
  <a:themeElements>
    <a:clrScheme name="Custom 1">
      <a:dk1>
        <a:srgbClr val="1C1C1C"/>
      </a:dk1>
      <a:lt1>
        <a:sysClr val="window" lastClr="FFFFFF"/>
      </a:lt1>
      <a:dk2>
        <a:srgbClr val="4A4A4A"/>
      </a:dk2>
      <a:lt2>
        <a:srgbClr val="F4F2F2"/>
      </a:lt2>
      <a:accent1>
        <a:srgbClr val="653C8F"/>
      </a:accent1>
      <a:accent2>
        <a:srgbClr val="F0821A"/>
      </a:accent2>
      <a:accent3>
        <a:srgbClr val="CB4793"/>
      </a:accent3>
      <a:accent4>
        <a:srgbClr val="009640"/>
      </a:accent4>
      <a:accent5>
        <a:srgbClr val="F9B000"/>
      </a:accent5>
      <a:accent6>
        <a:srgbClr val="00938F"/>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winkl Phonics PowerPoint Template.pptx" id="{DE623B95-CF47-4D4D-99E6-E7908909B4E9}" vid="{D8F4FE79-54E6-4341-BC11-84D6744E4EB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154</TotalTime>
  <Words>649</Words>
  <Application>Microsoft Office PowerPoint</Application>
  <PresentationFormat>On-screen Show (4:3)</PresentationFormat>
  <Paragraphs>102</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Tuffy-TTF</vt:lpstr>
      <vt:lpstr>Twinkl</vt:lpstr>
      <vt:lpstr>Twinkl SemiBold</vt:lpstr>
      <vt:lpstr>Arial</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Alien Planet Rocks</vt:lpstr>
      <vt:lpstr>PowerPoint Presentation</vt:lpstr>
      <vt:lpstr>PowerPoint Presentation</vt:lpstr>
      <vt:lpstr>PowerPoint Presentation</vt:lpstr>
      <vt:lpstr>PowerPoint Presentation</vt:lpstr>
      <vt:lpstr>PowerPoint Presentation</vt:lpstr>
      <vt:lpstr>A Much Needed Rest</vt:lpstr>
      <vt:lpstr>PowerPoint Presentation</vt:lpstr>
      <vt:lpstr>PowerPoint Presentation</vt:lpstr>
      <vt:lpstr>Today, we have learnt to add –y to words ending in 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Guidance for Video/Audio in PowerPoints</dc:title>
  <dc:creator>Charlotte Walker</dc:creator>
  <cp:lastModifiedBy>Sarah Gerry</cp:lastModifiedBy>
  <cp:revision>17</cp:revision>
  <dcterms:created xsi:type="dcterms:W3CDTF">2018-11-19T16:52:33Z</dcterms:created>
  <dcterms:modified xsi:type="dcterms:W3CDTF">2021-03-02T18:48:10Z</dcterms:modified>
</cp:coreProperties>
</file>