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777" r:id="rId2"/>
    <p:sldId id="712" r:id="rId3"/>
    <p:sldId id="714" r:id="rId4"/>
    <p:sldId id="759" r:id="rId5"/>
    <p:sldId id="755" r:id="rId6"/>
    <p:sldId id="702" r:id="rId7"/>
    <p:sldId id="756" r:id="rId8"/>
    <p:sldId id="757" r:id="rId9"/>
    <p:sldId id="707" r:id="rId10"/>
    <p:sldId id="778" r:id="rId11"/>
    <p:sldId id="677" r:id="rId12"/>
    <p:sldId id="752" r:id="rId13"/>
    <p:sldId id="753" r:id="rId14"/>
    <p:sldId id="762" r:id="rId15"/>
    <p:sldId id="781" r:id="rId16"/>
    <p:sldId id="779" r:id="rId17"/>
    <p:sldId id="769" r:id="rId18"/>
    <p:sldId id="770" r:id="rId19"/>
    <p:sldId id="772" r:id="rId20"/>
    <p:sldId id="771" r:id="rId21"/>
    <p:sldId id="773" r:id="rId22"/>
    <p:sldId id="780" r:id="rId23"/>
    <p:sldId id="774" r:id="rId24"/>
    <p:sldId id="776" r:id="rId25"/>
    <p:sldId id="775" r:id="rId26"/>
    <p:sldId id="767" r:id="rId27"/>
    <p:sldId id="768" r:id="rId28"/>
    <p:sldId id="76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DCD"/>
    <a:srgbClr val="1FEAFF"/>
    <a:srgbClr val="FFCF37"/>
    <a:srgbClr val="CCFF99"/>
    <a:srgbClr val="FFC9C9"/>
    <a:srgbClr val="CC66FF"/>
    <a:srgbClr val="0000CC"/>
    <a:srgbClr val="0066FF"/>
    <a:srgbClr val="00FF00"/>
    <a:srgbClr val="FFA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5262" autoAdjust="0"/>
  </p:normalViewPr>
  <p:slideViewPr>
    <p:cSldViewPr snapToGrid="0">
      <p:cViewPr varScale="1">
        <p:scale>
          <a:sx n="64" d="100"/>
          <a:sy n="64" d="100"/>
        </p:scale>
        <p:origin x="68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05639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801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19648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474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017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27812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4653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4978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889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889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889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5304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858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1825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4298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849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4680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08551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35722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6910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71428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08568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999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Position and Movement Week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 smtClean="0"/>
              <a:t>LO: Describe </a:t>
            </a:r>
            <a:r>
              <a:rPr lang="en-GB" sz="3600" b="1" dirty="0"/>
              <a:t>movement and turns using mathematical </a:t>
            </a:r>
            <a:r>
              <a:rPr lang="en-GB" sz="3600" b="1" dirty="0" smtClean="0"/>
              <a:t>vocabulary</a:t>
            </a:r>
          </a:p>
          <a:p>
            <a:pPr marL="0" indent="0">
              <a:buNone/>
            </a:pP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833" y="3776140"/>
            <a:ext cx="3121152" cy="23073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70"/>
          <a:stretch/>
        </p:blipFill>
        <p:spPr>
          <a:xfrm>
            <a:off x="6202845" y="3232801"/>
            <a:ext cx="3636893" cy="2305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283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1" y="335524"/>
            <a:ext cx="119610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RECAP:</a:t>
            </a:r>
            <a:b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Clockwise and anticlockwise: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4BA1D4B-B58A-4C0D-845D-DD721F9C458B}"/>
              </a:ext>
            </a:extLst>
          </p:cNvPr>
          <p:cNvSpPr/>
          <p:nvPr/>
        </p:nvSpPr>
        <p:spPr>
          <a:xfrm>
            <a:off x="230908" y="1211259"/>
            <a:ext cx="1173018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300" dirty="0"/>
          </a:p>
        </p:txBody>
      </p:sp>
      <p:pic>
        <p:nvPicPr>
          <p:cNvPr id="1026" name="Picture 2" descr="Image result for child clipart">
            <a:extLst>
              <a:ext uri="{FF2B5EF4-FFF2-40B4-BE49-F238E27FC236}">
                <a16:creationId xmlns:a16="http://schemas.microsoft.com/office/drawing/2014/main" id="{C6914DB1-A1CA-44DC-A09B-884A50FFC1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26" b="32161"/>
          <a:stretch/>
        </p:blipFill>
        <p:spPr bwMode="auto">
          <a:xfrm>
            <a:off x="4734553" y="2127053"/>
            <a:ext cx="2170444" cy="389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rrow: Curved Right 3">
            <a:extLst>
              <a:ext uri="{FF2B5EF4-FFF2-40B4-BE49-F238E27FC236}">
                <a16:creationId xmlns:a16="http://schemas.microsoft.com/office/drawing/2014/main" id="{9D8F3C6D-5E9C-43D1-AB14-322069AD7B49}"/>
              </a:ext>
            </a:extLst>
          </p:cNvPr>
          <p:cNvSpPr/>
          <p:nvPr/>
        </p:nvSpPr>
        <p:spPr>
          <a:xfrm>
            <a:off x="2711334" y="2800546"/>
            <a:ext cx="1105319" cy="1647930"/>
          </a:xfrm>
          <a:prstGeom prst="curvedRightArrow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Arrow: Curved Right 9">
            <a:extLst>
              <a:ext uri="{FF2B5EF4-FFF2-40B4-BE49-F238E27FC236}">
                <a16:creationId xmlns:a16="http://schemas.microsoft.com/office/drawing/2014/main" id="{F4119E0A-85DF-47FF-BE6D-17F5DBD24DE7}"/>
              </a:ext>
            </a:extLst>
          </p:cNvPr>
          <p:cNvSpPr/>
          <p:nvPr/>
        </p:nvSpPr>
        <p:spPr>
          <a:xfrm flipH="1">
            <a:off x="7859486" y="2800546"/>
            <a:ext cx="1105319" cy="1647930"/>
          </a:xfrm>
          <a:prstGeom prst="curvedRightArrow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DD7B164-DB7D-4B7F-A1B4-05DDCF9FBF92}"/>
              </a:ext>
            </a:extLst>
          </p:cNvPr>
          <p:cNvSpPr/>
          <p:nvPr/>
        </p:nvSpPr>
        <p:spPr>
          <a:xfrm>
            <a:off x="1378633" y="4691652"/>
            <a:ext cx="38166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anticlockwise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DE8A0B-8281-4125-9DD3-1EAE78A7DE77}"/>
              </a:ext>
            </a:extLst>
          </p:cNvPr>
          <p:cNvSpPr/>
          <p:nvPr/>
        </p:nvSpPr>
        <p:spPr>
          <a:xfrm>
            <a:off x="6501007" y="4693932"/>
            <a:ext cx="38166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clockwise</a:t>
            </a:r>
          </a:p>
        </p:txBody>
      </p:sp>
    </p:spTree>
    <p:extLst>
      <p:ext uri="{BB962C8B-B14F-4D97-AF65-F5344CB8AC3E}">
        <p14:creationId xmlns:p14="http://schemas.microsoft.com/office/powerpoint/2010/main" val="148805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1" y="335524"/>
            <a:ext cx="119610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Stand up and show: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4BA1D4B-B58A-4C0D-845D-DD721F9C458B}"/>
              </a:ext>
            </a:extLst>
          </p:cNvPr>
          <p:cNvSpPr/>
          <p:nvPr/>
        </p:nvSpPr>
        <p:spPr>
          <a:xfrm>
            <a:off x="230908" y="1834256"/>
            <a:ext cx="1173018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 quarter turn anticlockwise.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89398A-B747-4439-9639-4EDF516CDC43}"/>
              </a:ext>
            </a:extLst>
          </p:cNvPr>
          <p:cNvSpPr/>
          <p:nvPr/>
        </p:nvSpPr>
        <p:spPr>
          <a:xfrm>
            <a:off x="227557" y="3194878"/>
            <a:ext cx="1173018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 half turn clockwise.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74A98C0-9DD2-4718-B21B-A673C32A9784}"/>
              </a:ext>
            </a:extLst>
          </p:cNvPr>
          <p:cNvSpPr/>
          <p:nvPr/>
        </p:nvSpPr>
        <p:spPr>
          <a:xfrm>
            <a:off x="227557" y="4471742"/>
            <a:ext cx="1173018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 full turn anticlockwise. </a:t>
            </a:r>
          </a:p>
        </p:txBody>
      </p:sp>
    </p:spTree>
    <p:extLst>
      <p:ext uri="{BB962C8B-B14F-4D97-AF65-F5344CB8AC3E}">
        <p14:creationId xmlns:p14="http://schemas.microsoft.com/office/powerpoint/2010/main" val="42141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344411" y="335524"/>
            <a:ext cx="103927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0FB3582-EADA-4658-93B5-46EA26B031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1046" y="1725105"/>
          <a:ext cx="4159312" cy="38748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28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41FCBBBA-9CCB-4603-AC51-D900ECCFBA10}"/>
              </a:ext>
            </a:extLst>
          </p:cNvPr>
          <p:cNvSpPr/>
          <p:nvPr/>
        </p:nvSpPr>
        <p:spPr>
          <a:xfrm>
            <a:off x="5253775" y="2454306"/>
            <a:ext cx="76173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Move forward ______ squares.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B462DE5-3E47-432C-B995-828EADB36F59}"/>
              </a:ext>
            </a:extLst>
          </p:cNvPr>
          <p:cNvSpPr/>
          <p:nvPr/>
        </p:nvSpPr>
        <p:spPr>
          <a:xfrm>
            <a:off x="7375080" y="2308762"/>
            <a:ext cx="1593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C93DA2-66E4-4DEB-AD31-7D716FF0A1F4}"/>
              </a:ext>
            </a:extLst>
          </p:cNvPr>
          <p:cNvSpPr/>
          <p:nvPr/>
        </p:nvSpPr>
        <p:spPr>
          <a:xfrm>
            <a:off x="5253775" y="3374604"/>
            <a:ext cx="76173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Make a quarter turn ___________________.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53DC2D-5566-44C8-986C-1B3411213A39}"/>
              </a:ext>
            </a:extLst>
          </p:cNvPr>
          <p:cNvSpPr/>
          <p:nvPr/>
        </p:nvSpPr>
        <p:spPr>
          <a:xfrm>
            <a:off x="5253775" y="4361147"/>
            <a:ext cx="76173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Move ______________    ______ squares.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957CC969-4C38-4CAC-B4CE-527CD291110E}"/>
              </a:ext>
            </a:extLst>
          </p:cNvPr>
          <p:cNvCxnSpPr>
            <a:cxnSpLocks/>
          </p:cNvCxnSpPr>
          <p:nvPr/>
        </p:nvCxnSpPr>
        <p:spPr>
          <a:xfrm>
            <a:off x="1514890" y="5167498"/>
            <a:ext cx="1539595" cy="0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AA1B3AD9-29C2-4EBA-90C2-410072B73AC2}"/>
              </a:ext>
            </a:extLst>
          </p:cNvPr>
          <p:cNvSpPr txBox="1"/>
          <p:nvPr/>
        </p:nvSpPr>
        <p:spPr>
          <a:xfrm>
            <a:off x="2580356" y="2646868"/>
            <a:ext cx="1126834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360000"/>
            <a:r>
              <a:rPr lang="en-GB" sz="6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59030673-F5C0-4079-8CAA-5590D6F94562}"/>
              </a:ext>
            </a:extLst>
          </p:cNvPr>
          <p:cNvCxnSpPr>
            <a:cxnSpLocks/>
          </p:cNvCxnSpPr>
          <p:nvPr/>
        </p:nvCxnSpPr>
        <p:spPr>
          <a:xfrm flipV="1">
            <a:off x="3130258" y="3429000"/>
            <a:ext cx="0" cy="1721704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8" name="Rectangle 47">
            <a:extLst>
              <a:ext uri="{FF2B5EF4-FFF2-40B4-BE49-F238E27FC236}">
                <a16:creationId xmlns:a16="http://schemas.microsoft.com/office/drawing/2014/main" id="{46E7AB6E-7277-4E7D-8E17-A1DB3F092C94}"/>
              </a:ext>
            </a:extLst>
          </p:cNvPr>
          <p:cNvSpPr/>
          <p:nvPr/>
        </p:nvSpPr>
        <p:spPr>
          <a:xfrm>
            <a:off x="8718970" y="3277034"/>
            <a:ext cx="2754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anticlockwise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B082E3E-C7A2-416E-998E-7468A2D7FF7F}"/>
              </a:ext>
            </a:extLst>
          </p:cNvPr>
          <p:cNvSpPr/>
          <p:nvPr/>
        </p:nvSpPr>
        <p:spPr>
          <a:xfrm>
            <a:off x="6454354" y="4293943"/>
            <a:ext cx="18195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forwards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BE1C00F-6289-477D-A633-D11C25734A05}"/>
              </a:ext>
            </a:extLst>
          </p:cNvPr>
          <p:cNvSpPr/>
          <p:nvPr/>
        </p:nvSpPr>
        <p:spPr>
          <a:xfrm>
            <a:off x="8453652" y="4190843"/>
            <a:ext cx="1593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pic>
        <p:nvPicPr>
          <p:cNvPr id="19" name="Picture 4" descr="Image result for bee clipart">
            <a:extLst>
              <a:ext uri="{FF2B5EF4-FFF2-40B4-BE49-F238E27FC236}">
                <a16:creationId xmlns:a16="http://schemas.microsoft.com/office/drawing/2014/main" id="{ACC707B6-7BC0-4083-A16F-9FC4D9720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7064" y="4759739"/>
            <a:ext cx="888258" cy="63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77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8" grpId="0"/>
      <p:bldP spid="49" grpId="0"/>
      <p:bldP spid="5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344411" y="335524"/>
            <a:ext cx="103927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sentences.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0FB3582-EADA-4658-93B5-46EA26B031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1046" y="1725105"/>
          <a:ext cx="4159312" cy="38748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28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41FCBBBA-9CCB-4603-AC51-D900ECCFBA10}"/>
              </a:ext>
            </a:extLst>
          </p:cNvPr>
          <p:cNvSpPr/>
          <p:nvPr/>
        </p:nvSpPr>
        <p:spPr>
          <a:xfrm>
            <a:off x="5253775" y="1650745"/>
            <a:ext cx="6587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Move ______________    ______ squares.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FC93DA2-66E4-4DEB-AD31-7D716FF0A1F4}"/>
              </a:ext>
            </a:extLst>
          </p:cNvPr>
          <p:cNvSpPr/>
          <p:nvPr/>
        </p:nvSpPr>
        <p:spPr>
          <a:xfrm>
            <a:off x="5253775" y="2532901"/>
            <a:ext cx="6587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Make a quarter turn _______________.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53DC2D-5566-44C8-986C-1B3411213A39}"/>
              </a:ext>
            </a:extLst>
          </p:cNvPr>
          <p:cNvSpPr/>
          <p:nvPr/>
        </p:nvSpPr>
        <p:spPr>
          <a:xfrm>
            <a:off x="5253775" y="3415057"/>
            <a:ext cx="6587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Move ______________    ______ squares.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A1B3AD9-29C2-4EBA-90C2-410072B73AC2}"/>
              </a:ext>
            </a:extLst>
          </p:cNvPr>
          <p:cNvSpPr txBox="1"/>
          <p:nvPr/>
        </p:nvSpPr>
        <p:spPr>
          <a:xfrm>
            <a:off x="1534648" y="1689226"/>
            <a:ext cx="1126834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360000"/>
            <a:r>
              <a:rPr lang="en-GB" sz="6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6E7AB6E-7277-4E7D-8E17-A1DB3F092C94}"/>
              </a:ext>
            </a:extLst>
          </p:cNvPr>
          <p:cNvSpPr/>
          <p:nvPr/>
        </p:nvSpPr>
        <p:spPr>
          <a:xfrm>
            <a:off x="8718970" y="2431908"/>
            <a:ext cx="21085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clockwise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B082E3E-C7A2-416E-998E-7468A2D7FF7F}"/>
              </a:ext>
            </a:extLst>
          </p:cNvPr>
          <p:cNvSpPr/>
          <p:nvPr/>
        </p:nvSpPr>
        <p:spPr>
          <a:xfrm>
            <a:off x="6454354" y="3310277"/>
            <a:ext cx="18195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forwards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BE1C00F-6289-477D-A633-D11C25734A05}"/>
              </a:ext>
            </a:extLst>
          </p:cNvPr>
          <p:cNvSpPr/>
          <p:nvPr/>
        </p:nvSpPr>
        <p:spPr>
          <a:xfrm>
            <a:off x="8453652" y="3267214"/>
            <a:ext cx="1593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3618793-F4D3-4BEF-8AD1-437687B61DBE}"/>
              </a:ext>
            </a:extLst>
          </p:cNvPr>
          <p:cNvCxnSpPr>
            <a:cxnSpLocks/>
          </p:cNvCxnSpPr>
          <p:nvPr/>
        </p:nvCxnSpPr>
        <p:spPr>
          <a:xfrm flipH="1" flipV="1">
            <a:off x="2179782" y="5088689"/>
            <a:ext cx="1881029" cy="6771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20B460BA-7912-4C09-AECD-E80513637227}"/>
              </a:ext>
            </a:extLst>
          </p:cNvPr>
          <p:cNvSpPr/>
          <p:nvPr/>
        </p:nvSpPr>
        <p:spPr>
          <a:xfrm>
            <a:off x="6366609" y="1560063"/>
            <a:ext cx="20200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forwards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1BEB796-67B7-43C5-8A15-8168AC6323E0}"/>
              </a:ext>
            </a:extLst>
          </p:cNvPr>
          <p:cNvSpPr/>
          <p:nvPr/>
        </p:nvSpPr>
        <p:spPr>
          <a:xfrm>
            <a:off x="8453652" y="1501636"/>
            <a:ext cx="1593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6A600A4-4DEE-467C-88C9-7434AB5D0588}"/>
              </a:ext>
            </a:extLst>
          </p:cNvPr>
          <p:cNvSpPr/>
          <p:nvPr/>
        </p:nvSpPr>
        <p:spPr>
          <a:xfrm>
            <a:off x="5253775" y="4297213"/>
            <a:ext cx="6587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Make a ____________ turn _______________.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B96297-76BE-4003-92C6-D96600C036B2}"/>
              </a:ext>
            </a:extLst>
          </p:cNvPr>
          <p:cNvSpPr/>
          <p:nvPr/>
        </p:nvSpPr>
        <p:spPr>
          <a:xfrm>
            <a:off x="9231550" y="4199709"/>
            <a:ext cx="21958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clockwise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1C23973-A3D0-4AC5-AF73-1BC541266495}"/>
              </a:ext>
            </a:extLst>
          </p:cNvPr>
          <p:cNvSpPr/>
          <p:nvPr/>
        </p:nvSpPr>
        <p:spPr>
          <a:xfrm>
            <a:off x="6634419" y="4183561"/>
            <a:ext cx="15931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quarter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66CA4DE-57F9-4074-98DC-A62F8F1EC5A2}"/>
              </a:ext>
            </a:extLst>
          </p:cNvPr>
          <p:cNvSpPr/>
          <p:nvPr/>
        </p:nvSpPr>
        <p:spPr>
          <a:xfrm>
            <a:off x="5253775" y="5179371"/>
            <a:ext cx="6587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Move ______________    ______ squares.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E9982EE-D2D4-4159-ABF0-A7BC3AC70735}"/>
              </a:ext>
            </a:extLst>
          </p:cNvPr>
          <p:cNvSpPr/>
          <p:nvPr/>
        </p:nvSpPr>
        <p:spPr>
          <a:xfrm>
            <a:off x="6366609" y="5088689"/>
            <a:ext cx="20200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forwards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3D8EC23-903A-4013-A1A7-C0B2CD884323}"/>
              </a:ext>
            </a:extLst>
          </p:cNvPr>
          <p:cNvSpPr/>
          <p:nvPr/>
        </p:nvSpPr>
        <p:spPr>
          <a:xfrm>
            <a:off x="8453652" y="5030262"/>
            <a:ext cx="1593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pic>
        <p:nvPicPr>
          <p:cNvPr id="32" name="Picture 2" descr="Image result for clipart dinosaur">
            <a:extLst>
              <a:ext uri="{FF2B5EF4-FFF2-40B4-BE49-F238E27FC236}">
                <a16:creationId xmlns:a16="http://schemas.microsoft.com/office/drawing/2014/main" id="{CDAF7ADC-5EF0-4AF0-8DCA-1B1CA3F29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858" y="1870544"/>
            <a:ext cx="955138" cy="69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52742218-B37A-4F89-8F36-97B528FB6965}"/>
              </a:ext>
            </a:extLst>
          </p:cNvPr>
          <p:cNvCxnSpPr>
            <a:cxnSpLocks/>
          </p:cNvCxnSpPr>
          <p:nvPr/>
        </p:nvCxnSpPr>
        <p:spPr>
          <a:xfrm>
            <a:off x="4202427" y="2617681"/>
            <a:ext cx="0" cy="2561690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AE229D3-5C13-4314-9ED0-3F9806E42C00}"/>
              </a:ext>
            </a:extLst>
          </p:cNvPr>
          <p:cNvCxnSpPr>
            <a:cxnSpLocks/>
          </p:cNvCxnSpPr>
          <p:nvPr/>
        </p:nvCxnSpPr>
        <p:spPr>
          <a:xfrm flipV="1">
            <a:off x="2110093" y="2485813"/>
            <a:ext cx="0" cy="2602877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026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23" grpId="0"/>
      <p:bldP spid="24" grpId="0"/>
      <p:bldP spid="26" grpId="0"/>
      <p:bldP spid="27" grpId="0"/>
      <p:bldP spid="29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389022"/>
            <a:ext cx="106496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Where would the sheep end up if it moved: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0FB3582-EADA-4658-93B5-46EA26B031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338189"/>
              </p:ext>
            </p:extLst>
          </p:nvPr>
        </p:nvGraphicFramePr>
        <p:xfrm>
          <a:off x="6668237" y="1766391"/>
          <a:ext cx="4159312" cy="38748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28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pic>
        <p:nvPicPr>
          <p:cNvPr id="24" name="Picture 16" descr="Image result for sheep clipart">
            <a:extLst>
              <a:ext uri="{FF2B5EF4-FFF2-40B4-BE49-F238E27FC236}">
                <a16:creationId xmlns:a16="http://schemas.microsoft.com/office/drawing/2014/main" id="{B4E577A3-3F2F-4255-98C3-A913B1CF1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105" y="4767071"/>
            <a:ext cx="758208" cy="75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6" descr="Image result for sheep clipart">
            <a:extLst>
              <a:ext uri="{FF2B5EF4-FFF2-40B4-BE49-F238E27FC236}">
                <a16:creationId xmlns:a16="http://schemas.microsoft.com/office/drawing/2014/main" id="{34A4E840-7B24-449A-8001-CA3B560DD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508" y="2842439"/>
            <a:ext cx="758208" cy="751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9A7C695-AE00-4A53-ACDD-E82725E4E514}"/>
              </a:ext>
            </a:extLst>
          </p:cNvPr>
          <p:cNvCxnSpPr>
            <a:cxnSpLocks/>
          </p:cNvCxnSpPr>
          <p:nvPr/>
        </p:nvCxnSpPr>
        <p:spPr>
          <a:xfrm>
            <a:off x="8229068" y="3499214"/>
            <a:ext cx="0" cy="1568897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064B00D-0F92-4A3B-BA15-0B28835EDA0C}"/>
              </a:ext>
            </a:extLst>
          </p:cNvPr>
          <p:cNvSpPr/>
          <p:nvPr/>
        </p:nvSpPr>
        <p:spPr>
          <a:xfrm>
            <a:off x="498094" y="2062073"/>
            <a:ext cx="56720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steps forwards,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Quarter turn clockwise,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 step forward?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7A409D2-F758-4717-B93B-3690B679FD02}"/>
              </a:ext>
            </a:extLst>
          </p:cNvPr>
          <p:cNvCxnSpPr>
            <a:cxnSpLocks/>
          </p:cNvCxnSpPr>
          <p:nvPr/>
        </p:nvCxnSpPr>
        <p:spPr>
          <a:xfrm flipH="1">
            <a:off x="7567314" y="5143041"/>
            <a:ext cx="661754" cy="0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889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389022"/>
            <a:ext cx="106496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Where would the duck end up if it moved: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0FB3582-EADA-4658-93B5-46EA26B031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68237" y="1766391"/>
          <a:ext cx="4159312" cy="38748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28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9A7C695-AE00-4A53-ACDD-E82725E4E514}"/>
              </a:ext>
            </a:extLst>
          </p:cNvPr>
          <p:cNvCxnSpPr>
            <a:cxnSpLocks/>
          </p:cNvCxnSpPr>
          <p:nvPr/>
        </p:nvCxnSpPr>
        <p:spPr>
          <a:xfrm flipH="1" flipV="1">
            <a:off x="7315200" y="2235785"/>
            <a:ext cx="2639981" cy="6984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064B00D-0F92-4A3B-BA15-0B28835EDA0C}"/>
              </a:ext>
            </a:extLst>
          </p:cNvPr>
          <p:cNvSpPr/>
          <p:nvPr/>
        </p:nvSpPr>
        <p:spPr>
          <a:xfrm>
            <a:off x="678908" y="1626325"/>
            <a:ext cx="567204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steps forwards,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Quarter turn anticlockwise,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 step forward,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Quarter turn anticlockwise,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steps forwards?</a:t>
            </a:r>
          </a:p>
        </p:txBody>
      </p:sp>
      <p:pic>
        <p:nvPicPr>
          <p:cNvPr id="14" name="Picture 2" descr="Image result for duck clipart">
            <a:extLst>
              <a:ext uri="{FF2B5EF4-FFF2-40B4-BE49-F238E27FC236}">
                <a16:creationId xmlns:a16="http://schemas.microsoft.com/office/drawing/2014/main" id="{5843F5FA-2807-44A0-A7C1-BC169ACD6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181" y="1885539"/>
            <a:ext cx="725789" cy="70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C08B6B7-6FFB-4C8F-9331-8A324BC8E48F}"/>
              </a:ext>
            </a:extLst>
          </p:cNvPr>
          <p:cNvCxnSpPr>
            <a:cxnSpLocks/>
          </p:cNvCxnSpPr>
          <p:nvPr/>
        </p:nvCxnSpPr>
        <p:spPr>
          <a:xfrm>
            <a:off x="7209296" y="2200525"/>
            <a:ext cx="7290" cy="1013841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04F0AD5-3C0E-44C2-89EC-B0631D7E1D56}"/>
              </a:ext>
            </a:extLst>
          </p:cNvPr>
          <p:cNvCxnSpPr>
            <a:cxnSpLocks/>
          </p:cNvCxnSpPr>
          <p:nvPr/>
        </p:nvCxnSpPr>
        <p:spPr>
          <a:xfrm>
            <a:off x="7302797" y="3214366"/>
            <a:ext cx="1574142" cy="0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1" name="Picture 2" descr="Image result for duck clipart">
            <a:extLst>
              <a:ext uri="{FF2B5EF4-FFF2-40B4-BE49-F238E27FC236}">
                <a16:creationId xmlns:a16="http://schemas.microsoft.com/office/drawing/2014/main" id="{437A61AC-C588-4C20-9A4B-31537E3A0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76939" y="2864120"/>
            <a:ext cx="725789" cy="70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0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389022"/>
            <a:ext cx="106496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Where would the bee end up if it moved: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0FB3582-EADA-4658-93B5-46EA26B031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668237" y="1766391"/>
          <a:ext cx="4159312" cy="38748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828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039828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96871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59A7C695-AE00-4A53-ACDD-E82725E4E514}"/>
              </a:ext>
            </a:extLst>
          </p:cNvPr>
          <p:cNvCxnSpPr>
            <a:cxnSpLocks/>
          </p:cNvCxnSpPr>
          <p:nvPr/>
        </p:nvCxnSpPr>
        <p:spPr>
          <a:xfrm flipH="1">
            <a:off x="8258783" y="5231675"/>
            <a:ext cx="618157" cy="0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064B00D-0F92-4A3B-BA15-0B28835EDA0C}"/>
              </a:ext>
            </a:extLst>
          </p:cNvPr>
          <p:cNvSpPr/>
          <p:nvPr/>
        </p:nvSpPr>
        <p:spPr>
          <a:xfrm>
            <a:off x="678908" y="1626325"/>
            <a:ext cx="567204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 step forward,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Quarter turn clockwise,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steps forwards,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Quarter turn anticlockwise,</a:t>
            </a:r>
          </a:p>
          <a:p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 step forward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C08B6B7-6FFB-4C8F-9331-8A324BC8E48F}"/>
              </a:ext>
            </a:extLst>
          </p:cNvPr>
          <p:cNvCxnSpPr>
            <a:cxnSpLocks/>
          </p:cNvCxnSpPr>
          <p:nvPr/>
        </p:nvCxnSpPr>
        <p:spPr>
          <a:xfrm flipV="1">
            <a:off x="8258783" y="2393004"/>
            <a:ext cx="0" cy="2739156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04F0AD5-3C0E-44C2-89EC-B0631D7E1D56}"/>
              </a:ext>
            </a:extLst>
          </p:cNvPr>
          <p:cNvCxnSpPr>
            <a:cxnSpLocks/>
          </p:cNvCxnSpPr>
          <p:nvPr/>
        </p:nvCxnSpPr>
        <p:spPr>
          <a:xfrm flipH="1">
            <a:off x="7548519" y="2317845"/>
            <a:ext cx="710264" cy="0"/>
          </a:xfrm>
          <a:prstGeom prst="straightConnector1">
            <a:avLst/>
          </a:prstGeom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3" name="Picture 4" descr="Image result for bee clipart">
            <a:extLst>
              <a:ext uri="{FF2B5EF4-FFF2-40B4-BE49-F238E27FC236}">
                <a16:creationId xmlns:a16="http://schemas.microsoft.com/office/drawing/2014/main" id="{6E5FA662-EDDC-4DAF-9115-2703E7050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6939" y="4855599"/>
            <a:ext cx="776311" cy="55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Image result for bee clipart">
            <a:extLst>
              <a:ext uri="{FF2B5EF4-FFF2-40B4-BE49-F238E27FC236}">
                <a16:creationId xmlns:a16="http://schemas.microsoft.com/office/drawing/2014/main" id="{17E06991-868F-43E6-BC38-A0F000282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08" y="1959224"/>
            <a:ext cx="776311" cy="55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783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38"/>
            <a:ext cx="12191999" cy="6998429"/>
          </a:xfrm>
          <a:prstGeom prst="rect">
            <a:avLst/>
          </a:prstGeom>
        </p:spPr>
      </p:pic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233129C-0378-4866-A9BE-2B96C76B4E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591835"/>
              </p:ext>
            </p:extLst>
          </p:nvPr>
        </p:nvGraphicFramePr>
        <p:xfrm>
          <a:off x="1568912" y="1241860"/>
          <a:ext cx="9054176" cy="4374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31772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131772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131772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131772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  <a:gridCol w="1131772">
                  <a:extLst>
                    <a:ext uri="{9D8B030D-6E8A-4147-A177-3AD203B41FA5}">
                      <a16:colId xmlns:a16="http://schemas.microsoft.com/office/drawing/2014/main" val="2525821107"/>
                    </a:ext>
                  </a:extLst>
                </a:gridCol>
                <a:gridCol w="1131772">
                  <a:extLst>
                    <a:ext uri="{9D8B030D-6E8A-4147-A177-3AD203B41FA5}">
                      <a16:colId xmlns:a16="http://schemas.microsoft.com/office/drawing/2014/main" val="732087325"/>
                    </a:ext>
                  </a:extLst>
                </a:gridCol>
                <a:gridCol w="1131772">
                  <a:extLst>
                    <a:ext uri="{9D8B030D-6E8A-4147-A177-3AD203B41FA5}">
                      <a16:colId xmlns:a16="http://schemas.microsoft.com/office/drawing/2014/main" val="1461998115"/>
                    </a:ext>
                  </a:extLst>
                </a:gridCol>
                <a:gridCol w="1131772">
                  <a:extLst>
                    <a:ext uri="{9D8B030D-6E8A-4147-A177-3AD203B41FA5}">
                      <a16:colId xmlns:a16="http://schemas.microsoft.com/office/drawing/2014/main" val="2060193063"/>
                    </a:ext>
                  </a:extLst>
                </a:gridCol>
              </a:tblGrid>
              <a:tr h="10935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10935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109357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109357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92260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724F538-C56B-4F87-8711-8A3C16F417A7}"/>
              </a:ext>
            </a:extLst>
          </p:cNvPr>
          <p:cNvSpPr txBox="1"/>
          <p:nvPr/>
        </p:nvSpPr>
        <p:spPr>
          <a:xfrm>
            <a:off x="147919" y="390171"/>
            <a:ext cx="10901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15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the shortest route from the monkey to the banana?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CA092A-FDF3-4783-8202-7896B128F541}"/>
              </a:ext>
            </a:extLst>
          </p:cNvPr>
          <p:cNvSpPr txBox="1"/>
          <p:nvPr/>
        </p:nvSpPr>
        <p:spPr>
          <a:xfrm>
            <a:off x="1" y="5837504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other routes can you find?</a:t>
            </a:r>
          </a:p>
        </p:txBody>
      </p:sp>
      <p:pic>
        <p:nvPicPr>
          <p:cNvPr id="1026" name="Picture 2" descr="Image result for monkey clipart">
            <a:extLst>
              <a:ext uri="{FF2B5EF4-FFF2-40B4-BE49-F238E27FC236}">
                <a16:creationId xmlns:a16="http://schemas.microsoft.com/office/drawing/2014/main" id="{561A07B6-F2B4-4D93-9C06-440AE1C2F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306" y="2360464"/>
            <a:ext cx="1035423" cy="103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banana clipart">
            <a:extLst>
              <a:ext uri="{FF2B5EF4-FFF2-40B4-BE49-F238E27FC236}">
                <a16:creationId xmlns:a16="http://schemas.microsoft.com/office/drawing/2014/main" id="{CFAE46F8-896E-4D6F-AAE9-BB4E6E2D0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42577">
            <a:off x="8408894" y="4608359"/>
            <a:ext cx="1020496" cy="1020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520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8870" y="1080742"/>
            <a:ext cx="10515600" cy="1325563"/>
          </a:xfrm>
        </p:spPr>
        <p:txBody>
          <a:bodyPr/>
          <a:lstStyle/>
          <a:p>
            <a:r>
              <a:rPr lang="en-GB" b="1" dirty="0" smtClean="0"/>
              <a:t>LO:  Investigate </a:t>
            </a:r>
            <a:r>
              <a:rPr lang="en-GB" b="1" dirty="0"/>
              <a:t>and explain different routes using mathematical vocabulary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665" y="3253995"/>
            <a:ext cx="4922010" cy="2461005"/>
          </a:xfrm>
        </p:spPr>
      </p:pic>
    </p:spTree>
    <p:extLst>
      <p:ext uri="{BB962C8B-B14F-4D97-AF65-F5344CB8AC3E}">
        <p14:creationId xmlns:p14="http://schemas.microsoft.com/office/powerpoint/2010/main" val="1379483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38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647586" y="288815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different routes can you find?</a:t>
            </a:r>
          </a:p>
        </p:txBody>
      </p:sp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1EE59B-3662-4F62-B64D-B1B050A0A396}"/>
              </a:ext>
            </a:extLst>
          </p:cNvPr>
          <p:cNvSpPr txBox="1"/>
          <p:nvPr/>
        </p:nvSpPr>
        <p:spPr>
          <a:xfrm>
            <a:off x="1" y="5837504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shortest route?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233129C-0378-4866-A9BE-2B96C76B4E1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36210" y="1303795"/>
          <a:ext cx="4491788" cy="41641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1041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2878DBFB-81A7-4E22-8997-8B2543072A8C}"/>
              </a:ext>
            </a:extLst>
          </p:cNvPr>
          <p:cNvSpPr txBox="1"/>
          <p:nvPr/>
        </p:nvSpPr>
        <p:spPr>
          <a:xfrm>
            <a:off x="7001164" y="2339883"/>
            <a:ext cx="1126834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360000"/>
            <a:r>
              <a:rPr lang="en-GB" sz="6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</a:p>
        </p:txBody>
      </p:sp>
      <p:pic>
        <p:nvPicPr>
          <p:cNvPr id="9" name="Picture 2" descr="Image result for bunny clipart">
            <a:extLst>
              <a:ext uri="{FF2B5EF4-FFF2-40B4-BE49-F238E27FC236}">
                <a16:creationId xmlns:a16="http://schemas.microsoft.com/office/drawing/2014/main" id="{C4C584DA-007D-4C6B-AADB-A912F9EDB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906" y="1324653"/>
            <a:ext cx="771563" cy="109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795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38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647586" y="288815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different routes can you find?</a:t>
            </a:r>
          </a:p>
        </p:txBody>
      </p:sp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1EE59B-3662-4F62-B64D-B1B050A0A396}"/>
              </a:ext>
            </a:extLst>
          </p:cNvPr>
          <p:cNvSpPr txBox="1"/>
          <p:nvPr/>
        </p:nvSpPr>
        <p:spPr>
          <a:xfrm>
            <a:off x="1" y="5837504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shortest route?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233129C-0378-4866-A9BE-2B96C76B4E1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36210" y="1303795"/>
          <a:ext cx="4491788" cy="41641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1041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2878DBFB-81A7-4E22-8997-8B2543072A8C}"/>
              </a:ext>
            </a:extLst>
          </p:cNvPr>
          <p:cNvSpPr txBox="1"/>
          <p:nvPr/>
        </p:nvSpPr>
        <p:spPr>
          <a:xfrm>
            <a:off x="7001164" y="1303795"/>
            <a:ext cx="1126834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360000"/>
            <a:r>
              <a:rPr lang="en-GB" sz="6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</a:p>
        </p:txBody>
      </p:sp>
      <p:pic>
        <p:nvPicPr>
          <p:cNvPr id="9" name="Picture 4" descr="Image result for lady bird clipart">
            <a:extLst>
              <a:ext uri="{FF2B5EF4-FFF2-40B4-BE49-F238E27FC236}">
                <a16:creationId xmlns:a16="http://schemas.microsoft.com/office/drawing/2014/main" id="{A7D455CD-A9CF-475D-877E-071C765B9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54875">
            <a:off x="6090532" y="4637336"/>
            <a:ext cx="691871" cy="72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539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38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647586" y="288815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different routes can you find?</a:t>
            </a:r>
          </a:p>
        </p:txBody>
      </p:sp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1EE59B-3662-4F62-B64D-B1B050A0A396}"/>
              </a:ext>
            </a:extLst>
          </p:cNvPr>
          <p:cNvSpPr txBox="1"/>
          <p:nvPr/>
        </p:nvSpPr>
        <p:spPr>
          <a:xfrm>
            <a:off x="1" y="5837504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shortest route?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233129C-0378-4866-A9BE-2B96C76B4E1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36210" y="1303795"/>
          <a:ext cx="4491788" cy="41641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val="4231126148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669681454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957490746"/>
                    </a:ext>
                  </a:extLst>
                </a:gridCol>
                <a:gridCol w="1122947">
                  <a:extLst>
                    <a:ext uri="{9D8B030D-6E8A-4147-A177-3AD203B41FA5}">
                      <a16:colId xmlns:a16="http://schemas.microsoft.com/office/drawing/2014/main" val="115264068"/>
                    </a:ext>
                  </a:extLst>
                </a:gridCol>
              </a:tblGrid>
              <a:tr h="1041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823912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814900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017854"/>
                  </a:ext>
                </a:extLst>
              </a:tr>
              <a:tr h="104104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497842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2878DBFB-81A7-4E22-8997-8B2543072A8C}"/>
              </a:ext>
            </a:extLst>
          </p:cNvPr>
          <p:cNvSpPr txBox="1"/>
          <p:nvPr/>
        </p:nvSpPr>
        <p:spPr>
          <a:xfrm>
            <a:off x="7001164" y="4432671"/>
            <a:ext cx="1126834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360000"/>
            <a:r>
              <a:rPr lang="en-GB" sz="6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</a:t>
            </a:r>
          </a:p>
        </p:txBody>
      </p:sp>
      <p:pic>
        <p:nvPicPr>
          <p:cNvPr id="11" name="Picture 8" descr="Image result for snail clipart">
            <a:extLst>
              <a:ext uri="{FF2B5EF4-FFF2-40B4-BE49-F238E27FC236}">
                <a16:creationId xmlns:a16="http://schemas.microsoft.com/office/drawing/2014/main" id="{536CB071-4F3C-463E-8807-3970C9509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328" y="2530764"/>
            <a:ext cx="887599" cy="65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969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C67C897-1012-4A80-824C-2BBB9343E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38"/>
            <a:ext cx="12191999" cy="699842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37A3202-A005-4241-859E-58525B9D4687}"/>
              </a:ext>
            </a:extLst>
          </p:cNvPr>
          <p:cNvSpPr txBox="1"/>
          <p:nvPr/>
        </p:nvSpPr>
        <p:spPr>
          <a:xfrm>
            <a:off x="328860" y="335524"/>
            <a:ext cx="66976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the mistake in the route.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EBE87F-3A3A-436B-BEB4-AE0C03CA1EBD}"/>
              </a:ext>
            </a:extLst>
          </p:cNvPr>
          <p:cNvSpPr txBox="1"/>
          <p:nvPr/>
        </p:nvSpPr>
        <p:spPr>
          <a:xfrm>
            <a:off x="521713" y="5133744"/>
            <a:ext cx="11782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 quarter turn clockwise is needed.</a:t>
            </a:r>
            <a:b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(not a quarter turn anticlockwise).</a:t>
            </a:r>
          </a:p>
        </p:txBody>
      </p:sp>
      <p:sp>
        <p:nvSpPr>
          <p:cNvPr id="10" name="Teardrop 9">
            <a:extLst>
              <a:ext uri="{FF2B5EF4-FFF2-40B4-BE49-F238E27FC236}">
                <a16:creationId xmlns:a16="http://schemas.microsoft.com/office/drawing/2014/main" id="{D4093B66-1B83-43A5-A4CA-2E637B41D632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dirty="0">
              <a:solidFill>
                <a:schemeClr val="bg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2328193-D905-470D-8CAF-EC3603FBB4AF}"/>
              </a:ext>
            </a:extLst>
          </p:cNvPr>
          <p:cNvSpPr/>
          <p:nvPr/>
        </p:nvSpPr>
        <p:spPr>
          <a:xfrm>
            <a:off x="10852727" y="150858"/>
            <a:ext cx="1339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Reasoning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592284C-9C60-44F2-8CE4-87A0591AC6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265658"/>
              </p:ext>
            </p:extLst>
          </p:nvPr>
        </p:nvGraphicFramePr>
        <p:xfrm>
          <a:off x="1407387" y="1308245"/>
          <a:ext cx="3653118" cy="34561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7706">
                  <a:extLst>
                    <a:ext uri="{9D8B030D-6E8A-4147-A177-3AD203B41FA5}">
                      <a16:colId xmlns:a16="http://schemas.microsoft.com/office/drawing/2014/main" val="3076859468"/>
                    </a:ext>
                  </a:extLst>
                </a:gridCol>
                <a:gridCol w="1217706">
                  <a:extLst>
                    <a:ext uri="{9D8B030D-6E8A-4147-A177-3AD203B41FA5}">
                      <a16:colId xmlns:a16="http://schemas.microsoft.com/office/drawing/2014/main" val="123818132"/>
                    </a:ext>
                  </a:extLst>
                </a:gridCol>
                <a:gridCol w="1217706">
                  <a:extLst>
                    <a:ext uri="{9D8B030D-6E8A-4147-A177-3AD203B41FA5}">
                      <a16:colId xmlns:a16="http://schemas.microsoft.com/office/drawing/2014/main" val="541177338"/>
                    </a:ext>
                  </a:extLst>
                </a:gridCol>
              </a:tblGrid>
              <a:tr h="1152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7020532"/>
                  </a:ext>
                </a:extLst>
              </a:tr>
              <a:tr h="11520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2514126"/>
                  </a:ext>
                </a:extLst>
              </a:tr>
              <a:tr h="115204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9764341"/>
                  </a:ext>
                </a:extLst>
              </a:tr>
            </a:tbl>
          </a:graphicData>
        </a:graphic>
      </p:graphicFrame>
      <p:pic>
        <p:nvPicPr>
          <p:cNvPr id="2050" name="Picture 2" descr="Image result for bird clipart">
            <a:extLst>
              <a:ext uri="{FF2B5EF4-FFF2-40B4-BE49-F238E27FC236}">
                <a16:creationId xmlns:a16="http://schemas.microsoft.com/office/drawing/2014/main" id="{34A8F6E3-83F5-4D1A-B436-F2974B7EE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410" y="2515772"/>
            <a:ext cx="972745" cy="106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seeds clipart">
            <a:extLst>
              <a:ext uri="{FF2B5EF4-FFF2-40B4-BE49-F238E27FC236}">
                <a16:creationId xmlns:a16="http://schemas.microsoft.com/office/drawing/2014/main" id="{DA9B8909-F033-4D21-B24D-C61D31D47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08594" y="4097830"/>
            <a:ext cx="1125017" cy="58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8F2A6CB-9AED-4AA6-99D5-D2CA8E30CF18}"/>
              </a:ext>
            </a:extLst>
          </p:cNvPr>
          <p:cNvSpPr txBox="1"/>
          <p:nvPr/>
        </p:nvSpPr>
        <p:spPr>
          <a:xfrm>
            <a:off x="5435492" y="2171891"/>
            <a:ext cx="74256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steps forwards. </a:t>
            </a: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 quarter turn anticlockwise.</a:t>
            </a: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 step forward. 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E5841B5-DFE5-4944-9B3B-E93800980559}"/>
              </a:ext>
            </a:extLst>
          </p:cNvPr>
          <p:cNvSpPr/>
          <p:nvPr/>
        </p:nvSpPr>
        <p:spPr>
          <a:xfrm>
            <a:off x="8493370" y="2699819"/>
            <a:ext cx="3178678" cy="7797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81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739" y="258978"/>
            <a:ext cx="7794482" cy="580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686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LO: Recognise </a:t>
            </a:r>
            <a:r>
              <a:rPr lang="en-GB" b="1" dirty="0"/>
              <a:t>and describe rotation of shapes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098" y="2263879"/>
            <a:ext cx="5100154" cy="3446050"/>
          </a:xfrm>
        </p:spPr>
      </p:pic>
    </p:spTree>
    <p:extLst>
      <p:ext uri="{BB962C8B-B14F-4D97-AF65-F5344CB8AC3E}">
        <p14:creationId xmlns:p14="http://schemas.microsoft.com/office/powerpoint/2010/main" val="1770015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0C56874-5485-46FB-AA70-4AA553AAB56F}"/>
              </a:ext>
            </a:extLst>
          </p:cNvPr>
          <p:cNvSpPr/>
          <p:nvPr/>
        </p:nvSpPr>
        <p:spPr>
          <a:xfrm>
            <a:off x="1095744" y="2066180"/>
            <a:ext cx="1868055" cy="1708456"/>
          </a:xfrm>
          <a:prstGeom prst="triangle">
            <a:avLst/>
          </a:prstGeom>
          <a:solidFill>
            <a:srgbClr val="FFC9C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206AD87-373E-43B1-B2FC-3C6F2AE8C23D}"/>
              </a:ext>
            </a:extLst>
          </p:cNvPr>
          <p:cNvSpPr/>
          <p:nvPr/>
        </p:nvSpPr>
        <p:spPr>
          <a:xfrm rot="5400000">
            <a:off x="3813545" y="2066180"/>
            <a:ext cx="1868055" cy="1708456"/>
          </a:xfrm>
          <a:prstGeom prst="triangle">
            <a:avLst/>
          </a:prstGeom>
          <a:solidFill>
            <a:srgbClr val="FFC9C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95E811CB-E998-4A2A-8DDA-638C9EF99242}"/>
              </a:ext>
            </a:extLst>
          </p:cNvPr>
          <p:cNvSpPr/>
          <p:nvPr/>
        </p:nvSpPr>
        <p:spPr>
          <a:xfrm flipV="1">
            <a:off x="6531344" y="2066180"/>
            <a:ext cx="1868055" cy="1708456"/>
          </a:xfrm>
          <a:prstGeom prst="triangle">
            <a:avLst/>
          </a:prstGeom>
          <a:solidFill>
            <a:srgbClr val="FFC9C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7BFFB40-CAD8-4398-BE69-BF160B883E92}"/>
              </a:ext>
            </a:extLst>
          </p:cNvPr>
          <p:cNvSpPr/>
          <p:nvPr/>
        </p:nvSpPr>
        <p:spPr>
          <a:xfrm rot="16200000">
            <a:off x="9249145" y="2066180"/>
            <a:ext cx="1868055" cy="1708456"/>
          </a:xfrm>
          <a:prstGeom prst="triangle">
            <a:avLst/>
          </a:prstGeom>
          <a:solidFill>
            <a:srgbClr val="FFC9C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771172" y="5035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quarter turn clockwise each time.</a:t>
            </a:r>
          </a:p>
        </p:txBody>
      </p:sp>
    </p:spTree>
    <p:extLst>
      <p:ext uri="{BB962C8B-B14F-4D97-AF65-F5344CB8AC3E}">
        <p14:creationId xmlns:p14="http://schemas.microsoft.com/office/powerpoint/2010/main" val="196068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11" name="Flowchart: Off-page Connector 10">
            <a:extLst>
              <a:ext uri="{FF2B5EF4-FFF2-40B4-BE49-F238E27FC236}">
                <a16:creationId xmlns:a16="http://schemas.microsoft.com/office/drawing/2014/main" id="{D206AD87-373E-43B1-B2FC-3C6F2AE8C23D}"/>
              </a:ext>
            </a:extLst>
          </p:cNvPr>
          <p:cNvSpPr/>
          <p:nvPr/>
        </p:nvSpPr>
        <p:spPr>
          <a:xfrm rot="10800000">
            <a:off x="4070370" y="2212035"/>
            <a:ext cx="1332906" cy="1554572"/>
          </a:xfrm>
          <a:prstGeom prst="flowChartOffpageConnector">
            <a:avLst/>
          </a:prstGeom>
          <a:solidFill>
            <a:srgbClr val="CCFF9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Off-page Connector 12">
            <a:extLst>
              <a:ext uri="{FF2B5EF4-FFF2-40B4-BE49-F238E27FC236}">
                <a16:creationId xmlns:a16="http://schemas.microsoft.com/office/drawing/2014/main" id="{A7BFFB40-CAD8-4398-BE69-BF160B883E92}"/>
              </a:ext>
            </a:extLst>
          </p:cNvPr>
          <p:cNvSpPr/>
          <p:nvPr/>
        </p:nvSpPr>
        <p:spPr>
          <a:xfrm rot="10800000">
            <a:off x="9421306" y="2212031"/>
            <a:ext cx="1332907" cy="1554577"/>
          </a:xfrm>
          <a:prstGeom prst="flowChartOffpageConnector">
            <a:avLst/>
          </a:prstGeom>
          <a:solidFill>
            <a:srgbClr val="CCFF9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771172" y="5035659"/>
            <a:ext cx="10649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half turn clockwise or anticlockwise each time.</a:t>
            </a:r>
          </a:p>
        </p:txBody>
      </p:sp>
      <p:sp>
        <p:nvSpPr>
          <p:cNvPr id="10" name="Flowchart: Off-page Connector 9">
            <a:extLst>
              <a:ext uri="{FF2B5EF4-FFF2-40B4-BE49-F238E27FC236}">
                <a16:creationId xmlns:a16="http://schemas.microsoft.com/office/drawing/2014/main" id="{67A88802-451E-4651-A38D-23568090EA62}"/>
              </a:ext>
            </a:extLst>
          </p:cNvPr>
          <p:cNvSpPr/>
          <p:nvPr/>
        </p:nvSpPr>
        <p:spPr>
          <a:xfrm>
            <a:off x="1394903" y="2212035"/>
            <a:ext cx="1332907" cy="1554572"/>
          </a:xfrm>
          <a:prstGeom prst="flowChartOffpageConnector">
            <a:avLst/>
          </a:prstGeom>
          <a:solidFill>
            <a:srgbClr val="CCFF9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Off-page Connector 14">
            <a:extLst>
              <a:ext uri="{FF2B5EF4-FFF2-40B4-BE49-F238E27FC236}">
                <a16:creationId xmlns:a16="http://schemas.microsoft.com/office/drawing/2014/main" id="{106AFE56-3B70-4F37-A7DD-D21C96E98A39}"/>
              </a:ext>
            </a:extLst>
          </p:cNvPr>
          <p:cNvSpPr/>
          <p:nvPr/>
        </p:nvSpPr>
        <p:spPr>
          <a:xfrm>
            <a:off x="6745837" y="2212031"/>
            <a:ext cx="1332907" cy="1554577"/>
          </a:xfrm>
          <a:prstGeom prst="flowChartOffpageConnector">
            <a:avLst/>
          </a:prstGeom>
          <a:solidFill>
            <a:srgbClr val="CCFF99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A14351-355F-4D52-A12C-106DB5C5FB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771172" y="5035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quarter anticlockwise each time.</a:t>
            </a:r>
          </a:p>
        </p:txBody>
      </p:sp>
    </p:spTree>
    <p:extLst>
      <p:ext uri="{BB962C8B-B14F-4D97-AF65-F5344CB8AC3E}">
        <p14:creationId xmlns:p14="http://schemas.microsoft.com/office/powerpoint/2010/main" val="281288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F9DA14-580A-499F-87A4-0C15976E8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771172" y="5035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quarter clockwise each time.</a:t>
            </a:r>
          </a:p>
        </p:txBody>
      </p:sp>
    </p:spTree>
    <p:extLst>
      <p:ext uri="{BB962C8B-B14F-4D97-AF65-F5344CB8AC3E}">
        <p14:creationId xmlns:p14="http://schemas.microsoft.com/office/powerpoint/2010/main" val="25237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0C56874-5485-46FB-AA70-4AA553AAB56F}"/>
              </a:ext>
            </a:extLst>
          </p:cNvPr>
          <p:cNvSpPr/>
          <p:nvPr/>
        </p:nvSpPr>
        <p:spPr>
          <a:xfrm rot="16200000">
            <a:off x="2404127" y="1572091"/>
            <a:ext cx="1106986" cy="997880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D206AD87-373E-43B1-B2FC-3C6F2AE8C23D}"/>
              </a:ext>
            </a:extLst>
          </p:cNvPr>
          <p:cNvSpPr/>
          <p:nvPr/>
        </p:nvSpPr>
        <p:spPr>
          <a:xfrm>
            <a:off x="7252195" y="1622334"/>
            <a:ext cx="1091097" cy="1012409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7BFFB40-CAD8-4398-BE69-BF160B883E92}"/>
              </a:ext>
            </a:extLst>
          </p:cNvPr>
          <p:cNvSpPr/>
          <p:nvPr/>
        </p:nvSpPr>
        <p:spPr>
          <a:xfrm rot="10800000">
            <a:off x="10384365" y="1622336"/>
            <a:ext cx="1091099" cy="1012407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513727" y="3391592"/>
            <a:ext cx="1115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quarter turn anticlockwise each time.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54D9D501-8366-4A12-8BF4-1042A1E5DDB3}"/>
              </a:ext>
            </a:extLst>
          </p:cNvPr>
          <p:cNvSpPr/>
          <p:nvPr/>
        </p:nvSpPr>
        <p:spPr>
          <a:xfrm>
            <a:off x="743464" y="1572091"/>
            <a:ext cx="1106986" cy="997880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A6EA24F-00CA-4DA6-B906-E35AE0F06F9F}"/>
              </a:ext>
            </a:extLst>
          </p:cNvPr>
          <p:cNvSpPr/>
          <p:nvPr/>
        </p:nvSpPr>
        <p:spPr>
          <a:xfrm rot="5400000">
            <a:off x="5686109" y="1622334"/>
            <a:ext cx="1091097" cy="1012409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C9775538-1073-4B3A-AB97-4478451F8245}"/>
              </a:ext>
            </a:extLst>
          </p:cNvPr>
          <p:cNvSpPr/>
          <p:nvPr/>
        </p:nvSpPr>
        <p:spPr>
          <a:xfrm flipV="1">
            <a:off x="4064790" y="1572091"/>
            <a:ext cx="1106986" cy="997880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3C3A6F04-7BE2-4504-B167-F01B324CA1D1}"/>
              </a:ext>
            </a:extLst>
          </p:cNvPr>
          <p:cNvSpPr/>
          <p:nvPr/>
        </p:nvSpPr>
        <p:spPr>
          <a:xfrm rot="16200000" flipH="1">
            <a:off x="8818281" y="1622334"/>
            <a:ext cx="1091097" cy="1012409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CBE13F-EC37-4054-80F3-307E187C5221}"/>
              </a:ext>
            </a:extLst>
          </p:cNvPr>
          <p:cNvSpPr/>
          <p:nvPr/>
        </p:nvSpPr>
        <p:spPr>
          <a:xfrm>
            <a:off x="771172" y="4349932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come next?</a:t>
            </a:r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BBCEEE91-C86F-48DD-9675-D1FDD5E60ADE}"/>
              </a:ext>
            </a:extLst>
          </p:cNvPr>
          <p:cNvSpPr/>
          <p:nvPr/>
        </p:nvSpPr>
        <p:spPr>
          <a:xfrm rot="5400000" flipH="1">
            <a:off x="5536134" y="5329563"/>
            <a:ext cx="1106986" cy="997880"/>
          </a:xfrm>
          <a:prstGeom prst="triangle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40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586797"/>
          </a:xfrm>
        </p:spPr>
        <p:txBody>
          <a:bodyPr/>
          <a:lstStyle/>
          <a:p>
            <a:r>
              <a:rPr lang="en-GB" b="1" dirty="0" smtClean="0"/>
              <a:t>LO: Identify </a:t>
            </a:r>
            <a:r>
              <a:rPr lang="en-GB" b="1" dirty="0"/>
              <a:t>‘rule’ for shape pattern</a:t>
            </a:r>
            <a:r>
              <a:rPr lang="en-GB" dirty="0"/>
              <a:t/>
            </a:r>
            <a:br>
              <a:rPr lang="en-GB" dirty="0"/>
            </a:br>
            <a:r>
              <a:rPr lang="en-GB" b="1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   </a:t>
            </a:r>
            <a:r>
              <a:rPr lang="en-GB" b="1" dirty="0" smtClean="0"/>
              <a:t>Describe </a:t>
            </a:r>
            <a:r>
              <a:rPr lang="en-GB" b="1" dirty="0"/>
              <a:t>rotation pattern in sequence of 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> </a:t>
            </a:r>
            <a:r>
              <a:rPr lang="en-GB" b="1" dirty="0" smtClean="0"/>
              <a:t>     shapes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485" y="3220279"/>
            <a:ext cx="5845039" cy="3637721"/>
          </a:xfrm>
        </p:spPr>
      </p:pic>
    </p:spTree>
    <p:extLst>
      <p:ext uri="{BB962C8B-B14F-4D97-AF65-F5344CB8AC3E}">
        <p14:creationId xmlns:p14="http://schemas.microsoft.com/office/powerpoint/2010/main" val="31952692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513726" y="2888149"/>
            <a:ext cx="1115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half turn clockwise / anticlockwise each time.</a:t>
            </a:r>
          </a:p>
        </p:txBody>
      </p:sp>
      <p:sp>
        <p:nvSpPr>
          <p:cNvPr id="10" name="Trapezoid 9">
            <a:extLst>
              <a:ext uri="{FF2B5EF4-FFF2-40B4-BE49-F238E27FC236}">
                <a16:creationId xmlns:a16="http://schemas.microsoft.com/office/drawing/2014/main" id="{54D9D501-8366-4A12-8BF4-1042A1E5DDB3}"/>
              </a:ext>
            </a:extLst>
          </p:cNvPr>
          <p:cNvSpPr/>
          <p:nvPr/>
        </p:nvSpPr>
        <p:spPr>
          <a:xfrm>
            <a:off x="840511" y="144087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CBE13F-EC37-4054-80F3-307E187C5221}"/>
              </a:ext>
            </a:extLst>
          </p:cNvPr>
          <p:cNvSpPr/>
          <p:nvPr/>
        </p:nvSpPr>
        <p:spPr>
          <a:xfrm>
            <a:off x="771172" y="4349932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come next?</a:t>
            </a:r>
          </a:p>
        </p:txBody>
      </p:sp>
      <p:sp>
        <p:nvSpPr>
          <p:cNvPr id="22" name="Trapezoid 21">
            <a:extLst>
              <a:ext uri="{FF2B5EF4-FFF2-40B4-BE49-F238E27FC236}">
                <a16:creationId xmlns:a16="http://schemas.microsoft.com/office/drawing/2014/main" id="{DE9A73B0-B5FA-41A8-A2A6-52ED90CAFAF5}"/>
              </a:ext>
            </a:extLst>
          </p:cNvPr>
          <p:cNvSpPr/>
          <p:nvPr/>
        </p:nvSpPr>
        <p:spPr>
          <a:xfrm flipV="1">
            <a:off x="2408589" y="144087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rapezoid 22">
            <a:extLst>
              <a:ext uri="{FF2B5EF4-FFF2-40B4-BE49-F238E27FC236}">
                <a16:creationId xmlns:a16="http://schemas.microsoft.com/office/drawing/2014/main" id="{334A48DD-BEFF-443A-AB6E-CFC95CF69885}"/>
              </a:ext>
            </a:extLst>
          </p:cNvPr>
          <p:cNvSpPr/>
          <p:nvPr/>
        </p:nvSpPr>
        <p:spPr>
          <a:xfrm>
            <a:off x="3976667" y="144087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rapezoid 23">
            <a:extLst>
              <a:ext uri="{FF2B5EF4-FFF2-40B4-BE49-F238E27FC236}">
                <a16:creationId xmlns:a16="http://schemas.microsoft.com/office/drawing/2014/main" id="{EE16D91B-3158-453F-B920-CD3521EB434C}"/>
              </a:ext>
            </a:extLst>
          </p:cNvPr>
          <p:cNvSpPr/>
          <p:nvPr/>
        </p:nvSpPr>
        <p:spPr>
          <a:xfrm flipV="1">
            <a:off x="5544745" y="144087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oid 24">
            <a:extLst>
              <a:ext uri="{FF2B5EF4-FFF2-40B4-BE49-F238E27FC236}">
                <a16:creationId xmlns:a16="http://schemas.microsoft.com/office/drawing/2014/main" id="{3C15A89D-1217-47F2-A7AD-FBC56593C18D}"/>
              </a:ext>
            </a:extLst>
          </p:cNvPr>
          <p:cNvSpPr/>
          <p:nvPr/>
        </p:nvSpPr>
        <p:spPr>
          <a:xfrm>
            <a:off x="7112823" y="144087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>
            <a:extLst>
              <a:ext uri="{FF2B5EF4-FFF2-40B4-BE49-F238E27FC236}">
                <a16:creationId xmlns:a16="http://schemas.microsoft.com/office/drawing/2014/main" id="{5EDD91FF-7FB9-4D62-8BC1-88AE1629979E}"/>
              </a:ext>
            </a:extLst>
          </p:cNvPr>
          <p:cNvSpPr/>
          <p:nvPr/>
        </p:nvSpPr>
        <p:spPr>
          <a:xfrm flipV="1">
            <a:off x="8680901" y="144087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rapezoid 26">
            <a:extLst>
              <a:ext uri="{FF2B5EF4-FFF2-40B4-BE49-F238E27FC236}">
                <a16:creationId xmlns:a16="http://schemas.microsoft.com/office/drawing/2014/main" id="{1018658E-0E01-4EA0-A4C9-8794EE8967EF}"/>
              </a:ext>
            </a:extLst>
          </p:cNvPr>
          <p:cNvSpPr/>
          <p:nvPr/>
        </p:nvSpPr>
        <p:spPr>
          <a:xfrm>
            <a:off x="10248980" y="144087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rapezoid 27">
            <a:extLst>
              <a:ext uri="{FF2B5EF4-FFF2-40B4-BE49-F238E27FC236}">
                <a16:creationId xmlns:a16="http://schemas.microsoft.com/office/drawing/2014/main" id="{83F0DA2B-010E-487A-852F-CC588E86ED0A}"/>
              </a:ext>
            </a:extLst>
          </p:cNvPr>
          <p:cNvSpPr/>
          <p:nvPr/>
        </p:nvSpPr>
        <p:spPr>
          <a:xfrm flipV="1">
            <a:off x="5533817" y="5368464"/>
            <a:ext cx="1099127" cy="916662"/>
          </a:xfrm>
          <a:prstGeom prst="trapezoid">
            <a:avLst/>
          </a:prstGeom>
          <a:solidFill>
            <a:srgbClr val="1FEA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482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513726" y="3187862"/>
            <a:ext cx="1115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quarter turn clockwise each time.</a:t>
            </a:r>
          </a:p>
        </p:txBody>
      </p:sp>
      <p:sp>
        <p:nvSpPr>
          <p:cNvPr id="10" name="Teardrop 9">
            <a:extLst>
              <a:ext uri="{FF2B5EF4-FFF2-40B4-BE49-F238E27FC236}">
                <a16:creationId xmlns:a16="http://schemas.microsoft.com/office/drawing/2014/main" id="{54D9D501-8366-4A12-8BF4-1042A1E5DDB3}"/>
              </a:ext>
            </a:extLst>
          </p:cNvPr>
          <p:cNvSpPr/>
          <p:nvPr/>
        </p:nvSpPr>
        <p:spPr>
          <a:xfrm rot="18859147">
            <a:off x="1145170" y="1614604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CBE13F-EC37-4054-80F3-307E187C5221}"/>
              </a:ext>
            </a:extLst>
          </p:cNvPr>
          <p:cNvSpPr/>
          <p:nvPr/>
        </p:nvSpPr>
        <p:spPr>
          <a:xfrm>
            <a:off x="771172" y="4349932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come next?</a:t>
            </a:r>
          </a:p>
        </p:txBody>
      </p:sp>
      <p:sp>
        <p:nvSpPr>
          <p:cNvPr id="15" name="Teardrop 14">
            <a:extLst>
              <a:ext uri="{FF2B5EF4-FFF2-40B4-BE49-F238E27FC236}">
                <a16:creationId xmlns:a16="http://schemas.microsoft.com/office/drawing/2014/main" id="{445A8BE4-8DA5-4F8D-9DE8-F9D0AB085A94}"/>
              </a:ext>
            </a:extLst>
          </p:cNvPr>
          <p:cNvSpPr/>
          <p:nvPr/>
        </p:nvSpPr>
        <p:spPr>
          <a:xfrm rot="2659147">
            <a:off x="2651478" y="1614604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ardrop 15">
            <a:extLst>
              <a:ext uri="{FF2B5EF4-FFF2-40B4-BE49-F238E27FC236}">
                <a16:creationId xmlns:a16="http://schemas.microsoft.com/office/drawing/2014/main" id="{C147FBCD-E3AE-42C5-A484-6A22738FE16E}"/>
              </a:ext>
            </a:extLst>
          </p:cNvPr>
          <p:cNvSpPr/>
          <p:nvPr/>
        </p:nvSpPr>
        <p:spPr>
          <a:xfrm rot="2740853" flipV="1">
            <a:off x="4157786" y="1522244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ardrop 17">
            <a:extLst>
              <a:ext uri="{FF2B5EF4-FFF2-40B4-BE49-F238E27FC236}">
                <a16:creationId xmlns:a16="http://schemas.microsoft.com/office/drawing/2014/main" id="{1B16CB52-65D3-48FF-B2A7-52BC054DA282}"/>
              </a:ext>
            </a:extLst>
          </p:cNvPr>
          <p:cNvSpPr/>
          <p:nvPr/>
        </p:nvSpPr>
        <p:spPr>
          <a:xfrm rot="13459147">
            <a:off x="5664094" y="1614604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ardrop 20">
            <a:extLst>
              <a:ext uri="{FF2B5EF4-FFF2-40B4-BE49-F238E27FC236}">
                <a16:creationId xmlns:a16="http://schemas.microsoft.com/office/drawing/2014/main" id="{54313DF8-DE4F-4F45-94A3-F69B17BF53ED}"/>
              </a:ext>
            </a:extLst>
          </p:cNvPr>
          <p:cNvSpPr/>
          <p:nvPr/>
        </p:nvSpPr>
        <p:spPr>
          <a:xfrm rot="18859147">
            <a:off x="7170402" y="1614604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ardrop 21">
            <a:extLst>
              <a:ext uri="{FF2B5EF4-FFF2-40B4-BE49-F238E27FC236}">
                <a16:creationId xmlns:a16="http://schemas.microsoft.com/office/drawing/2014/main" id="{57337851-D7D5-4D67-90A8-9F9D31972015}"/>
              </a:ext>
            </a:extLst>
          </p:cNvPr>
          <p:cNvSpPr/>
          <p:nvPr/>
        </p:nvSpPr>
        <p:spPr>
          <a:xfrm rot="2659147">
            <a:off x="8676710" y="1614604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ardrop 22">
            <a:extLst>
              <a:ext uri="{FF2B5EF4-FFF2-40B4-BE49-F238E27FC236}">
                <a16:creationId xmlns:a16="http://schemas.microsoft.com/office/drawing/2014/main" id="{BE41C945-F75B-4DDE-A3CA-924D4FEE01A0}"/>
              </a:ext>
            </a:extLst>
          </p:cNvPr>
          <p:cNvSpPr/>
          <p:nvPr/>
        </p:nvSpPr>
        <p:spPr>
          <a:xfrm rot="2740853" flipV="1">
            <a:off x="10183015" y="1522244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ardrop 23">
            <a:extLst>
              <a:ext uri="{FF2B5EF4-FFF2-40B4-BE49-F238E27FC236}">
                <a16:creationId xmlns:a16="http://schemas.microsoft.com/office/drawing/2014/main" id="{9CC12FB9-4A7D-4FE1-A72C-5C23FC9E4532}"/>
              </a:ext>
            </a:extLst>
          </p:cNvPr>
          <p:cNvSpPr/>
          <p:nvPr/>
        </p:nvSpPr>
        <p:spPr>
          <a:xfrm rot="13459147">
            <a:off x="5617173" y="5267771"/>
            <a:ext cx="944906" cy="945010"/>
          </a:xfrm>
          <a:prstGeom prst="teardrop">
            <a:avLst/>
          </a:prstGeom>
          <a:solidFill>
            <a:srgbClr val="FFCF37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94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9" name="Teardrop 8">
            <a:extLst>
              <a:ext uri="{FF2B5EF4-FFF2-40B4-BE49-F238E27FC236}">
                <a16:creationId xmlns:a16="http://schemas.microsoft.com/office/drawing/2014/main" id="{E17AB04C-199F-4B01-8BE7-AE32EE400A4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would you describe this pattern?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E420D0-5898-4C0D-8C5A-D3FDC8E26E35}"/>
              </a:ext>
            </a:extLst>
          </p:cNvPr>
          <p:cNvSpPr/>
          <p:nvPr/>
        </p:nvSpPr>
        <p:spPr>
          <a:xfrm>
            <a:off x="513726" y="2888149"/>
            <a:ext cx="1115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is rotating a half turn clockwise / anticlockwise each time.</a:t>
            </a:r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54D9D501-8366-4A12-8BF4-1042A1E5DDB3}"/>
              </a:ext>
            </a:extLst>
          </p:cNvPr>
          <p:cNvSpPr/>
          <p:nvPr/>
        </p:nvSpPr>
        <p:spPr>
          <a:xfrm>
            <a:off x="1008155" y="1551824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CBE13F-EC37-4054-80F3-307E187C5221}"/>
              </a:ext>
            </a:extLst>
          </p:cNvPr>
          <p:cNvSpPr/>
          <p:nvPr/>
        </p:nvSpPr>
        <p:spPr>
          <a:xfrm>
            <a:off x="771172" y="4349932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come next?</a:t>
            </a:r>
          </a:p>
        </p:txBody>
      </p:sp>
      <p:sp>
        <p:nvSpPr>
          <p:cNvPr id="31" name="Arrow: Left 30">
            <a:extLst>
              <a:ext uri="{FF2B5EF4-FFF2-40B4-BE49-F238E27FC236}">
                <a16:creationId xmlns:a16="http://schemas.microsoft.com/office/drawing/2014/main" id="{E6216267-D02B-4EA3-AC5E-2D8CE94F4D1F}"/>
              </a:ext>
            </a:extLst>
          </p:cNvPr>
          <p:cNvSpPr/>
          <p:nvPr/>
        </p:nvSpPr>
        <p:spPr>
          <a:xfrm flipH="1">
            <a:off x="2537867" y="1551824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rrow: Left 31">
            <a:extLst>
              <a:ext uri="{FF2B5EF4-FFF2-40B4-BE49-F238E27FC236}">
                <a16:creationId xmlns:a16="http://schemas.microsoft.com/office/drawing/2014/main" id="{69BCC7F9-7A77-42FD-AF0A-9CA158CB890E}"/>
              </a:ext>
            </a:extLst>
          </p:cNvPr>
          <p:cNvSpPr/>
          <p:nvPr/>
        </p:nvSpPr>
        <p:spPr>
          <a:xfrm>
            <a:off x="4067579" y="1551824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Arrow: Left 32">
            <a:extLst>
              <a:ext uri="{FF2B5EF4-FFF2-40B4-BE49-F238E27FC236}">
                <a16:creationId xmlns:a16="http://schemas.microsoft.com/office/drawing/2014/main" id="{437F1484-8869-4E01-9E31-78CA0A9DE1E5}"/>
              </a:ext>
            </a:extLst>
          </p:cNvPr>
          <p:cNvSpPr/>
          <p:nvPr/>
        </p:nvSpPr>
        <p:spPr>
          <a:xfrm flipH="1">
            <a:off x="5597291" y="1551824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Arrow: Left 33">
            <a:extLst>
              <a:ext uri="{FF2B5EF4-FFF2-40B4-BE49-F238E27FC236}">
                <a16:creationId xmlns:a16="http://schemas.microsoft.com/office/drawing/2014/main" id="{62FD8536-370B-43F0-AB32-8951575CC211}"/>
              </a:ext>
            </a:extLst>
          </p:cNvPr>
          <p:cNvSpPr/>
          <p:nvPr/>
        </p:nvSpPr>
        <p:spPr>
          <a:xfrm>
            <a:off x="7127003" y="1551824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row: Left 34">
            <a:extLst>
              <a:ext uri="{FF2B5EF4-FFF2-40B4-BE49-F238E27FC236}">
                <a16:creationId xmlns:a16="http://schemas.microsoft.com/office/drawing/2014/main" id="{B06ED64C-8D62-41D3-B4A8-ECA6C2A59A1D}"/>
              </a:ext>
            </a:extLst>
          </p:cNvPr>
          <p:cNvSpPr/>
          <p:nvPr/>
        </p:nvSpPr>
        <p:spPr>
          <a:xfrm flipH="1">
            <a:off x="8656715" y="1551824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Arrow: Left 35">
            <a:extLst>
              <a:ext uri="{FF2B5EF4-FFF2-40B4-BE49-F238E27FC236}">
                <a16:creationId xmlns:a16="http://schemas.microsoft.com/office/drawing/2014/main" id="{3B07B743-35CB-433B-8D1C-2DF79FCCFA9C}"/>
              </a:ext>
            </a:extLst>
          </p:cNvPr>
          <p:cNvSpPr/>
          <p:nvPr/>
        </p:nvSpPr>
        <p:spPr>
          <a:xfrm>
            <a:off x="10186428" y="1551824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Arrow: Left 36">
            <a:extLst>
              <a:ext uri="{FF2B5EF4-FFF2-40B4-BE49-F238E27FC236}">
                <a16:creationId xmlns:a16="http://schemas.microsoft.com/office/drawing/2014/main" id="{6AD37E3B-36BC-4AA2-B358-867401DD4A2E}"/>
              </a:ext>
            </a:extLst>
          </p:cNvPr>
          <p:cNvSpPr/>
          <p:nvPr/>
        </p:nvSpPr>
        <p:spPr>
          <a:xfrm flipH="1">
            <a:off x="5597291" y="5306176"/>
            <a:ext cx="1080434" cy="964124"/>
          </a:xfrm>
          <a:prstGeom prst="leftArrow">
            <a:avLst/>
          </a:prstGeom>
          <a:solidFill>
            <a:srgbClr val="FFCDCD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33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A0C084-17E2-48C2-A926-DC9B473E4E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FEBE87F-3A3A-436B-BEB4-AE0C03CA1EBD}"/>
              </a:ext>
            </a:extLst>
          </p:cNvPr>
          <p:cNvSpPr txBox="1"/>
          <p:nvPr/>
        </p:nvSpPr>
        <p:spPr>
          <a:xfrm>
            <a:off x="384508" y="5416127"/>
            <a:ext cx="111991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False, the pattern shows the shapes turning a quarter turn </a:t>
            </a:r>
            <a:r>
              <a:rPr lang="en-GB" sz="30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anticlockwise</a:t>
            </a:r>
            <a: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each time.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2328193-D905-470D-8CAF-EC3603FBB4AF}"/>
              </a:ext>
            </a:extLst>
          </p:cNvPr>
          <p:cNvSpPr/>
          <p:nvPr/>
        </p:nvSpPr>
        <p:spPr>
          <a:xfrm>
            <a:off x="10852727" y="150858"/>
            <a:ext cx="1339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Reasoning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8C8671BA-6B14-4D59-B124-C9AAECFCE653}"/>
              </a:ext>
            </a:extLst>
          </p:cNvPr>
          <p:cNvSpPr/>
          <p:nvPr/>
        </p:nvSpPr>
        <p:spPr>
          <a:xfrm>
            <a:off x="3116150" y="614132"/>
            <a:ext cx="7820767" cy="1379862"/>
          </a:xfrm>
          <a:prstGeom prst="wedgeRoundRectCallout">
            <a:avLst>
              <a:gd name="adj1" fmla="val -57058"/>
              <a:gd name="adj2" fmla="val 31876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pattern shows the shapes turning a quarter turn clockwise each time.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07E333-DC46-4DBC-B44A-AE325A36497D}"/>
              </a:ext>
            </a:extLst>
          </p:cNvPr>
          <p:cNvSpPr txBox="1"/>
          <p:nvPr/>
        </p:nvSpPr>
        <p:spPr>
          <a:xfrm>
            <a:off x="365802" y="4217678"/>
            <a:ext cx="66976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  <a:b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your answer. </a:t>
            </a:r>
          </a:p>
        </p:txBody>
      </p:sp>
      <p:sp>
        <p:nvSpPr>
          <p:cNvPr id="11" name="Partial Circle 10">
            <a:extLst>
              <a:ext uri="{FF2B5EF4-FFF2-40B4-BE49-F238E27FC236}">
                <a16:creationId xmlns:a16="http://schemas.microsoft.com/office/drawing/2014/main" id="{098BF61C-0F9D-4E5F-A051-A2192021BC34}"/>
              </a:ext>
            </a:extLst>
          </p:cNvPr>
          <p:cNvSpPr/>
          <p:nvPr/>
        </p:nvSpPr>
        <p:spPr>
          <a:xfrm>
            <a:off x="1027623" y="2647994"/>
            <a:ext cx="1080434" cy="1102695"/>
          </a:xfrm>
          <a:prstGeom prst="pie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Partial Circle 11">
            <a:extLst>
              <a:ext uri="{FF2B5EF4-FFF2-40B4-BE49-F238E27FC236}">
                <a16:creationId xmlns:a16="http://schemas.microsoft.com/office/drawing/2014/main" id="{C1D32302-2E54-407F-BC76-5FC133D825E7}"/>
              </a:ext>
            </a:extLst>
          </p:cNvPr>
          <p:cNvSpPr/>
          <p:nvPr/>
        </p:nvSpPr>
        <p:spPr>
          <a:xfrm rot="16200000">
            <a:off x="2530852" y="2647994"/>
            <a:ext cx="1080434" cy="1102695"/>
          </a:xfrm>
          <a:prstGeom prst="pie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rtial Circle 12">
            <a:extLst>
              <a:ext uri="{FF2B5EF4-FFF2-40B4-BE49-F238E27FC236}">
                <a16:creationId xmlns:a16="http://schemas.microsoft.com/office/drawing/2014/main" id="{78E24BFE-7199-47B8-9873-4898D8BE5496}"/>
              </a:ext>
            </a:extLst>
          </p:cNvPr>
          <p:cNvSpPr/>
          <p:nvPr/>
        </p:nvSpPr>
        <p:spPr>
          <a:xfrm rot="10800000">
            <a:off x="4034081" y="2647994"/>
            <a:ext cx="1080434" cy="1102695"/>
          </a:xfrm>
          <a:prstGeom prst="pie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Partial Circle 14">
            <a:extLst>
              <a:ext uri="{FF2B5EF4-FFF2-40B4-BE49-F238E27FC236}">
                <a16:creationId xmlns:a16="http://schemas.microsoft.com/office/drawing/2014/main" id="{F3A4E20B-1817-4178-B1D1-7A96621D58F3}"/>
              </a:ext>
            </a:extLst>
          </p:cNvPr>
          <p:cNvSpPr/>
          <p:nvPr/>
        </p:nvSpPr>
        <p:spPr>
          <a:xfrm rot="5400000">
            <a:off x="5537310" y="2647994"/>
            <a:ext cx="1080434" cy="1102695"/>
          </a:xfrm>
          <a:prstGeom prst="pie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Partial Circle 15">
            <a:extLst>
              <a:ext uri="{FF2B5EF4-FFF2-40B4-BE49-F238E27FC236}">
                <a16:creationId xmlns:a16="http://schemas.microsoft.com/office/drawing/2014/main" id="{69B9277E-C610-4F2B-B107-6A0F55B298A0}"/>
              </a:ext>
            </a:extLst>
          </p:cNvPr>
          <p:cNvSpPr/>
          <p:nvPr/>
        </p:nvSpPr>
        <p:spPr>
          <a:xfrm>
            <a:off x="7040539" y="2647994"/>
            <a:ext cx="1080434" cy="1102695"/>
          </a:xfrm>
          <a:prstGeom prst="pie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artial Circle 16">
            <a:extLst>
              <a:ext uri="{FF2B5EF4-FFF2-40B4-BE49-F238E27FC236}">
                <a16:creationId xmlns:a16="http://schemas.microsoft.com/office/drawing/2014/main" id="{F1A87B25-F1D3-42CA-B444-5FC74CC1B517}"/>
              </a:ext>
            </a:extLst>
          </p:cNvPr>
          <p:cNvSpPr/>
          <p:nvPr/>
        </p:nvSpPr>
        <p:spPr>
          <a:xfrm rot="16200000">
            <a:off x="8543768" y="2647994"/>
            <a:ext cx="1080434" cy="1102695"/>
          </a:xfrm>
          <a:prstGeom prst="pie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Partial Circle 17">
            <a:extLst>
              <a:ext uri="{FF2B5EF4-FFF2-40B4-BE49-F238E27FC236}">
                <a16:creationId xmlns:a16="http://schemas.microsoft.com/office/drawing/2014/main" id="{1D2FC2EA-45DF-47E7-8559-B0A3BF3F19B0}"/>
              </a:ext>
            </a:extLst>
          </p:cNvPr>
          <p:cNvSpPr/>
          <p:nvPr/>
        </p:nvSpPr>
        <p:spPr>
          <a:xfrm rot="10800000">
            <a:off x="10046995" y="2647994"/>
            <a:ext cx="1080434" cy="1102695"/>
          </a:xfrm>
          <a:prstGeom prst="pie">
            <a:avLst/>
          </a:prstGeom>
          <a:solidFill>
            <a:srgbClr val="CCFF99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339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738"/>
            <a:ext cx="12191999" cy="6998429"/>
          </a:xfrm>
          <a:prstGeom prst="rect">
            <a:avLst/>
          </a:prstGeom>
        </p:spPr>
      </p:pic>
      <p:sp>
        <p:nvSpPr>
          <p:cNvPr id="44" name="Teardrop 43">
            <a:extLst>
              <a:ext uri="{FF2B5EF4-FFF2-40B4-BE49-F238E27FC236}">
                <a16:creationId xmlns:a16="http://schemas.microsoft.com/office/drawing/2014/main" id="{2D07A998-41A1-44CB-AC7F-94A8BCAD797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</a:t>
            </a:r>
          </a:p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solving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24F538-C56B-4F87-8711-8A3C16F417A7}"/>
              </a:ext>
            </a:extLst>
          </p:cNvPr>
          <p:cNvSpPr txBox="1"/>
          <p:nvPr/>
        </p:nvSpPr>
        <p:spPr>
          <a:xfrm>
            <a:off x="147919" y="390171"/>
            <a:ext cx="1090146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15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different patterns can you create using only this shape?</a:t>
            </a: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1B009CDF-4FC0-4462-B538-5AA6F0AB486C}"/>
              </a:ext>
            </a:extLst>
          </p:cNvPr>
          <p:cNvSpPr/>
          <p:nvPr/>
        </p:nvSpPr>
        <p:spPr>
          <a:xfrm>
            <a:off x="4502726" y="1937328"/>
            <a:ext cx="3186545" cy="2983344"/>
          </a:xfrm>
          <a:prstGeom prst="rtTriangle">
            <a:avLst/>
          </a:prstGeom>
          <a:solidFill>
            <a:srgbClr val="FFCDCD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9896E5-2F8A-4A14-AF02-914CC2D58F5A}"/>
              </a:ext>
            </a:extLst>
          </p:cNvPr>
          <p:cNvSpPr txBox="1"/>
          <p:nvPr/>
        </p:nvSpPr>
        <p:spPr>
          <a:xfrm>
            <a:off x="645265" y="5751880"/>
            <a:ext cx="1090146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60000"/>
            <a:r>
              <a:rPr lang="en-GB" sz="315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Describe each of your patterns.</a:t>
            </a:r>
          </a:p>
        </p:txBody>
      </p:sp>
    </p:spTree>
    <p:extLst>
      <p:ext uri="{BB962C8B-B14F-4D97-AF65-F5344CB8AC3E}">
        <p14:creationId xmlns:p14="http://schemas.microsoft.com/office/powerpoint/2010/main" val="25502067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6C16E6-2DA9-4E27-9C52-BAD194434E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513726" y="296659"/>
            <a:ext cx="106496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Practical: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64B00D-0F92-4A3B-BA15-0B28835EDA0C}"/>
              </a:ext>
            </a:extLst>
          </p:cNvPr>
          <p:cNvSpPr/>
          <p:nvPr/>
        </p:nvSpPr>
        <p:spPr>
          <a:xfrm>
            <a:off x="360216" y="1014848"/>
            <a:ext cx="1147156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Make patterns using the shapes given.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describe your patterns?</a:t>
            </a:r>
          </a:p>
        </p:txBody>
      </p:sp>
    </p:spTree>
    <p:extLst>
      <p:ext uri="{BB962C8B-B14F-4D97-AF65-F5344CB8AC3E}">
        <p14:creationId xmlns:p14="http://schemas.microsoft.com/office/powerpoint/2010/main" val="3489524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18537</TotalTime>
  <Words>575</Words>
  <Application>Microsoft Office PowerPoint</Application>
  <PresentationFormat>Widescreen</PresentationFormat>
  <Paragraphs>164</Paragraphs>
  <Slides>28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Yu Gothic UI</vt:lpstr>
      <vt:lpstr>Arial</vt:lpstr>
      <vt:lpstr>Calibri</vt:lpstr>
      <vt:lpstr>Calibri Light</vt:lpstr>
      <vt:lpstr>Tahoma</vt:lpstr>
      <vt:lpstr>Office Theme</vt:lpstr>
      <vt:lpstr>  Position and Movement Week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 Investigate and explain different routes using mathematical 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Recognise and describe rotation of shapes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Identify ‘rule’ for shape pattern          Describe rotation pattern in sequence of        shapes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Position &amp; direction - week 2</dc:title>
  <dc:creator>PRIMARY STARS EDUCATION</dc:creator>
  <cp:lastModifiedBy>Sarah Gerry</cp:lastModifiedBy>
  <cp:revision>896</cp:revision>
  <dcterms:created xsi:type="dcterms:W3CDTF">2018-08-10T10:44:35Z</dcterms:created>
  <dcterms:modified xsi:type="dcterms:W3CDTF">2021-03-15T18:02:39Z</dcterms:modified>
</cp:coreProperties>
</file>