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849" r:id="rId2"/>
    <p:sldId id="815" r:id="rId3"/>
    <p:sldId id="816" r:id="rId4"/>
    <p:sldId id="708" r:id="rId5"/>
    <p:sldId id="802" r:id="rId6"/>
    <p:sldId id="801" r:id="rId7"/>
    <p:sldId id="633" r:id="rId8"/>
    <p:sldId id="803" r:id="rId9"/>
    <p:sldId id="804" r:id="rId10"/>
    <p:sldId id="786" r:id="rId11"/>
    <p:sldId id="805" r:id="rId12"/>
    <p:sldId id="821" r:id="rId13"/>
    <p:sldId id="822" r:id="rId14"/>
    <p:sldId id="823" r:id="rId15"/>
    <p:sldId id="824" r:id="rId16"/>
    <p:sldId id="825" r:id="rId17"/>
    <p:sldId id="826" r:id="rId18"/>
    <p:sldId id="827" r:id="rId19"/>
    <p:sldId id="828" r:id="rId20"/>
    <p:sldId id="806" r:id="rId21"/>
    <p:sldId id="807" r:id="rId22"/>
    <p:sldId id="787" r:id="rId23"/>
    <p:sldId id="812" r:id="rId24"/>
    <p:sldId id="788" r:id="rId25"/>
    <p:sldId id="813" r:id="rId26"/>
    <p:sldId id="808" r:id="rId27"/>
    <p:sldId id="809" r:id="rId28"/>
    <p:sldId id="844" r:id="rId29"/>
    <p:sldId id="845" r:id="rId30"/>
    <p:sldId id="846" r:id="rId31"/>
    <p:sldId id="847" r:id="rId32"/>
    <p:sldId id="810" r:id="rId33"/>
    <p:sldId id="811" r:id="rId34"/>
    <p:sldId id="817" r:id="rId35"/>
    <p:sldId id="818" r:id="rId36"/>
    <p:sldId id="837" r:id="rId37"/>
    <p:sldId id="838" r:id="rId38"/>
    <p:sldId id="839" r:id="rId39"/>
    <p:sldId id="840" r:id="rId40"/>
    <p:sldId id="841" r:id="rId41"/>
    <p:sldId id="842" r:id="rId42"/>
    <p:sldId id="843" r:id="rId43"/>
    <p:sldId id="819" r:id="rId44"/>
    <p:sldId id="820" r:id="rId45"/>
    <p:sldId id="829" r:id="rId46"/>
    <p:sldId id="830" r:id="rId47"/>
    <p:sldId id="831" r:id="rId48"/>
    <p:sldId id="832" r:id="rId49"/>
    <p:sldId id="833" r:id="rId50"/>
    <p:sldId id="834" r:id="rId51"/>
    <p:sldId id="835" r:id="rId52"/>
    <p:sldId id="836" r:id="rId53"/>
    <p:sldId id="814" r:id="rId54"/>
    <p:sldId id="756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388CDA"/>
    <a:srgbClr val="FADF47"/>
    <a:srgbClr val="13BD8A"/>
    <a:srgbClr val="C73A43"/>
    <a:srgbClr val="EE7C3E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765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Morfey" userId="S::hmorfey@brixington.devon.sch.uk::ce48c688-d5b5-48c1-bc7e-90a78754e19f" providerId="AD" clId="Web-{D93DBCDA-7855-4377-AA22-22F814691828}"/>
    <pc:docChg chg="modSld sldOrd">
      <pc:chgData name="Hannah Morfey" userId="S::hmorfey@brixington.devon.sch.uk::ce48c688-d5b5-48c1-bc7e-90a78754e19f" providerId="AD" clId="Web-{D93DBCDA-7855-4377-AA22-22F814691828}" dt="2019-01-21T11:34:07.656" v="3"/>
      <pc:docMkLst>
        <pc:docMk/>
      </pc:docMkLst>
      <pc:sldChg chg="ord">
        <pc:chgData name="Hannah Morfey" userId="S::hmorfey@brixington.devon.sch.uk::ce48c688-d5b5-48c1-bc7e-90a78754e19f" providerId="AD" clId="Web-{D93DBCDA-7855-4377-AA22-22F814691828}" dt="2019-01-21T11:34:07.656" v="3"/>
        <pc:sldMkLst>
          <pc:docMk/>
          <pc:sldMk cId="3464450386" sldId="802"/>
        </pc:sldMkLst>
      </pc:sldChg>
      <pc:sldChg chg="modSp">
        <pc:chgData name="Hannah Morfey" userId="S::hmorfey@brixington.devon.sch.uk::ce48c688-d5b5-48c1-bc7e-90a78754e19f" providerId="AD" clId="Web-{D93DBCDA-7855-4377-AA22-22F814691828}" dt="2019-01-21T11:31:32.359" v="1" actId="1076"/>
        <pc:sldMkLst>
          <pc:docMk/>
          <pc:sldMk cId="675981676" sldId="815"/>
        </pc:sldMkLst>
        <pc:picChg chg="mod">
          <ac:chgData name="Hannah Morfey" userId="S::hmorfey@brixington.devon.sch.uk::ce48c688-d5b5-48c1-bc7e-90a78754e19f" providerId="AD" clId="Web-{D93DBCDA-7855-4377-AA22-22F814691828}" dt="2019-01-21T11:31:32.359" v="1" actId="1076"/>
          <ac:picMkLst>
            <pc:docMk/>
            <pc:sldMk cId="675981676" sldId="815"/>
            <ac:picMk id="3077" creationId="{00000000-0000-0000-0000-000000000000}"/>
          </ac:picMkLst>
        </pc:picChg>
      </pc:sldChg>
      <pc:sldChg chg="modSp">
        <pc:chgData name="Hannah Morfey" userId="S::hmorfey@brixington.devon.sch.uk::ce48c688-d5b5-48c1-bc7e-90a78754e19f" providerId="AD" clId="Web-{D93DBCDA-7855-4377-AA22-22F814691828}" dt="2019-01-21T11:31:52.703" v="2" actId="1076"/>
        <pc:sldMkLst>
          <pc:docMk/>
          <pc:sldMk cId="3965304557" sldId="816"/>
        </pc:sldMkLst>
        <pc:picChg chg="mod">
          <ac:chgData name="Hannah Morfey" userId="S::hmorfey@brixington.devon.sch.uk::ce48c688-d5b5-48c1-bc7e-90a78754e19f" providerId="AD" clId="Web-{D93DBCDA-7855-4377-AA22-22F814691828}" dt="2019-01-21T11:31:52.703" v="2" actId="1076"/>
          <ac:picMkLst>
            <pc:docMk/>
            <pc:sldMk cId="3965304557" sldId="816"/>
            <ac:picMk id="512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52F26DD-6A7B-4F1F-9558-3ABC5EF5AA4C}" type="slidenum">
              <a:rPr lang="en-US" altLang="en-US" smtClean="0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6722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0B00847-5756-4D40-9292-D1D3D2FE659B}" type="slidenum">
              <a:rPr lang="en-US" altLang="en-US" smtClean="0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449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6CB48CD-D30C-4FBF-812E-8646AAEFF609}" type="slidenum">
              <a:rPr lang="en-US" altLang="en-US" smtClean="0"/>
              <a:pPr>
                <a:spcBef>
                  <a:spcPct val="0"/>
                </a:spcBef>
              </a:pPr>
              <a:t>34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6949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969207B-8ED1-4D61-9F7F-FEADAB15D604}" type="slidenum">
              <a:rPr lang="en-US" altLang="en-US" smtClean="0"/>
              <a:pPr>
                <a:spcBef>
                  <a:spcPct val="0"/>
                </a:spcBef>
              </a:pPr>
              <a:t>35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8915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A32CEE9-E59E-43B2-85B2-AA6C0AB90B16}" type="slidenum">
              <a:rPr lang="en-US" altLang="en-US" smtClean="0"/>
              <a:pPr>
                <a:spcBef>
                  <a:spcPct val="0"/>
                </a:spcBef>
              </a:pPr>
              <a:t>43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71814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1CB1EC6-4430-4498-BF44-7DB5CA20A296}" type="slidenum">
              <a:rPr lang="en-US" altLang="en-US" smtClean="0"/>
              <a:pPr>
                <a:spcBef>
                  <a:spcPct val="0"/>
                </a:spcBef>
              </a:pPr>
              <a:t>44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452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AD5E4FD-AC4A-4531-91B0-3841DDBC2A86}" type="slidenum">
              <a:rPr lang="en-US" altLang="en-US" smtClean="0"/>
              <a:pPr>
                <a:spcBef>
                  <a:spcPct val="0"/>
                </a:spcBef>
              </a:pPr>
              <a:t>45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44112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D1FAF21-6BFD-4398-9C65-3B21165198E6}" type="slidenum">
              <a:rPr lang="en-US" altLang="en-US" smtClean="0"/>
              <a:pPr>
                <a:spcBef>
                  <a:spcPct val="0"/>
                </a:spcBef>
              </a:pPr>
              <a:t>46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444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january_2019&amp;utm_content=18_01_2019_wr_ppt_year6_percentages_sp1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Percentages Lesson 1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LO:  to convert between fractions, decimals and percentages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015661115"/>
              </p:ext>
            </p:extLst>
          </p:nvPr>
        </p:nvGraphicFramePr>
        <p:xfrm>
          <a:off x="6815667" y="1366896"/>
          <a:ext cx="2006600" cy="2987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understand that a percentage is an amount out of one hundred and can use this to convert between fractions and percentages.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converting between fractions and percentages when solving more complex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17/01/2021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Percentages Lesson 1 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17/01/2021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1CC4A-30DC-48C7-B74B-3E845A1E1372}" type="datetimeFigureOut">
              <a:rPr lang="en-GB" altLang="en-US"/>
              <a:pPr>
                <a:defRPr/>
              </a:pPr>
              <a:t>17/01/2021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FBDA4-E362-44A4-8ACB-6AF1B8B0163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91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1056"/>
          <a:stretch/>
        </p:blipFill>
        <p:spPr>
          <a:xfrm>
            <a:off x="-1" y="1461408"/>
            <a:ext cx="9144001" cy="433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8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4000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Starter: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divide a numerator by a denominator to convert a fraction to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sp>
        <p:nvSpPr>
          <p:cNvPr id="3076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07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10" y="907551"/>
            <a:ext cx="410527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598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4000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Starter: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divide a numerator by a denominator to convert a fraction to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pic>
        <p:nvPicPr>
          <p:cNvPr id="512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88" y="1525588"/>
            <a:ext cx="3416300" cy="475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3" y="1600951"/>
            <a:ext cx="2159000" cy="475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30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29123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machine converts fractions into equivalent fractions that are expressed in hundredths. For example, 3/10 goes in and 30/100 comes out.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will come from the rest of these fractions?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39F7C1-5968-4E0A-804D-F3186D48D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016" y="3083565"/>
            <a:ext cx="3346277" cy="324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18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fraction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the hundred square is shaded?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write this as a percentage?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1B50C0-DE6E-408D-A81D-40E75DAB5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394" y="3039692"/>
            <a:ext cx="2497784" cy="24977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B0EDD9A-7B69-4B6C-8617-CF1BEE476918}"/>
              </a:ext>
            </a:extLst>
          </p:cNvPr>
          <p:cNvSpPr/>
          <p:nvPr/>
        </p:nvSpPr>
        <p:spPr>
          <a:xfrm>
            <a:off x="5257545" y="1454643"/>
            <a:ext cx="7857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60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en-GB" sz="2800" b="1" dirty="0">
              <a:solidFill>
                <a:srgbClr val="DA2E4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F4934A-F82B-4D40-96C2-3BBD0B538409}"/>
              </a:ext>
            </a:extLst>
          </p:cNvPr>
          <p:cNvSpPr/>
          <p:nvPr/>
        </p:nvSpPr>
        <p:spPr>
          <a:xfrm>
            <a:off x="5148540" y="2408750"/>
            <a:ext cx="100380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60%</a:t>
            </a:r>
          </a:p>
          <a:p>
            <a:endParaRPr lang="en-GB" sz="2800" b="1" dirty="0">
              <a:solidFill>
                <a:srgbClr val="DA2E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45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C70252-0B16-44BE-8F5C-EE77E4AAD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015" y="3076550"/>
            <a:ext cx="3346277" cy="32550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29123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machine converts fractions into equivalent fractions that are expressed in hundredths. For example, 3/10 goes in and 30/100 comes out.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will come from the rest of these fractions?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41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fraction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the hundred square is shaded?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write this as a percentage?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1B50C0-DE6E-408D-A81D-40E75DAB5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394" y="3039692"/>
            <a:ext cx="2497784" cy="24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fraction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the hundred square is shaded?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write this as a percentage?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D6B838-32D1-4624-952D-EC97F667C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578" y="3039692"/>
            <a:ext cx="2497784" cy="24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fraction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the hundred square is shaded?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write this as a percentage?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0EDD9A-7B69-4B6C-8617-CF1BEE476918}"/>
              </a:ext>
            </a:extLst>
          </p:cNvPr>
          <p:cNvSpPr/>
          <p:nvPr/>
        </p:nvSpPr>
        <p:spPr>
          <a:xfrm>
            <a:off x="5257545" y="1454643"/>
            <a:ext cx="7857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en-GB" sz="2800" b="1" dirty="0">
              <a:solidFill>
                <a:srgbClr val="DA2E4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F4934A-F82B-4D40-96C2-3BBD0B538409}"/>
              </a:ext>
            </a:extLst>
          </p:cNvPr>
          <p:cNvSpPr/>
          <p:nvPr/>
        </p:nvSpPr>
        <p:spPr>
          <a:xfrm>
            <a:off x="5148540" y="2408750"/>
            <a:ext cx="100380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18%</a:t>
            </a:r>
          </a:p>
          <a:p>
            <a:endParaRPr lang="en-GB" sz="2800" b="1" dirty="0">
              <a:solidFill>
                <a:srgbClr val="DA2E4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D6B838-32D1-4624-952D-EC97F667C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578" y="3039692"/>
            <a:ext cx="2497784" cy="24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34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Shade in a hundred square to show 50%.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write this as two fractions?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8024C-0145-4306-9804-2C91B91A0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0825" y="2812119"/>
            <a:ext cx="2497784" cy="24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E1A393-3617-4741-949C-BF5D9C1D3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0825" y="2812597"/>
            <a:ext cx="2497784" cy="24977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Shade in a hundred square to show 50%.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write this as two fractions?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D2F715-DD5E-4D1F-8FAA-E9A4A94C40AE}"/>
              </a:ext>
            </a:extLst>
          </p:cNvPr>
          <p:cNvSpPr/>
          <p:nvPr/>
        </p:nvSpPr>
        <p:spPr>
          <a:xfrm>
            <a:off x="4775393" y="2808859"/>
            <a:ext cx="7857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50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en-GB" sz="2800" b="1" dirty="0">
              <a:solidFill>
                <a:srgbClr val="DA2E4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D9639E-0D9D-478B-AED4-BFB47FFA27B0}"/>
              </a:ext>
            </a:extLst>
          </p:cNvPr>
          <p:cNvSpPr/>
          <p:nvPr/>
        </p:nvSpPr>
        <p:spPr>
          <a:xfrm>
            <a:off x="4926075" y="3762966"/>
            <a:ext cx="48442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en-GB" sz="2800" b="1" dirty="0">
              <a:solidFill>
                <a:srgbClr val="DA2E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34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482" y="1366693"/>
            <a:ext cx="6497638" cy="48641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32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1282700" y="385763"/>
            <a:ext cx="6529388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1748">
                <a:solidFill>
                  <a:srgbClr val="0000FF"/>
                </a:solidFill>
                <a:latin typeface="XCCW Joined 14a - 36"/>
              </a:rPr>
              <a:t>What does the word ‘percent’ mean? How can you represent this?</a:t>
            </a:r>
          </a:p>
        </p:txBody>
      </p:sp>
    </p:spTree>
    <p:extLst>
      <p:ext uri="{BB962C8B-B14F-4D97-AF65-F5344CB8AC3E}">
        <p14:creationId xmlns:p14="http://schemas.microsoft.com/office/powerpoint/2010/main" val="415550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1282700" y="385763"/>
            <a:ext cx="6529388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1748">
                <a:solidFill>
                  <a:srgbClr val="0000FF"/>
                </a:solidFill>
                <a:latin typeface="XCCW Joined 14a - 36"/>
              </a:rPr>
              <a:t>Which denominator is the easiest to convert into a percentage?</a:t>
            </a:r>
          </a:p>
          <a:p>
            <a:pPr eaLnBrk="1" hangingPunct="1">
              <a:defRPr/>
            </a:pPr>
            <a:endParaRPr lang="en-GB" altLang="en-US" sz="1748">
              <a:solidFill>
                <a:srgbClr val="0000FF"/>
              </a:solidFill>
              <a:latin typeface="XCCW Joined 14a - 36"/>
            </a:endParaRPr>
          </a:p>
          <a:p>
            <a:pPr eaLnBrk="1" hangingPunct="1">
              <a:defRPr/>
            </a:pPr>
            <a:r>
              <a:rPr lang="en-GB" altLang="en-US" sz="1748">
                <a:solidFill>
                  <a:srgbClr val="0000FF"/>
                </a:solidFill>
                <a:latin typeface="XCCW Joined 14a - 36"/>
              </a:rPr>
              <a:t>Why is this easiest? </a:t>
            </a:r>
          </a:p>
          <a:p>
            <a:pPr eaLnBrk="1" hangingPunct="1">
              <a:defRPr/>
            </a:pPr>
            <a:endParaRPr lang="en-GB" altLang="en-US" sz="1748">
              <a:solidFill>
                <a:srgbClr val="0000FF"/>
              </a:solidFill>
              <a:latin typeface="XCCW Joined 14a - 36"/>
            </a:endParaRPr>
          </a:p>
          <a:p>
            <a:pPr eaLnBrk="1" hangingPunct="1">
              <a:defRPr/>
            </a:pPr>
            <a:r>
              <a:rPr lang="en-GB" altLang="en-US" sz="1748">
                <a:solidFill>
                  <a:srgbClr val="0000FF"/>
                </a:solidFill>
                <a:latin typeface="XCCW Joined 14a - 36"/>
              </a:rPr>
              <a:t>Which other denominators are easier to convert into percentages?</a:t>
            </a:r>
          </a:p>
        </p:txBody>
      </p:sp>
    </p:spTree>
    <p:extLst>
      <p:ext uri="{BB962C8B-B14F-4D97-AF65-F5344CB8AC3E}">
        <p14:creationId xmlns:p14="http://schemas.microsoft.com/office/powerpoint/2010/main" val="227915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045" y="1293091"/>
            <a:ext cx="6737350" cy="5019675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48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314" y="1790700"/>
            <a:ext cx="6156325" cy="43815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17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1282700" y="385763"/>
            <a:ext cx="6529388" cy="197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748">
                <a:solidFill>
                  <a:srgbClr val="0000FF"/>
                </a:solidFill>
                <a:latin typeface="XCCW Joined 14a - 36"/>
              </a:rPr>
              <a:t>If the denominator is 50, 25, 20 or 10 how would you convert it in</a:t>
            </a:r>
          </a:p>
          <a:p>
            <a:pPr algn="ctr" eaLnBrk="1" hangingPunct="1">
              <a:defRPr/>
            </a:pPr>
            <a:r>
              <a:rPr lang="en-GB" altLang="en-US" sz="1748">
                <a:solidFill>
                  <a:srgbClr val="0000FF"/>
                </a:solidFill>
                <a:latin typeface="XCCW Joined 14a - 36"/>
              </a:rPr>
              <a:t>to 100? </a:t>
            </a:r>
          </a:p>
          <a:p>
            <a:pPr algn="ctr" eaLnBrk="1" hangingPunct="1">
              <a:defRPr/>
            </a:pPr>
            <a:endParaRPr lang="en-GB" altLang="en-US" sz="1748">
              <a:solidFill>
                <a:srgbClr val="0000FF"/>
              </a:solidFill>
              <a:latin typeface="XCCW Joined 14a - 36"/>
            </a:endParaRPr>
          </a:p>
          <a:p>
            <a:pPr algn="ctr" eaLnBrk="1" hangingPunct="1">
              <a:defRPr/>
            </a:pPr>
            <a:endParaRPr lang="en-GB" altLang="en-US" sz="1748">
              <a:solidFill>
                <a:srgbClr val="0000FF"/>
              </a:solidFill>
              <a:latin typeface="XCCW Joined 14a - 36"/>
            </a:endParaRPr>
          </a:p>
          <a:p>
            <a:pPr algn="ctr" eaLnBrk="1" hangingPunct="1">
              <a:defRPr/>
            </a:pPr>
            <a:endParaRPr lang="en-GB" altLang="en-US" sz="1748">
              <a:solidFill>
                <a:srgbClr val="0000FF"/>
              </a:solidFill>
              <a:latin typeface="XCCW Joined 14a - 36"/>
            </a:endParaRPr>
          </a:p>
          <a:p>
            <a:pPr algn="ctr" eaLnBrk="1" hangingPunct="1">
              <a:defRPr/>
            </a:pPr>
            <a:r>
              <a:rPr lang="en-GB" altLang="en-US" sz="1748">
                <a:solidFill>
                  <a:srgbClr val="0000FF"/>
                </a:solidFill>
                <a:latin typeface="XCCW Joined 14a - 36"/>
              </a:rPr>
              <a:t>What would you need to do to the numerator?</a:t>
            </a:r>
          </a:p>
        </p:txBody>
      </p:sp>
    </p:spTree>
    <p:extLst>
      <p:ext uri="{BB962C8B-B14F-4D97-AF65-F5344CB8AC3E}">
        <p14:creationId xmlns:p14="http://schemas.microsoft.com/office/powerpoint/2010/main" val="119640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4"/>
          <p:cNvGrpSpPr>
            <a:grpSpLocks/>
          </p:cNvGrpSpPr>
          <p:nvPr/>
        </p:nvGrpSpPr>
        <p:grpSpPr bwMode="auto">
          <a:xfrm>
            <a:off x="5447523" y="1624878"/>
            <a:ext cx="3722688" cy="2381251"/>
            <a:chOff x="6096000" y="-114300"/>
            <a:chExt cx="5748782" cy="3676269"/>
          </a:xfrm>
        </p:grpSpPr>
        <p:pic>
          <p:nvPicPr>
            <p:cNvPr id="21508" name="Picture 1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10828" y="1880108"/>
              <a:ext cx="1435862" cy="1681861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Freeform 2"/>
            <p:cNvSpPr/>
            <p:nvPr/>
          </p:nvSpPr>
          <p:spPr>
            <a:xfrm>
              <a:off x="6096000" y="-114300"/>
              <a:ext cx="4932430" cy="2132237"/>
            </a:xfrm>
            <a:custGeom>
              <a:avLst/>
              <a:gdLst/>
              <a:ahLst/>
              <a:cxnLst/>
              <a:rect l="0" t="0" r="0" b="0"/>
              <a:pathLst>
                <a:path w="4932477" h="2134161">
                  <a:moveTo>
                    <a:pt x="5220" y="850467"/>
                  </a:moveTo>
                  <a:lnTo>
                    <a:pt x="0" y="811417"/>
                  </a:lnTo>
                  <a:lnTo>
                    <a:pt x="3263" y="748078"/>
                  </a:lnTo>
                  <a:lnTo>
                    <a:pt x="19576" y="695193"/>
                  </a:lnTo>
                  <a:lnTo>
                    <a:pt x="33932" y="663217"/>
                  </a:lnTo>
                  <a:lnTo>
                    <a:pt x="58727" y="620785"/>
                  </a:lnTo>
                  <a:lnTo>
                    <a:pt x="104404" y="566056"/>
                  </a:lnTo>
                  <a:lnTo>
                    <a:pt x="150735" y="521472"/>
                  </a:lnTo>
                  <a:lnTo>
                    <a:pt x="218598" y="466742"/>
                  </a:lnTo>
                  <a:lnTo>
                    <a:pt x="300816" y="415087"/>
                  </a:lnTo>
                  <a:lnTo>
                    <a:pt x="386951" y="366813"/>
                  </a:lnTo>
                  <a:lnTo>
                    <a:pt x="502449" y="313621"/>
                  </a:lnTo>
                  <a:lnTo>
                    <a:pt x="610115" y="271497"/>
                  </a:lnTo>
                  <a:lnTo>
                    <a:pt x="760850" y="220764"/>
                  </a:lnTo>
                  <a:lnTo>
                    <a:pt x="912890" y="177410"/>
                  </a:lnTo>
                  <a:lnTo>
                    <a:pt x="1058404" y="141743"/>
                  </a:lnTo>
                  <a:lnTo>
                    <a:pt x="1278307" y="96547"/>
                  </a:lnTo>
                  <a:lnTo>
                    <a:pt x="1519090" y="59958"/>
                  </a:lnTo>
                  <a:lnTo>
                    <a:pt x="1701147" y="38434"/>
                  </a:lnTo>
                  <a:lnTo>
                    <a:pt x="1842746" y="24905"/>
                  </a:lnTo>
                  <a:lnTo>
                    <a:pt x="2020233" y="11993"/>
                  </a:lnTo>
                  <a:lnTo>
                    <a:pt x="2241442" y="2153"/>
                  </a:lnTo>
                  <a:lnTo>
                    <a:pt x="2365423" y="0"/>
                  </a:lnTo>
                  <a:lnTo>
                    <a:pt x="2585326" y="0"/>
                  </a:lnTo>
                  <a:lnTo>
                    <a:pt x="2735407" y="3998"/>
                  </a:lnTo>
                  <a:lnTo>
                    <a:pt x="2938345" y="14143"/>
                  </a:lnTo>
                  <a:lnTo>
                    <a:pt x="3119748" y="27365"/>
                  </a:lnTo>
                  <a:lnTo>
                    <a:pt x="3345523" y="51040"/>
                  </a:lnTo>
                  <a:lnTo>
                    <a:pt x="3517792" y="75637"/>
                  </a:lnTo>
                  <a:lnTo>
                    <a:pt x="3648297" y="96547"/>
                  </a:lnTo>
                  <a:lnTo>
                    <a:pt x="3808168" y="127601"/>
                  </a:lnTo>
                  <a:lnTo>
                    <a:pt x="3960206" y="162037"/>
                  </a:lnTo>
                  <a:lnTo>
                    <a:pt x="4059391" y="188479"/>
                  </a:lnTo>
                  <a:lnTo>
                    <a:pt x="4188593" y="225377"/>
                  </a:lnTo>
                  <a:lnTo>
                    <a:pt x="4323014" y="272113"/>
                  </a:lnTo>
                  <a:lnTo>
                    <a:pt x="4411758" y="305935"/>
                  </a:lnTo>
                  <a:lnTo>
                    <a:pt x="4490713" y="341601"/>
                  </a:lnTo>
                  <a:lnTo>
                    <a:pt x="4556618" y="373578"/>
                  </a:lnTo>
                  <a:lnTo>
                    <a:pt x="4631661" y="414472"/>
                  </a:lnTo>
                  <a:lnTo>
                    <a:pt x="4674726" y="441837"/>
                  </a:lnTo>
                  <a:lnTo>
                    <a:pt x="4735413" y="483345"/>
                  </a:lnTo>
                  <a:lnTo>
                    <a:pt x="4773913" y="515014"/>
                  </a:lnTo>
                  <a:lnTo>
                    <a:pt x="4819590" y="557446"/>
                  </a:lnTo>
                  <a:lnTo>
                    <a:pt x="4850911" y="591882"/>
                  </a:lnTo>
                  <a:lnTo>
                    <a:pt x="4878970" y="630931"/>
                  </a:lnTo>
                  <a:lnTo>
                    <a:pt x="4902462" y="670596"/>
                  </a:lnTo>
                  <a:lnTo>
                    <a:pt x="4915512" y="698884"/>
                  </a:lnTo>
                  <a:lnTo>
                    <a:pt x="4927257" y="741929"/>
                  </a:lnTo>
                  <a:lnTo>
                    <a:pt x="4931825" y="768679"/>
                  </a:lnTo>
                  <a:lnTo>
                    <a:pt x="4932476" y="821873"/>
                  </a:lnTo>
                  <a:lnTo>
                    <a:pt x="4928563" y="852004"/>
                  </a:lnTo>
                  <a:lnTo>
                    <a:pt x="4915512" y="895049"/>
                  </a:lnTo>
                  <a:lnTo>
                    <a:pt x="4897241" y="935636"/>
                  </a:lnTo>
                  <a:lnTo>
                    <a:pt x="4856785" y="995286"/>
                  </a:lnTo>
                  <a:lnTo>
                    <a:pt x="4803276" y="1054628"/>
                  </a:lnTo>
                  <a:lnTo>
                    <a:pt x="4734108" y="1112740"/>
                  </a:lnTo>
                  <a:lnTo>
                    <a:pt x="4634923" y="1179153"/>
                  </a:lnTo>
                  <a:lnTo>
                    <a:pt x="4555316" y="1223430"/>
                  </a:lnTo>
                  <a:lnTo>
                    <a:pt x="4460046" y="1268013"/>
                  </a:lnTo>
                  <a:lnTo>
                    <a:pt x="4345201" y="1315056"/>
                  </a:lnTo>
                  <a:lnTo>
                    <a:pt x="4214695" y="1361176"/>
                  </a:lnTo>
                  <a:lnTo>
                    <a:pt x="4100501" y="1395614"/>
                  </a:lnTo>
                  <a:lnTo>
                    <a:pt x="3983699" y="1427283"/>
                  </a:lnTo>
                  <a:lnTo>
                    <a:pt x="3849929" y="1458953"/>
                  </a:lnTo>
                  <a:lnTo>
                    <a:pt x="3747481" y="1480475"/>
                  </a:lnTo>
                  <a:lnTo>
                    <a:pt x="3634595" y="1501076"/>
                  </a:lnTo>
                  <a:lnTo>
                    <a:pt x="3495607" y="1523830"/>
                  </a:lnTo>
                  <a:lnTo>
                    <a:pt x="3384023" y="1539203"/>
                  </a:lnTo>
                  <a:lnTo>
                    <a:pt x="3239815" y="1555191"/>
                  </a:lnTo>
                  <a:lnTo>
                    <a:pt x="3125620" y="1565337"/>
                  </a:lnTo>
                  <a:lnTo>
                    <a:pt x="3190221" y="1560726"/>
                  </a:lnTo>
                  <a:lnTo>
                    <a:pt x="3282880" y="1557344"/>
                  </a:lnTo>
                  <a:lnTo>
                    <a:pt x="3380760" y="1556421"/>
                  </a:lnTo>
                  <a:lnTo>
                    <a:pt x="3464285" y="1557344"/>
                  </a:lnTo>
                  <a:lnTo>
                    <a:pt x="3558901" y="1560726"/>
                  </a:lnTo>
                  <a:lnTo>
                    <a:pt x="3697890" y="1572102"/>
                  </a:lnTo>
                  <a:lnTo>
                    <a:pt x="3808168" y="1584709"/>
                  </a:lnTo>
                  <a:lnTo>
                    <a:pt x="3955640" y="1612073"/>
                  </a:lnTo>
                  <a:lnTo>
                    <a:pt x="4036553" y="1636056"/>
                  </a:lnTo>
                  <a:lnTo>
                    <a:pt x="4091366" y="1663729"/>
                  </a:lnTo>
                  <a:lnTo>
                    <a:pt x="4107026" y="1677565"/>
                  </a:lnTo>
                  <a:lnTo>
                    <a:pt x="4112900" y="1687096"/>
                  </a:lnTo>
                  <a:lnTo>
                    <a:pt x="4116161" y="1701240"/>
                  </a:lnTo>
                  <a:lnTo>
                    <a:pt x="4103111" y="1726452"/>
                  </a:lnTo>
                  <a:lnTo>
                    <a:pt x="4065918" y="1752587"/>
                  </a:lnTo>
                  <a:lnTo>
                    <a:pt x="4036553" y="1764273"/>
                  </a:lnTo>
                  <a:lnTo>
                    <a:pt x="3962165" y="1787025"/>
                  </a:lnTo>
                  <a:lnTo>
                    <a:pt x="3856454" y="1808240"/>
                  </a:lnTo>
                  <a:lnTo>
                    <a:pt x="3743566" y="1823921"/>
                  </a:lnTo>
                  <a:lnTo>
                    <a:pt x="3634595" y="1834375"/>
                  </a:lnTo>
                  <a:lnTo>
                    <a:pt x="3550418" y="1837450"/>
                  </a:lnTo>
                  <a:lnTo>
                    <a:pt x="3376845" y="1840217"/>
                  </a:lnTo>
                  <a:lnTo>
                    <a:pt x="3508003" y="1842063"/>
                  </a:lnTo>
                  <a:lnTo>
                    <a:pt x="3653518" y="1849749"/>
                  </a:lnTo>
                  <a:lnTo>
                    <a:pt x="3790548" y="1869120"/>
                  </a:lnTo>
                  <a:lnTo>
                    <a:pt x="3859718" y="1887875"/>
                  </a:lnTo>
                  <a:lnTo>
                    <a:pt x="3871463" y="1894947"/>
                  </a:lnTo>
                  <a:lnTo>
                    <a:pt x="3882556" y="1904478"/>
                  </a:lnTo>
                  <a:lnTo>
                    <a:pt x="3885819" y="1909705"/>
                  </a:lnTo>
                  <a:lnTo>
                    <a:pt x="3885819" y="1915547"/>
                  </a:lnTo>
                  <a:lnTo>
                    <a:pt x="3877335" y="1928769"/>
                  </a:lnTo>
                  <a:lnTo>
                    <a:pt x="3858413" y="1938301"/>
                  </a:lnTo>
                  <a:lnTo>
                    <a:pt x="3831658" y="1948139"/>
                  </a:lnTo>
                  <a:lnTo>
                    <a:pt x="3740958" y="1966896"/>
                  </a:lnTo>
                  <a:lnTo>
                    <a:pt x="3623502" y="1980117"/>
                  </a:lnTo>
                  <a:lnTo>
                    <a:pt x="3530841" y="1987189"/>
                  </a:lnTo>
                  <a:lnTo>
                    <a:pt x="3411428" y="1990264"/>
                  </a:lnTo>
                  <a:lnTo>
                    <a:pt x="3476682" y="1993646"/>
                  </a:lnTo>
                  <a:lnTo>
                    <a:pt x="3585003" y="2006867"/>
                  </a:lnTo>
                  <a:lnTo>
                    <a:pt x="3643078" y="2021625"/>
                  </a:lnTo>
                  <a:lnTo>
                    <a:pt x="3675704" y="2034233"/>
                  </a:lnTo>
                  <a:lnTo>
                    <a:pt x="3694627" y="2049606"/>
                  </a:lnTo>
                  <a:lnTo>
                    <a:pt x="3700500" y="2060674"/>
                  </a:lnTo>
                  <a:lnTo>
                    <a:pt x="3697890" y="2071127"/>
                  </a:lnTo>
                  <a:lnTo>
                    <a:pt x="3690713" y="2081275"/>
                  </a:lnTo>
                  <a:lnTo>
                    <a:pt x="3658085" y="2100646"/>
                  </a:lnTo>
                  <a:lnTo>
                    <a:pt x="3626765" y="2109870"/>
                  </a:lnTo>
                  <a:lnTo>
                    <a:pt x="3556943" y="2124935"/>
                  </a:lnTo>
                  <a:lnTo>
                    <a:pt x="3464937" y="2134160"/>
                  </a:lnTo>
                  <a:lnTo>
                    <a:pt x="3322031" y="2134160"/>
                  </a:lnTo>
                  <a:lnTo>
                    <a:pt x="3220238" y="2124320"/>
                  </a:lnTo>
                  <a:lnTo>
                    <a:pt x="3142587" y="2107717"/>
                  </a:lnTo>
                  <a:lnTo>
                    <a:pt x="3099519" y="2089577"/>
                  </a:lnTo>
                  <a:lnTo>
                    <a:pt x="3085817" y="2077278"/>
                  </a:lnTo>
                  <a:lnTo>
                    <a:pt x="3081248" y="2069283"/>
                  </a:lnTo>
                  <a:lnTo>
                    <a:pt x="3081248" y="2058523"/>
                  </a:lnTo>
                  <a:lnTo>
                    <a:pt x="3084511" y="2052065"/>
                  </a:lnTo>
                  <a:lnTo>
                    <a:pt x="3094299" y="2042226"/>
                  </a:lnTo>
                  <a:lnTo>
                    <a:pt x="3113875" y="2031157"/>
                  </a:lnTo>
                  <a:lnTo>
                    <a:pt x="3154332" y="2016398"/>
                  </a:lnTo>
                  <a:lnTo>
                    <a:pt x="3215016" y="2003793"/>
                  </a:lnTo>
                  <a:lnTo>
                    <a:pt x="3331168" y="1992723"/>
                  </a:lnTo>
                  <a:lnTo>
                    <a:pt x="3411428" y="1990264"/>
                  </a:lnTo>
                  <a:lnTo>
                    <a:pt x="3277660" y="1983499"/>
                  </a:lnTo>
                  <a:lnTo>
                    <a:pt x="3164120" y="1974582"/>
                  </a:lnTo>
                  <a:lnTo>
                    <a:pt x="3049926" y="1957365"/>
                  </a:lnTo>
                  <a:lnTo>
                    <a:pt x="3008818" y="1946603"/>
                  </a:lnTo>
                  <a:lnTo>
                    <a:pt x="2982064" y="1935841"/>
                  </a:lnTo>
                  <a:lnTo>
                    <a:pt x="2967057" y="1925387"/>
                  </a:lnTo>
                  <a:lnTo>
                    <a:pt x="2961835" y="1915547"/>
                  </a:lnTo>
                  <a:lnTo>
                    <a:pt x="2965098" y="1902943"/>
                  </a:lnTo>
                  <a:lnTo>
                    <a:pt x="2982064" y="1892179"/>
                  </a:lnTo>
                  <a:lnTo>
                    <a:pt x="3006208" y="1882341"/>
                  </a:lnTo>
                  <a:lnTo>
                    <a:pt x="3036876" y="1873424"/>
                  </a:lnTo>
                  <a:lnTo>
                    <a:pt x="3129535" y="1856513"/>
                  </a:lnTo>
                  <a:lnTo>
                    <a:pt x="3207840" y="1849135"/>
                  </a:lnTo>
                  <a:lnTo>
                    <a:pt x="3376845" y="1840217"/>
                  </a:lnTo>
                  <a:lnTo>
                    <a:pt x="3119748" y="1838065"/>
                  </a:lnTo>
                  <a:lnTo>
                    <a:pt x="2992505" y="1827919"/>
                  </a:lnTo>
                  <a:lnTo>
                    <a:pt x="2869829" y="1813775"/>
                  </a:lnTo>
                  <a:lnTo>
                    <a:pt x="2723661" y="1786103"/>
                  </a:lnTo>
                  <a:lnTo>
                    <a:pt x="2632960" y="1756893"/>
                  </a:lnTo>
                  <a:lnTo>
                    <a:pt x="2602291" y="1741212"/>
                  </a:lnTo>
                  <a:lnTo>
                    <a:pt x="2587283" y="1729528"/>
                  </a:lnTo>
                  <a:lnTo>
                    <a:pt x="2574885" y="1714461"/>
                  </a:lnTo>
                  <a:lnTo>
                    <a:pt x="2570318" y="1700933"/>
                  </a:lnTo>
                  <a:lnTo>
                    <a:pt x="2575537" y="1684021"/>
                  </a:lnTo>
                  <a:lnTo>
                    <a:pt x="2591852" y="1666803"/>
                  </a:lnTo>
                  <a:lnTo>
                    <a:pt x="2618604" y="1649584"/>
                  </a:lnTo>
                  <a:lnTo>
                    <a:pt x="2714526" y="1616070"/>
                  </a:lnTo>
                  <a:lnTo>
                    <a:pt x="2826110" y="1595777"/>
                  </a:lnTo>
                  <a:lnTo>
                    <a:pt x="2949436" y="1581634"/>
                  </a:lnTo>
                  <a:lnTo>
                    <a:pt x="3188917" y="1559495"/>
                  </a:lnTo>
                  <a:lnTo>
                    <a:pt x="3033613" y="1573639"/>
                  </a:lnTo>
                  <a:lnTo>
                    <a:pt x="2899845" y="1583787"/>
                  </a:lnTo>
                  <a:lnTo>
                    <a:pt x="2729535" y="1591780"/>
                  </a:lnTo>
                  <a:lnTo>
                    <a:pt x="2670155" y="1593933"/>
                  </a:lnTo>
                  <a:lnTo>
                    <a:pt x="2555308" y="1595777"/>
                  </a:lnTo>
                  <a:lnTo>
                    <a:pt x="2351720" y="1595777"/>
                  </a:lnTo>
                  <a:lnTo>
                    <a:pt x="2197070" y="1591780"/>
                  </a:lnTo>
                  <a:lnTo>
                    <a:pt x="2054167" y="1585323"/>
                  </a:lnTo>
                  <a:lnTo>
                    <a:pt x="1960202" y="1579481"/>
                  </a:lnTo>
                  <a:lnTo>
                    <a:pt x="1857755" y="1571487"/>
                  </a:lnTo>
                  <a:lnTo>
                    <a:pt x="1763788" y="1563493"/>
                  </a:lnTo>
                  <a:lnTo>
                    <a:pt x="1674393" y="1554268"/>
                  </a:lnTo>
                  <a:lnTo>
                    <a:pt x="1603267" y="1546275"/>
                  </a:lnTo>
                  <a:lnTo>
                    <a:pt x="1519090" y="1535205"/>
                  </a:lnTo>
                  <a:lnTo>
                    <a:pt x="1397067" y="1517679"/>
                  </a:lnTo>
                  <a:lnTo>
                    <a:pt x="1245028" y="1491851"/>
                  </a:lnTo>
                  <a:lnTo>
                    <a:pt x="1119743" y="1467562"/>
                  </a:lnTo>
                  <a:lnTo>
                    <a:pt x="983363" y="1435585"/>
                  </a:lnTo>
                  <a:lnTo>
                    <a:pt x="899187" y="1413754"/>
                  </a:lnTo>
                  <a:lnTo>
                    <a:pt x="813705" y="1390695"/>
                  </a:lnTo>
                  <a:lnTo>
                    <a:pt x="725615" y="1363330"/>
                  </a:lnTo>
                  <a:lnTo>
                    <a:pt x="631650" y="1332273"/>
                  </a:lnTo>
                  <a:lnTo>
                    <a:pt x="529203" y="1292304"/>
                  </a:lnTo>
                  <a:lnTo>
                    <a:pt x="435238" y="1251102"/>
                  </a:lnTo>
                  <a:lnTo>
                    <a:pt x="354324" y="1210823"/>
                  </a:lnTo>
                  <a:lnTo>
                    <a:pt x="251876" y="1150252"/>
                  </a:lnTo>
                  <a:lnTo>
                    <a:pt x="193148" y="1107820"/>
                  </a:lnTo>
                  <a:lnTo>
                    <a:pt x="147472" y="1070309"/>
                  </a:lnTo>
                  <a:lnTo>
                    <a:pt x="112235" y="1036486"/>
                  </a:lnTo>
                  <a:lnTo>
                    <a:pt x="65905" y="984217"/>
                  </a:lnTo>
                  <a:lnTo>
                    <a:pt x="31975" y="928564"/>
                  </a:lnTo>
                  <a:lnTo>
                    <a:pt x="19576" y="898432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554"/>
            </a:p>
          </p:txBody>
        </p:sp>
        <p:sp>
          <p:nvSpPr>
            <p:cNvPr id="9222" name="TextBox 3"/>
            <p:cNvSpPr txBox="1">
              <a:spLocks noChangeArrowheads="1"/>
            </p:cNvSpPr>
            <p:nvPr/>
          </p:nvSpPr>
          <p:spPr bwMode="auto">
            <a:xfrm>
              <a:off x="6706426" y="495961"/>
              <a:ext cx="5138356" cy="526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1619">
                  <a:solidFill>
                    <a:srgbClr val="282828"/>
                  </a:solidFill>
                  <a:latin typeface="Arial - 33"/>
                </a:rPr>
                <a:t>How do I do it??</a:t>
              </a:r>
            </a:p>
          </p:txBody>
        </p:sp>
      </p:grpSp>
      <p:pic>
        <p:nvPicPr>
          <p:cNvPr id="21507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461" y="2916727"/>
            <a:ext cx="5376862" cy="1800225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82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4"/>
          <p:cNvGrpSpPr>
            <a:grpSpLocks/>
          </p:cNvGrpSpPr>
          <p:nvPr/>
        </p:nvGrpSpPr>
        <p:grpSpPr bwMode="auto">
          <a:xfrm>
            <a:off x="4460154" y="1361930"/>
            <a:ext cx="3903662" cy="1898651"/>
            <a:chOff x="4635500" y="-177800"/>
            <a:chExt cx="6030722" cy="2931922"/>
          </a:xfrm>
        </p:grpSpPr>
        <p:pic>
          <p:nvPicPr>
            <p:cNvPr id="23556" name="Picture 1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89466" y="1024382"/>
              <a:ext cx="1476756" cy="172974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Freeform 2"/>
            <p:cNvSpPr/>
            <p:nvPr/>
          </p:nvSpPr>
          <p:spPr>
            <a:xfrm>
              <a:off x="4635500" y="-177800"/>
              <a:ext cx="5074243" cy="2196490"/>
            </a:xfrm>
            <a:custGeom>
              <a:avLst/>
              <a:gdLst/>
              <a:ahLst/>
              <a:cxnLst/>
              <a:rect l="0" t="0" r="0" b="0"/>
              <a:pathLst>
                <a:path w="5073060" h="2194988">
                  <a:moveTo>
                    <a:pt x="5368" y="874706"/>
                  </a:moveTo>
                  <a:lnTo>
                    <a:pt x="0" y="834544"/>
                  </a:lnTo>
                  <a:lnTo>
                    <a:pt x="3355" y="769400"/>
                  </a:lnTo>
                  <a:lnTo>
                    <a:pt x="20133" y="715007"/>
                  </a:lnTo>
                  <a:lnTo>
                    <a:pt x="34899" y="682120"/>
                  </a:lnTo>
                  <a:lnTo>
                    <a:pt x="60401" y="638479"/>
                  </a:lnTo>
                  <a:lnTo>
                    <a:pt x="107380" y="582190"/>
                  </a:lnTo>
                  <a:lnTo>
                    <a:pt x="155032" y="536335"/>
                  </a:lnTo>
                  <a:lnTo>
                    <a:pt x="224828" y="480045"/>
                  </a:lnTo>
                  <a:lnTo>
                    <a:pt x="309390" y="426918"/>
                  </a:lnTo>
                  <a:lnTo>
                    <a:pt x="397980" y="377267"/>
                  </a:lnTo>
                  <a:lnTo>
                    <a:pt x="516769" y="322560"/>
                  </a:lnTo>
                  <a:lnTo>
                    <a:pt x="627504" y="279235"/>
                  </a:lnTo>
                  <a:lnTo>
                    <a:pt x="782536" y="227056"/>
                  </a:lnTo>
                  <a:lnTo>
                    <a:pt x="938909" y="182466"/>
                  </a:lnTo>
                  <a:lnTo>
                    <a:pt x="1088569" y="145783"/>
                  </a:lnTo>
                  <a:lnTo>
                    <a:pt x="1314740" y="99299"/>
                  </a:lnTo>
                  <a:lnTo>
                    <a:pt x="1562386" y="61667"/>
                  </a:lnTo>
                  <a:lnTo>
                    <a:pt x="1749631" y="39530"/>
                  </a:lnTo>
                  <a:lnTo>
                    <a:pt x="1895266" y="25615"/>
                  </a:lnTo>
                  <a:lnTo>
                    <a:pt x="2077811" y="12334"/>
                  </a:lnTo>
                  <a:lnTo>
                    <a:pt x="2305326" y="2214"/>
                  </a:lnTo>
                  <a:lnTo>
                    <a:pt x="2432840" y="0"/>
                  </a:lnTo>
                  <a:lnTo>
                    <a:pt x="2659011" y="0"/>
                  </a:lnTo>
                  <a:lnTo>
                    <a:pt x="2813369" y="4112"/>
                  </a:lnTo>
                  <a:lnTo>
                    <a:pt x="3022089" y="14545"/>
                  </a:lnTo>
                  <a:lnTo>
                    <a:pt x="3208662" y="28144"/>
                  </a:lnTo>
                  <a:lnTo>
                    <a:pt x="3440873" y="52494"/>
                  </a:lnTo>
                  <a:lnTo>
                    <a:pt x="3618052" y="77794"/>
                  </a:lnTo>
                  <a:lnTo>
                    <a:pt x="3752276" y="99299"/>
                  </a:lnTo>
                  <a:lnTo>
                    <a:pt x="3916704" y="131238"/>
                  </a:lnTo>
                  <a:lnTo>
                    <a:pt x="4073077" y="166656"/>
                  </a:lnTo>
                  <a:lnTo>
                    <a:pt x="4175088" y="193852"/>
                  </a:lnTo>
                  <a:lnTo>
                    <a:pt x="4307972" y="231800"/>
                  </a:lnTo>
                  <a:lnTo>
                    <a:pt x="4446224" y="279869"/>
                  </a:lnTo>
                  <a:lnTo>
                    <a:pt x="4537497" y="314655"/>
                  </a:lnTo>
                  <a:lnTo>
                    <a:pt x="4618704" y="351337"/>
                  </a:lnTo>
                  <a:lnTo>
                    <a:pt x="4686488" y="384226"/>
                  </a:lnTo>
                  <a:lnTo>
                    <a:pt x="4763667" y="426286"/>
                  </a:lnTo>
                  <a:lnTo>
                    <a:pt x="4807962" y="454430"/>
                  </a:lnTo>
                  <a:lnTo>
                    <a:pt x="4870378" y="497121"/>
                  </a:lnTo>
                  <a:lnTo>
                    <a:pt x="4909975" y="529693"/>
                  </a:lnTo>
                  <a:lnTo>
                    <a:pt x="4956952" y="573334"/>
                  </a:lnTo>
                  <a:lnTo>
                    <a:pt x="4989167" y="608752"/>
                  </a:lnTo>
                  <a:lnTo>
                    <a:pt x="5018025" y="648913"/>
                  </a:lnTo>
                  <a:lnTo>
                    <a:pt x="5042187" y="689709"/>
                  </a:lnTo>
                  <a:lnTo>
                    <a:pt x="5055608" y="718804"/>
                  </a:lnTo>
                  <a:lnTo>
                    <a:pt x="5067689" y="763074"/>
                  </a:lnTo>
                  <a:lnTo>
                    <a:pt x="5072387" y="790588"/>
                  </a:lnTo>
                  <a:lnTo>
                    <a:pt x="5073059" y="845297"/>
                  </a:lnTo>
                  <a:lnTo>
                    <a:pt x="5069032" y="876287"/>
                  </a:lnTo>
                  <a:lnTo>
                    <a:pt x="5055608" y="920560"/>
                  </a:lnTo>
                  <a:lnTo>
                    <a:pt x="5036816" y="962303"/>
                  </a:lnTo>
                  <a:lnTo>
                    <a:pt x="4995206" y="1023653"/>
                  </a:lnTo>
                  <a:lnTo>
                    <a:pt x="4940174" y="1084687"/>
                  </a:lnTo>
                  <a:lnTo>
                    <a:pt x="4869033" y="1144454"/>
                  </a:lnTo>
                  <a:lnTo>
                    <a:pt x="4767021" y="1212761"/>
                  </a:lnTo>
                  <a:lnTo>
                    <a:pt x="4685146" y="1258300"/>
                  </a:lnTo>
                  <a:lnTo>
                    <a:pt x="4587161" y="1304153"/>
                  </a:lnTo>
                  <a:lnTo>
                    <a:pt x="4469043" y="1352537"/>
                  </a:lnTo>
                  <a:lnTo>
                    <a:pt x="4334818" y="1399972"/>
                  </a:lnTo>
                  <a:lnTo>
                    <a:pt x="4217369" y="1435392"/>
                  </a:lnTo>
                  <a:lnTo>
                    <a:pt x="4097238" y="1467963"/>
                  </a:lnTo>
                  <a:lnTo>
                    <a:pt x="3959655" y="1500535"/>
                  </a:lnTo>
                  <a:lnTo>
                    <a:pt x="3854289" y="1522670"/>
                  </a:lnTo>
                  <a:lnTo>
                    <a:pt x="3738184" y="1543860"/>
                  </a:lnTo>
                  <a:lnTo>
                    <a:pt x="3595236" y="1567261"/>
                  </a:lnTo>
                  <a:lnTo>
                    <a:pt x="3480471" y="1583073"/>
                  </a:lnTo>
                  <a:lnTo>
                    <a:pt x="3332151" y="1599517"/>
                  </a:lnTo>
                  <a:lnTo>
                    <a:pt x="3214703" y="1609952"/>
                  </a:lnTo>
                  <a:lnTo>
                    <a:pt x="3281145" y="1605209"/>
                  </a:lnTo>
                  <a:lnTo>
                    <a:pt x="3376445" y="1601730"/>
                  </a:lnTo>
                  <a:lnTo>
                    <a:pt x="3477115" y="1600780"/>
                  </a:lnTo>
                  <a:lnTo>
                    <a:pt x="3563019" y="1601730"/>
                  </a:lnTo>
                  <a:lnTo>
                    <a:pt x="3660332" y="1605209"/>
                  </a:lnTo>
                  <a:lnTo>
                    <a:pt x="3803283" y="1616909"/>
                  </a:lnTo>
                  <a:lnTo>
                    <a:pt x="3916704" y="1629875"/>
                  </a:lnTo>
                  <a:lnTo>
                    <a:pt x="4068379" y="1658019"/>
                  </a:lnTo>
                  <a:lnTo>
                    <a:pt x="4151599" y="1682686"/>
                  </a:lnTo>
                  <a:lnTo>
                    <a:pt x="4207973" y="1711148"/>
                  </a:lnTo>
                  <a:lnTo>
                    <a:pt x="4224079" y="1725378"/>
                  </a:lnTo>
                  <a:lnTo>
                    <a:pt x="4230122" y="1735181"/>
                  </a:lnTo>
                  <a:lnTo>
                    <a:pt x="4233476" y="1749728"/>
                  </a:lnTo>
                  <a:lnTo>
                    <a:pt x="4220054" y="1775658"/>
                  </a:lnTo>
                  <a:lnTo>
                    <a:pt x="4181799" y="1802539"/>
                  </a:lnTo>
                  <a:lnTo>
                    <a:pt x="4151599" y="1814557"/>
                  </a:lnTo>
                  <a:lnTo>
                    <a:pt x="4075091" y="1837958"/>
                  </a:lnTo>
                  <a:lnTo>
                    <a:pt x="3966367" y="1859778"/>
                  </a:lnTo>
                  <a:lnTo>
                    <a:pt x="3850262" y="1875906"/>
                  </a:lnTo>
                  <a:lnTo>
                    <a:pt x="3738184" y="1886657"/>
                  </a:lnTo>
                  <a:lnTo>
                    <a:pt x="3651608" y="1889820"/>
                  </a:lnTo>
                  <a:lnTo>
                    <a:pt x="3473090" y="1892666"/>
                  </a:lnTo>
                  <a:lnTo>
                    <a:pt x="3607985" y="1894564"/>
                  </a:lnTo>
                  <a:lnTo>
                    <a:pt x="3757647" y="1902470"/>
                  </a:lnTo>
                  <a:lnTo>
                    <a:pt x="3898582" y="1922393"/>
                  </a:lnTo>
                  <a:lnTo>
                    <a:pt x="3969724" y="1941683"/>
                  </a:lnTo>
                  <a:lnTo>
                    <a:pt x="3981803" y="1948956"/>
                  </a:lnTo>
                  <a:lnTo>
                    <a:pt x="3993213" y="1958759"/>
                  </a:lnTo>
                  <a:lnTo>
                    <a:pt x="3996568" y="1964135"/>
                  </a:lnTo>
                  <a:lnTo>
                    <a:pt x="3996568" y="1970143"/>
                  </a:lnTo>
                  <a:lnTo>
                    <a:pt x="3987843" y="1983742"/>
                  </a:lnTo>
                  <a:lnTo>
                    <a:pt x="3968380" y="1993546"/>
                  </a:lnTo>
                  <a:lnTo>
                    <a:pt x="3940865" y="2003664"/>
                  </a:lnTo>
                  <a:lnTo>
                    <a:pt x="3847579" y="2022955"/>
                  </a:lnTo>
                  <a:lnTo>
                    <a:pt x="3726774" y="2036553"/>
                  </a:lnTo>
                  <a:lnTo>
                    <a:pt x="3631474" y="2043828"/>
                  </a:lnTo>
                  <a:lnTo>
                    <a:pt x="3508657" y="2046990"/>
                  </a:lnTo>
                  <a:lnTo>
                    <a:pt x="3575772" y="2050468"/>
                  </a:lnTo>
                  <a:lnTo>
                    <a:pt x="3687178" y="2064065"/>
                  </a:lnTo>
                  <a:lnTo>
                    <a:pt x="3746909" y="2079245"/>
                  </a:lnTo>
                  <a:lnTo>
                    <a:pt x="3780465" y="2092212"/>
                  </a:lnTo>
                  <a:lnTo>
                    <a:pt x="3799926" y="2108023"/>
                  </a:lnTo>
                  <a:lnTo>
                    <a:pt x="3805968" y="2119406"/>
                  </a:lnTo>
                  <a:lnTo>
                    <a:pt x="3803283" y="2130158"/>
                  </a:lnTo>
                  <a:lnTo>
                    <a:pt x="3795902" y="2140595"/>
                  </a:lnTo>
                  <a:lnTo>
                    <a:pt x="3762345" y="2160518"/>
                  </a:lnTo>
                  <a:lnTo>
                    <a:pt x="3730131" y="2170005"/>
                  </a:lnTo>
                  <a:lnTo>
                    <a:pt x="3658319" y="2185499"/>
                  </a:lnTo>
                  <a:lnTo>
                    <a:pt x="3563691" y="2194987"/>
                  </a:lnTo>
                  <a:lnTo>
                    <a:pt x="3416712" y="2194987"/>
                  </a:lnTo>
                  <a:lnTo>
                    <a:pt x="3312018" y="2184866"/>
                  </a:lnTo>
                  <a:lnTo>
                    <a:pt x="3232154" y="2167791"/>
                  </a:lnTo>
                  <a:lnTo>
                    <a:pt x="3187859" y="2149133"/>
                  </a:lnTo>
                  <a:lnTo>
                    <a:pt x="3173765" y="2136484"/>
                  </a:lnTo>
                  <a:lnTo>
                    <a:pt x="3169066" y="2128261"/>
                  </a:lnTo>
                  <a:lnTo>
                    <a:pt x="3169066" y="2117194"/>
                  </a:lnTo>
                  <a:lnTo>
                    <a:pt x="3172423" y="2110552"/>
                  </a:lnTo>
                  <a:lnTo>
                    <a:pt x="3182489" y="2100433"/>
                  </a:lnTo>
                  <a:lnTo>
                    <a:pt x="3202622" y="2089048"/>
                  </a:lnTo>
                  <a:lnTo>
                    <a:pt x="3244233" y="2073869"/>
                  </a:lnTo>
                  <a:lnTo>
                    <a:pt x="3306649" y="2060904"/>
                  </a:lnTo>
                  <a:lnTo>
                    <a:pt x="3426109" y="2049518"/>
                  </a:lnTo>
                  <a:lnTo>
                    <a:pt x="3508657" y="2046990"/>
                  </a:lnTo>
                  <a:lnTo>
                    <a:pt x="3371076" y="2040031"/>
                  </a:lnTo>
                  <a:lnTo>
                    <a:pt x="3254300" y="2030861"/>
                  </a:lnTo>
                  <a:lnTo>
                    <a:pt x="3136852" y="2013152"/>
                  </a:lnTo>
                  <a:lnTo>
                    <a:pt x="3094572" y="2002084"/>
                  </a:lnTo>
                  <a:lnTo>
                    <a:pt x="3067056" y="1991015"/>
                  </a:lnTo>
                  <a:lnTo>
                    <a:pt x="3051619" y="1980264"/>
                  </a:lnTo>
                  <a:lnTo>
                    <a:pt x="3046250" y="1970143"/>
                  </a:lnTo>
                  <a:lnTo>
                    <a:pt x="3049607" y="1957179"/>
                  </a:lnTo>
                  <a:lnTo>
                    <a:pt x="3067056" y="1946110"/>
                  </a:lnTo>
                  <a:lnTo>
                    <a:pt x="3091887" y="1935991"/>
                  </a:lnTo>
                  <a:lnTo>
                    <a:pt x="3123430" y="1926820"/>
                  </a:lnTo>
                  <a:lnTo>
                    <a:pt x="3218730" y="1909426"/>
                  </a:lnTo>
                  <a:lnTo>
                    <a:pt x="3299266" y="1901839"/>
                  </a:lnTo>
                  <a:lnTo>
                    <a:pt x="3473090" y="1892666"/>
                  </a:lnTo>
                  <a:lnTo>
                    <a:pt x="3208662" y="1890452"/>
                  </a:lnTo>
                  <a:lnTo>
                    <a:pt x="3077794" y="1880018"/>
                  </a:lnTo>
                  <a:lnTo>
                    <a:pt x="2951622" y="1865470"/>
                  </a:lnTo>
                  <a:lnTo>
                    <a:pt x="2801289" y="1837009"/>
                  </a:lnTo>
                  <a:lnTo>
                    <a:pt x="2708002" y="1806967"/>
                  </a:lnTo>
                  <a:lnTo>
                    <a:pt x="2676459" y="1790840"/>
                  </a:lnTo>
                  <a:lnTo>
                    <a:pt x="2661024" y="1778822"/>
                  </a:lnTo>
                  <a:lnTo>
                    <a:pt x="2648272" y="1763325"/>
                  </a:lnTo>
                  <a:lnTo>
                    <a:pt x="2643575" y="1749412"/>
                  </a:lnTo>
                  <a:lnTo>
                    <a:pt x="2648942" y="1732018"/>
                  </a:lnTo>
                  <a:lnTo>
                    <a:pt x="2665723" y="1714310"/>
                  </a:lnTo>
                  <a:lnTo>
                    <a:pt x="2693237" y="1696599"/>
                  </a:lnTo>
                  <a:lnTo>
                    <a:pt x="2791892" y="1662130"/>
                  </a:lnTo>
                  <a:lnTo>
                    <a:pt x="2906655" y="1641259"/>
                  </a:lnTo>
                  <a:lnTo>
                    <a:pt x="3033499" y="1626713"/>
                  </a:lnTo>
                  <a:lnTo>
                    <a:pt x="3279804" y="1603943"/>
                  </a:lnTo>
                  <a:lnTo>
                    <a:pt x="3120074" y="1618491"/>
                  </a:lnTo>
                  <a:lnTo>
                    <a:pt x="2982493" y="1628927"/>
                  </a:lnTo>
                  <a:lnTo>
                    <a:pt x="2807330" y="1637148"/>
                  </a:lnTo>
                  <a:lnTo>
                    <a:pt x="2746257" y="1639362"/>
                  </a:lnTo>
                  <a:lnTo>
                    <a:pt x="2628136" y="1641259"/>
                  </a:lnTo>
                  <a:lnTo>
                    <a:pt x="2418747" y="1641259"/>
                  </a:lnTo>
                  <a:lnTo>
                    <a:pt x="2259688" y="1637148"/>
                  </a:lnTo>
                  <a:lnTo>
                    <a:pt x="2112712" y="1630507"/>
                  </a:lnTo>
                  <a:lnTo>
                    <a:pt x="2016069" y="1624499"/>
                  </a:lnTo>
                  <a:lnTo>
                    <a:pt x="1910702" y="1616277"/>
                  </a:lnTo>
                  <a:lnTo>
                    <a:pt x="1814058" y="1608055"/>
                  </a:lnTo>
                  <a:lnTo>
                    <a:pt x="1722115" y="1598567"/>
                  </a:lnTo>
                  <a:lnTo>
                    <a:pt x="1648962" y="1590346"/>
                  </a:lnTo>
                  <a:lnTo>
                    <a:pt x="1562386" y="1578961"/>
                  </a:lnTo>
                  <a:lnTo>
                    <a:pt x="1436886" y="1560936"/>
                  </a:lnTo>
                  <a:lnTo>
                    <a:pt x="1280513" y="1534372"/>
                  </a:lnTo>
                  <a:lnTo>
                    <a:pt x="1151656" y="1509390"/>
                  </a:lnTo>
                  <a:lnTo>
                    <a:pt x="1011390" y="1476502"/>
                  </a:lnTo>
                  <a:lnTo>
                    <a:pt x="924814" y="1454048"/>
                  </a:lnTo>
                  <a:lnTo>
                    <a:pt x="836897" y="1430331"/>
                  </a:lnTo>
                  <a:lnTo>
                    <a:pt x="746295" y="1402187"/>
                  </a:lnTo>
                  <a:lnTo>
                    <a:pt x="649652" y="1370245"/>
                  </a:lnTo>
                  <a:lnTo>
                    <a:pt x="544285" y="1329136"/>
                  </a:lnTo>
                  <a:lnTo>
                    <a:pt x="447642" y="1286760"/>
                  </a:lnTo>
                  <a:lnTo>
                    <a:pt x="364423" y="1245333"/>
                  </a:lnTo>
                  <a:lnTo>
                    <a:pt x="259056" y="1183035"/>
                  </a:lnTo>
                  <a:lnTo>
                    <a:pt x="198653" y="1139395"/>
                  </a:lnTo>
                  <a:lnTo>
                    <a:pt x="151676" y="1100814"/>
                  </a:lnTo>
                  <a:lnTo>
                    <a:pt x="115434" y="1066028"/>
                  </a:lnTo>
                  <a:lnTo>
                    <a:pt x="67784" y="1012269"/>
                  </a:lnTo>
                  <a:lnTo>
                    <a:pt x="32885" y="955030"/>
                  </a:lnTo>
                  <a:lnTo>
                    <a:pt x="20133" y="924039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554"/>
            </a:p>
          </p:txBody>
        </p:sp>
        <p:sp>
          <p:nvSpPr>
            <p:cNvPr id="11270" name="TextBox 3"/>
            <p:cNvSpPr txBox="1">
              <a:spLocks noChangeArrowheads="1"/>
            </p:cNvSpPr>
            <p:nvPr/>
          </p:nvSpPr>
          <p:spPr bwMode="auto">
            <a:xfrm>
              <a:off x="5270699" y="444867"/>
              <a:ext cx="5282707" cy="527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1619">
                  <a:solidFill>
                    <a:srgbClr val="282828"/>
                  </a:solidFill>
                  <a:latin typeface="Arial - 34"/>
                </a:rPr>
                <a:t>What went wrong??</a:t>
              </a:r>
            </a:p>
          </p:txBody>
        </p:sp>
      </p:grpSp>
      <p:sp>
        <p:nvSpPr>
          <p:cNvPr id="11267" name="TextBox 5"/>
          <p:cNvSpPr txBox="1">
            <a:spLocks noChangeArrowheads="1"/>
          </p:cNvSpPr>
          <p:nvPr/>
        </p:nvSpPr>
        <p:spPr bwMode="auto">
          <a:xfrm>
            <a:off x="1937616" y="2950441"/>
            <a:ext cx="5867400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4468" dirty="0">
                <a:solidFill>
                  <a:srgbClr val="0000FF"/>
                </a:solidFill>
                <a:latin typeface="XCCW Joined 14a - 92"/>
              </a:rPr>
              <a:t>3/15 = 45% </a:t>
            </a:r>
          </a:p>
          <a:p>
            <a:pPr eaLnBrk="1" hangingPunct="1">
              <a:defRPr/>
            </a:pPr>
            <a:endParaRPr lang="en-GB" altLang="en-US" sz="4468" dirty="0">
              <a:solidFill>
                <a:srgbClr val="0000FF"/>
              </a:solidFill>
              <a:latin typeface="XCCW Joined 14a - 92"/>
            </a:endParaRP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47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the shaded percentages and fractions.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411B8F-F850-4C07-B7BB-FACEA93C7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569" y="2415881"/>
            <a:ext cx="1239686" cy="2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32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the shaded percentages and fractions.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D2F715-DD5E-4D1F-8FAA-E9A4A94C40AE}"/>
              </a:ext>
            </a:extLst>
          </p:cNvPr>
          <p:cNvSpPr/>
          <p:nvPr/>
        </p:nvSpPr>
        <p:spPr>
          <a:xfrm>
            <a:off x="3444134" y="2485694"/>
            <a:ext cx="7857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en-GB" sz="2800" b="1" dirty="0">
              <a:solidFill>
                <a:srgbClr val="DA2E4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D9639E-0D9D-478B-AED4-BFB47FFA27B0}"/>
              </a:ext>
            </a:extLst>
          </p:cNvPr>
          <p:cNvSpPr/>
          <p:nvPr/>
        </p:nvSpPr>
        <p:spPr>
          <a:xfrm>
            <a:off x="3444133" y="3787649"/>
            <a:ext cx="7857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 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en-GB" sz="2800" b="1" dirty="0">
              <a:solidFill>
                <a:srgbClr val="DA2E4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411B8F-F850-4C07-B7BB-FACEA93C7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569" y="2415881"/>
            <a:ext cx="1239686" cy="269417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E5238EB-97D2-4B7F-8C39-2006870356D7}"/>
              </a:ext>
            </a:extLst>
          </p:cNvPr>
          <p:cNvSpPr/>
          <p:nvPr/>
        </p:nvSpPr>
        <p:spPr>
          <a:xfrm>
            <a:off x="2283582" y="2721173"/>
            <a:ext cx="25667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10% =         or </a:t>
            </a:r>
            <a:endParaRPr lang="en-GB" sz="2800" b="1" dirty="0">
              <a:solidFill>
                <a:srgbClr val="DA2E4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1547A5-6651-4F2D-A0EC-BC837E465B2A}"/>
              </a:ext>
            </a:extLst>
          </p:cNvPr>
          <p:cNvSpPr/>
          <p:nvPr/>
        </p:nvSpPr>
        <p:spPr>
          <a:xfrm>
            <a:off x="2283582" y="4003092"/>
            <a:ext cx="25667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=         or </a:t>
            </a:r>
            <a:endParaRPr lang="en-GB" sz="2800" b="1" dirty="0">
              <a:solidFill>
                <a:srgbClr val="DA2E4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DBB4D2-0F18-4B5B-9F23-F392B3464C4E}"/>
              </a:ext>
            </a:extLst>
          </p:cNvPr>
          <p:cNvSpPr/>
          <p:nvPr/>
        </p:nvSpPr>
        <p:spPr>
          <a:xfrm>
            <a:off x="4672076" y="3793720"/>
            <a:ext cx="58381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endParaRPr lang="en-GB" sz="2800" b="1" dirty="0">
              <a:solidFill>
                <a:srgbClr val="DA2E4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A0D85C-39DA-4B45-A74B-C3E02875FBD8}"/>
              </a:ext>
            </a:extLst>
          </p:cNvPr>
          <p:cNvSpPr/>
          <p:nvPr/>
        </p:nvSpPr>
        <p:spPr>
          <a:xfrm>
            <a:off x="4665979" y="2505729"/>
            <a:ext cx="58541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GB" sz="2800" b="1" dirty="0">
              <a:solidFill>
                <a:srgbClr val="DA2E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66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what the missing numbers are.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do you know?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99B9FC-2D80-4FD0-9BF7-81E4A2DA3B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770" y="2762693"/>
            <a:ext cx="2422415" cy="213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74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45CEA0-C409-44B0-B0B9-3676ED9F1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488" y="2762693"/>
            <a:ext cx="2397182" cy="21322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what the missing numbers are.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do you know?</a:t>
            </a:r>
          </a:p>
        </p:txBody>
      </p:sp>
    </p:spTree>
    <p:extLst>
      <p:ext uri="{BB962C8B-B14F-4D97-AF65-F5344CB8AC3E}">
        <p14:creationId xmlns:p14="http://schemas.microsoft.com/office/powerpoint/2010/main" val="32647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5486E9-ED80-48CF-91AC-BFEF96F3E4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19" y="2731915"/>
            <a:ext cx="5112639" cy="22346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9" y="1808585"/>
            <a:ext cx="6583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numbers using your knowledge of fractions and percentages.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08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8B3C9D2-58FA-4CAF-80D0-F07D8B8E03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19" y="2885876"/>
            <a:ext cx="5112639" cy="19838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9" y="1808585"/>
            <a:ext cx="6583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numbers using your knowledge of fractions and percentages.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4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9" y="1808585"/>
            <a:ext cx="658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table.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5453B3A-97B9-4779-9966-CE213A8A50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245481"/>
              </p:ext>
            </p:extLst>
          </p:nvPr>
        </p:nvGraphicFramePr>
        <p:xfrm>
          <a:off x="478139" y="2454916"/>
          <a:ext cx="6096000" cy="2804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983611364"/>
                    </a:ext>
                  </a:extLst>
                </a:gridCol>
                <a:gridCol w="2250120">
                  <a:extLst>
                    <a:ext uri="{9D8B030D-6E8A-4147-A177-3AD203B41FA5}">
                      <a16:colId xmlns:a16="http://schemas.microsoft.com/office/drawing/2014/main" val="1368688458"/>
                    </a:ext>
                  </a:extLst>
                </a:gridCol>
                <a:gridCol w="1813880">
                  <a:extLst>
                    <a:ext uri="{9D8B030D-6E8A-4147-A177-3AD203B41FA5}">
                      <a16:colId xmlns:a16="http://schemas.microsoft.com/office/drawing/2014/main" val="11977534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Fraction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(in hundredths)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4896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?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?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56416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45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?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1049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?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394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126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9" y="1808585"/>
            <a:ext cx="658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table.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5453B3A-97B9-4779-9966-CE213A8A50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167614"/>
              </p:ext>
            </p:extLst>
          </p:nvPr>
        </p:nvGraphicFramePr>
        <p:xfrm>
          <a:off x="478139" y="2454916"/>
          <a:ext cx="6096000" cy="2804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983611364"/>
                    </a:ext>
                  </a:extLst>
                </a:gridCol>
                <a:gridCol w="2250120">
                  <a:extLst>
                    <a:ext uri="{9D8B030D-6E8A-4147-A177-3AD203B41FA5}">
                      <a16:colId xmlns:a16="http://schemas.microsoft.com/office/drawing/2014/main" val="1368688458"/>
                    </a:ext>
                  </a:extLst>
                </a:gridCol>
                <a:gridCol w="1813880">
                  <a:extLst>
                    <a:ext uri="{9D8B030D-6E8A-4147-A177-3AD203B41FA5}">
                      <a16:colId xmlns:a16="http://schemas.microsoft.com/office/drawing/2014/main" val="11977534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Fraction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(in hundredths)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4896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90 </a:t>
                      </a:r>
                      <a:endParaRPr lang="en-GB" sz="2000" u="none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GB" sz="2000" u="sng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56416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 </a:t>
                      </a:r>
                      <a:endParaRPr lang="en-GB" sz="2000" u="none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en-GB" sz="2000" u="sng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45 </a:t>
                      </a:r>
                      <a:endParaRPr lang="en-GB" sz="20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GB" sz="2000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1049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 </a:t>
                      </a:r>
                      <a:endParaRPr lang="en-GB" sz="2000" u="none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en-GB" sz="2000" u="sng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36 </a:t>
                      </a:r>
                      <a:endParaRPr lang="en-GB" sz="2000" u="none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2000" u="none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GB" sz="2000" u="sng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394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44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405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fractions to the correct percentages.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EF62011-3123-4A1D-A634-73D72CFCD0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75678" y="1856385"/>
          <a:ext cx="378000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79517716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02130463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93823957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2544644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5590772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76%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6052252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60%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3806804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45%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590267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82%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929263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68434C2-E801-47B9-B9F9-BE949E08320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71932" y="1938896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D0411B0-C706-49AB-B95D-2EFF18C7846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71932" y="2681666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8613C7C-F47B-498B-A279-25205000024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71932" y="3448484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6DAF0255-411A-4A4B-A8E5-E73BA570575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71932" y="4215302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6478B28-E6C2-467D-8976-45A46A1F7D0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1938896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9E91213-0EF6-4839-8FF5-234074A0CAA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2681666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94AF52E-1A18-4B8D-8087-B406C5BB17D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3448484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1AA267B0-9A73-4BF2-B5FE-BB6FDE5CB5E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4215302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594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358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fractions to the correct percentages.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EF62011-3123-4A1D-A634-73D72CFCD0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75678" y="1856385"/>
          <a:ext cx="378000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79517716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02130463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93823957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2544644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5590772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6052252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82%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3806804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590267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76%</a:t>
                      </a:r>
                    </a:p>
                  </a:txBody>
                  <a:tcPr marL="110642" marR="110642" marT="55321" marB="553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929263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68434C2-E801-47B9-B9F9-BE949E08320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664" y="2693690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D0411B0-C706-49AB-B95D-2EFF18C7846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664" y="4243869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8613C7C-F47B-498B-A279-25205000024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664" y="1938896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6DAF0255-411A-4A4B-A8E5-E73BA570575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74000" y="3519246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6478B28-E6C2-467D-8976-45A46A1F7D0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1938896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9E91213-0EF6-4839-8FF5-234074A0CAA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2693690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94AF52E-1A18-4B8D-8087-B406C5BB17D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3448484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1AA267B0-9A73-4BF2-B5FE-BB6FDE5CB5E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42606" y="4215302"/>
          <a:ext cx="396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60725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89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0435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numbers are the same value?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6ACD1D-C0D8-493E-9EDA-A714C2519BE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91933" y="1777057"/>
          <a:ext cx="429532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532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DE04B7C-2539-40F3-84EE-7A8980F8EE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40739" y="4100288"/>
          <a:ext cx="932696" cy="772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96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772737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8%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1728AD8-3221-49CB-9357-7B8021754A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91933" y="4192030"/>
          <a:ext cx="57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54%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C34332-605E-45A6-96C7-C363D9DF591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14385" y="2819781"/>
          <a:ext cx="487609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7609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A4DAC21-5496-4A0E-972B-EA1823E6D0B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41789" y="1777057"/>
          <a:ext cx="491538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200ADC2-34C7-4CFF-B161-516DD1427AA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00900" y="4159974"/>
          <a:ext cx="506872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6872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900D0D7-2415-437E-9888-E6DFCF0AD2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80508" y="2819781"/>
          <a:ext cx="49626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26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19A3F8D-9040-4F9E-8A7F-EAFFA070E2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353651" y="1777057"/>
          <a:ext cx="506872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6872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C550F71-BB0E-4EA4-852D-9DDB73E5E6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79229" y="2858931"/>
          <a:ext cx="932696" cy="772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96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772737">
                <a:tc>
                  <a:txBody>
                    <a:bodyPr/>
                    <a:lstStyle/>
                    <a:p>
                      <a:pPr algn="ctr"/>
                      <a:r>
                        <a:rPr lang="en-GB" sz="21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90%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843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0435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numbers are the same value?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		=				=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		=				=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		=				=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6ACD1D-C0D8-493E-9EDA-A714C2519BE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56101" y="1902675"/>
          <a:ext cx="429532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532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DE04B7C-2539-40F3-84EE-7A8980F8EE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925493" y="1836742"/>
          <a:ext cx="932696" cy="772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96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772737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1728AD8-3221-49CB-9357-7B8021754A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03841" y="4403632"/>
          <a:ext cx="57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54%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C34332-605E-45A6-96C7-C363D9DF591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17431" y="4346950"/>
          <a:ext cx="487609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7609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A4DAC21-5496-4A0E-972B-EA1823E6D0B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23870" y="4346950"/>
          <a:ext cx="491538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200ADC2-34C7-4CFF-B161-516DD1427AA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23870" y="3102317"/>
          <a:ext cx="506872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6872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900D0D7-2415-437E-9888-E6DFCF0AD2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23870" y="1896429"/>
          <a:ext cx="49626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26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19A3F8D-9040-4F9E-8A7F-EAFFA070E2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17431" y="3102317"/>
          <a:ext cx="506872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6872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C550F71-BB0E-4EA4-852D-9DDB73E5E6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925493" y="3042631"/>
          <a:ext cx="932696" cy="772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96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772737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90%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322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9" y="1808585"/>
            <a:ext cx="65830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India, Joe and Carla have taken a maths test.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India says, “I got 3/5 of the test correct.”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Joe says, “I got 55% of the test right.”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Carla says, “I got 7/10 of the test right.”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Put the names of each child in order from least to most correct questions.</a:t>
            </a:r>
          </a:p>
        </p:txBody>
      </p:sp>
    </p:spTree>
    <p:extLst>
      <p:ext uri="{BB962C8B-B14F-4D97-AF65-F5344CB8AC3E}">
        <p14:creationId xmlns:p14="http://schemas.microsoft.com/office/powerpoint/2010/main" val="4857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234619" y="1808585"/>
            <a:ext cx="65830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India, Joe and Carla have taken a maths test.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India says, “I got 3/5 of the test correct.”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Joe says, “I got 55% of the test right.”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Carla says, “I got 7/10 of the test right.”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Put the names of each child in order from least to most correct questions.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India = 3/5 = 60/100 = 60% correct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Joe = 55% correct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Carla = 7/10 = 70/100 = 70% correct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order: JOE, INDIA, CARLA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60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44005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Activity 2: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Copy and complete the table below.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Extension:</a:t>
            </a:r>
            <a:b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Add a fourth column showing each fraction/percentage as a decimal!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convert fractions into fractions over ten, hundred or a thousand to express as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pic>
        <p:nvPicPr>
          <p:cNvPr id="2355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038" y="1844675"/>
            <a:ext cx="5541962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35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101600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Activity 3: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Complete the table.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i="1">
                <a:solidFill>
                  <a:schemeClr val="bg1"/>
                </a:solidFill>
                <a:latin typeface="Century Gothic" panose="020B0502020202020204" pitchFamily="34" charset="0"/>
              </a:rPr>
              <a:t>Can you record the fraction in its simplest form?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convert fractions into fractions over ten, hundred or a thousand to express as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pic>
        <p:nvPicPr>
          <p:cNvPr id="25605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133600"/>
            <a:ext cx="5570537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TextBox 8"/>
          <p:cNvSpPr txBox="1">
            <a:spLocks noChangeArrowheads="1"/>
          </p:cNvSpPr>
          <p:nvPr/>
        </p:nvSpPr>
        <p:spPr bwMode="auto">
          <a:xfrm>
            <a:off x="3635375" y="4797425"/>
            <a:ext cx="20161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Century Gothic" panose="020B0502020202020204" pitchFamily="34" charset="0"/>
              </a:rPr>
              <a:t>10 squares wide</a:t>
            </a:r>
          </a:p>
        </p:txBody>
      </p:sp>
      <p:sp>
        <p:nvSpPr>
          <p:cNvPr id="12" name="Right Brace 11"/>
          <p:cNvSpPr>
            <a:spLocks/>
          </p:cNvSpPr>
          <p:nvPr/>
        </p:nvSpPr>
        <p:spPr bwMode="auto">
          <a:xfrm rot="5400000">
            <a:off x="4417219" y="3739356"/>
            <a:ext cx="393700" cy="1931988"/>
          </a:xfrm>
          <a:prstGeom prst="rightBrace">
            <a:avLst>
              <a:gd name="adj1" fmla="val 8338"/>
              <a:gd name="adj2" fmla="val 50000"/>
            </a:avLst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3" name="Right Brace 12"/>
          <p:cNvSpPr>
            <a:spLocks/>
          </p:cNvSpPr>
          <p:nvPr/>
        </p:nvSpPr>
        <p:spPr bwMode="auto">
          <a:xfrm rot="5400000">
            <a:off x="7127876" y="4113212"/>
            <a:ext cx="360362" cy="1008063"/>
          </a:xfrm>
          <a:prstGeom prst="rightBrace">
            <a:avLst>
              <a:gd name="adj1" fmla="val 8327"/>
              <a:gd name="adj2" fmla="val 50000"/>
            </a:avLst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5609" name="TextBox 15"/>
          <p:cNvSpPr txBox="1">
            <a:spLocks noChangeArrowheads="1"/>
          </p:cNvSpPr>
          <p:nvPr/>
        </p:nvSpPr>
        <p:spPr bwMode="auto">
          <a:xfrm>
            <a:off x="6443663" y="4941888"/>
            <a:ext cx="2016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Century Gothic" panose="020B0502020202020204" pitchFamily="34" charset="0"/>
              </a:rPr>
              <a:t>four squares wide</a:t>
            </a: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59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E21D05B-73DD-4959-873D-235C9CCB41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7578B87-7EB8-4E83-B3EC-B619527C43A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George says,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Convince me.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EAF6364-D2C3-4ED9-876A-30CF02F90984}"/>
              </a:ext>
            </a:extLst>
          </p:cNvPr>
          <p:cNvSpPr/>
          <p:nvPr/>
        </p:nvSpPr>
        <p:spPr>
          <a:xfrm>
            <a:off x="5001947" y="1462797"/>
            <a:ext cx="2664415" cy="1086710"/>
          </a:xfrm>
          <a:prstGeom prst="wedgeRoundRectCallout">
            <a:avLst>
              <a:gd name="adj1" fmla="val -68208"/>
              <a:gd name="adj2" fmla="val 570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72000" bIns="72000" rtlCol="0" anchor="t"/>
          <a:lstStyle/>
          <a:p>
            <a:pPr fontAlgn="b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40% is the same </a:t>
            </a:r>
          </a:p>
          <a:p>
            <a:pPr fontAlgn="b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as      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EF6EC54-BB5C-4307-B776-53459FD6CB6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71621" y="1814605"/>
          <a:ext cx="288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23128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98287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08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E21D05B-73DD-4959-873D-235C9CCB41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7578B87-7EB8-4E83-B3EC-B619527C43A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George says,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Convince me.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George is correct because…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EAF6364-D2C3-4ED9-876A-30CF02F90984}"/>
              </a:ext>
            </a:extLst>
          </p:cNvPr>
          <p:cNvSpPr/>
          <p:nvPr/>
        </p:nvSpPr>
        <p:spPr>
          <a:xfrm>
            <a:off x="5001947" y="1462797"/>
            <a:ext cx="2664415" cy="1086710"/>
          </a:xfrm>
          <a:prstGeom prst="wedgeRoundRectCallout">
            <a:avLst>
              <a:gd name="adj1" fmla="val -68208"/>
              <a:gd name="adj2" fmla="val 570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72000" bIns="72000" rtlCol="0" anchor="t"/>
          <a:lstStyle/>
          <a:p>
            <a:pPr fontAlgn="b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40% is the same </a:t>
            </a:r>
          </a:p>
          <a:p>
            <a:pPr fontAlgn="b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as      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EF6EC54-BB5C-4307-B776-53459FD6CB6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71621" y="1814605"/>
          <a:ext cx="288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23128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98287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91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E21D05B-73DD-4959-873D-235C9CCB41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7578B87-7EB8-4E83-B3EC-B619527C43A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George says,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Convince me.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George is correct because         =  40%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EAF6364-D2C3-4ED9-876A-30CF02F90984}"/>
              </a:ext>
            </a:extLst>
          </p:cNvPr>
          <p:cNvSpPr/>
          <p:nvPr/>
        </p:nvSpPr>
        <p:spPr>
          <a:xfrm>
            <a:off x="5001947" y="1462797"/>
            <a:ext cx="2664415" cy="1086710"/>
          </a:xfrm>
          <a:prstGeom prst="wedgeRoundRectCallout">
            <a:avLst>
              <a:gd name="adj1" fmla="val -68208"/>
              <a:gd name="adj2" fmla="val 570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72000" bIns="72000" rtlCol="0" anchor="t"/>
          <a:lstStyle/>
          <a:p>
            <a:pPr fontAlgn="b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40% is the same </a:t>
            </a:r>
          </a:p>
          <a:p>
            <a:pPr fontAlgn="b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as      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EF6EC54-BB5C-4307-B776-53459FD6CB6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71621" y="1814605"/>
          <a:ext cx="288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23128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98287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EF3EFD15-07D7-4E6E-8E26-C114DDE72E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58971" y="4386695"/>
          <a:ext cx="288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23128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98287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218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Competitors in an archery competition need more than 60% to get to the final. What percent did each child score?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gets to the final?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0ADF597-AE46-4D5D-A83B-C4085526249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23508" y="1875380"/>
          <a:ext cx="2722384" cy="2086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1192">
                  <a:extLst>
                    <a:ext uri="{9D8B030D-6E8A-4147-A177-3AD203B41FA5}">
                      <a16:colId xmlns:a16="http://schemas.microsoft.com/office/drawing/2014/main" val="3739577742"/>
                    </a:ext>
                  </a:extLst>
                </a:gridCol>
                <a:gridCol w="1361192">
                  <a:extLst>
                    <a:ext uri="{9D8B030D-6E8A-4147-A177-3AD203B41FA5}">
                      <a16:colId xmlns:a16="http://schemas.microsoft.com/office/drawing/2014/main" val="85146084"/>
                    </a:ext>
                  </a:extLst>
                </a:gridCol>
              </a:tblGrid>
              <a:tr h="36512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Name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Score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186327"/>
                  </a:ext>
                </a:extLst>
              </a:tr>
              <a:tr h="431244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Maddie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751667"/>
                  </a:ext>
                </a:extLst>
              </a:tr>
              <a:tr h="42989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Laila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098244"/>
                  </a:ext>
                </a:extLst>
              </a:tr>
              <a:tr h="42989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Declan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5964475"/>
                  </a:ext>
                </a:extLst>
              </a:tr>
              <a:tr h="42989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Morris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16209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C2C0591-A6D1-4565-B297-40C8C9B0875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60781" y="2253635"/>
          <a:ext cx="263538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5B89FF9-4E4F-46C6-BA01-587F4F75BDC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33109" y="3555750"/>
          <a:ext cx="318881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E6DE6F1-EAF2-440F-B545-1AB23B9275F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62884" y="2687673"/>
          <a:ext cx="263538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C065E66-5F06-46AB-BF9E-EEDA3AFF7A2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60781" y="3121711"/>
          <a:ext cx="263538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833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Competitors in an archery competition need more than 60% to get to the final. What percent did each child score?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gets to the final?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Maddie 10%, Laila 72%, Declan 80%, Morris 19%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so Laila and Declan get through to the next round.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0ADF597-AE46-4D5D-A83B-C4085526249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23508" y="1875380"/>
          <a:ext cx="2722384" cy="2086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1192">
                  <a:extLst>
                    <a:ext uri="{9D8B030D-6E8A-4147-A177-3AD203B41FA5}">
                      <a16:colId xmlns:a16="http://schemas.microsoft.com/office/drawing/2014/main" val="3739577742"/>
                    </a:ext>
                  </a:extLst>
                </a:gridCol>
                <a:gridCol w="1361192">
                  <a:extLst>
                    <a:ext uri="{9D8B030D-6E8A-4147-A177-3AD203B41FA5}">
                      <a16:colId xmlns:a16="http://schemas.microsoft.com/office/drawing/2014/main" val="85146084"/>
                    </a:ext>
                  </a:extLst>
                </a:gridCol>
              </a:tblGrid>
              <a:tr h="36512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Name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Score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186327"/>
                  </a:ext>
                </a:extLst>
              </a:tr>
              <a:tr h="431244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Maddie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751667"/>
                  </a:ext>
                </a:extLst>
              </a:tr>
              <a:tr h="42989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Laila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098244"/>
                  </a:ext>
                </a:extLst>
              </a:tr>
              <a:tr h="42989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Declan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5964475"/>
                  </a:ext>
                </a:extLst>
              </a:tr>
              <a:tr h="429898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Morris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16209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C2C0591-A6D1-4565-B297-40C8C9B0875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60781" y="2253635"/>
          <a:ext cx="263538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5B89FF9-4E4F-46C6-BA01-587F4F75BDC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33109" y="3555750"/>
          <a:ext cx="318881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E6DE6F1-EAF2-440F-B545-1AB23B9275F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62884" y="2687673"/>
          <a:ext cx="263538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C065E66-5F06-46AB-BF9E-EEDA3AFF7A2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60781" y="3121711"/>
          <a:ext cx="263538" cy="405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38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202844"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327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Convert the fractions to percentages and sort them into the correct columns.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3EF81A0-5324-4657-991E-7A7EB3498A8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92994" y="1818473"/>
          <a:ext cx="3724503" cy="2603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1501">
                  <a:extLst>
                    <a:ext uri="{9D8B030D-6E8A-4147-A177-3AD203B41FA5}">
                      <a16:colId xmlns:a16="http://schemas.microsoft.com/office/drawing/2014/main" val="37701804"/>
                    </a:ext>
                  </a:extLst>
                </a:gridCol>
                <a:gridCol w="1241501">
                  <a:extLst>
                    <a:ext uri="{9D8B030D-6E8A-4147-A177-3AD203B41FA5}">
                      <a16:colId xmlns:a16="http://schemas.microsoft.com/office/drawing/2014/main" val="2289260839"/>
                    </a:ext>
                  </a:extLst>
                </a:gridCol>
                <a:gridCol w="1241501">
                  <a:extLst>
                    <a:ext uri="{9D8B030D-6E8A-4147-A177-3AD203B41FA5}">
                      <a16:colId xmlns:a16="http://schemas.microsoft.com/office/drawing/2014/main" val="2435376107"/>
                    </a:ext>
                  </a:extLst>
                </a:gridCol>
              </a:tblGrid>
              <a:tr h="535510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Less than 50%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Equal to 50%</a:t>
                      </a: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More than 50%</a:t>
                      </a: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623007"/>
                  </a:ext>
                </a:extLst>
              </a:tr>
              <a:tr h="2067528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2470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AC4807B-111B-4286-A18F-B26FCA95E3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62741" y="4504828"/>
          <a:ext cx="32400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9C9BB50-CE90-45B9-9A4A-251520BE753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770619" y="4504828"/>
          <a:ext cx="32400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0DA9335-195C-4A50-81B6-5704D38C81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66680" y="4504828"/>
          <a:ext cx="32400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3993F55-070E-4C2A-AE0B-BFA759CF040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5202" y="5352767"/>
          <a:ext cx="324000" cy="65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C78FF94-221E-4C03-BA83-9EAB17F538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753080" y="5352767"/>
          <a:ext cx="324000" cy="65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C7BC2FB-B316-4BCC-9F03-C469F5A95A3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77434" y="5352767"/>
          <a:ext cx="432000" cy="65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865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Convert the fractions to percentages and sort them into the correct columns.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3EF81A0-5324-4657-991E-7A7EB3498A8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92994" y="1818473"/>
          <a:ext cx="3724503" cy="2603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1501">
                  <a:extLst>
                    <a:ext uri="{9D8B030D-6E8A-4147-A177-3AD203B41FA5}">
                      <a16:colId xmlns:a16="http://schemas.microsoft.com/office/drawing/2014/main" val="37701804"/>
                    </a:ext>
                  </a:extLst>
                </a:gridCol>
                <a:gridCol w="1241501">
                  <a:extLst>
                    <a:ext uri="{9D8B030D-6E8A-4147-A177-3AD203B41FA5}">
                      <a16:colId xmlns:a16="http://schemas.microsoft.com/office/drawing/2014/main" val="2289260839"/>
                    </a:ext>
                  </a:extLst>
                </a:gridCol>
                <a:gridCol w="1241501">
                  <a:extLst>
                    <a:ext uri="{9D8B030D-6E8A-4147-A177-3AD203B41FA5}">
                      <a16:colId xmlns:a16="http://schemas.microsoft.com/office/drawing/2014/main" val="2435376107"/>
                    </a:ext>
                  </a:extLst>
                </a:gridCol>
              </a:tblGrid>
              <a:tr h="535510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Less than 50%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Equal to 50%</a:t>
                      </a: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More than 50%</a:t>
                      </a: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623007"/>
                  </a:ext>
                </a:extLst>
              </a:tr>
              <a:tr h="689176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= 36%</a:t>
                      </a:r>
                    </a:p>
                    <a:p>
                      <a:pPr algn="ctr"/>
                      <a:endParaRPr lang="en-GB" sz="17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= 60%</a:t>
                      </a: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24700"/>
                  </a:ext>
                </a:extLst>
              </a:tr>
              <a:tr h="689176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= 36%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= 80%</a:t>
                      </a: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2142125"/>
                  </a:ext>
                </a:extLst>
              </a:tr>
              <a:tr h="689176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= 41%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= 90%</a:t>
                      </a: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85264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AC4807B-111B-4286-A18F-B26FCA95E3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75783" y="2358528"/>
          <a:ext cx="32400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9C9BB50-CE90-45B9-9A4A-251520BE753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69128" y="3045431"/>
          <a:ext cx="32400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0DA9335-195C-4A50-81B6-5704D38C81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69129" y="2358528"/>
          <a:ext cx="324000" cy="65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6682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3993F55-070E-4C2A-AE0B-BFA759CF040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58244" y="3765572"/>
          <a:ext cx="324000" cy="65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C78FF94-221E-4C03-BA83-9EAB17F538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58244" y="3060763"/>
          <a:ext cx="324000" cy="65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C7BC2FB-B316-4BCC-9F03-C469F5A95A3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83252" y="3752891"/>
          <a:ext cx="432000" cy="655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95098192"/>
                    </a:ext>
                  </a:extLst>
                </a:gridCol>
              </a:tblGrid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160111"/>
                  </a:ext>
                </a:extLst>
              </a:tr>
              <a:tr h="327969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961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03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56324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Activity 4: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(a) In a Maths test, Tom answered 62% of the questions correctly.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Lily answered three fifths of the questions correctly.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Jane got an average per point of 0.63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i="1">
                <a:solidFill>
                  <a:schemeClr val="bg1"/>
                </a:solidFill>
                <a:latin typeface="Century Gothic" panose="020B0502020202020204" pitchFamily="34" charset="0"/>
              </a:rPr>
              <a:t>Rank their scores from best to worst. </a:t>
            </a:r>
            <a:br>
              <a:rPr lang="en-GB" altLang="en-US" sz="2000" b="1" i="1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altLang="en-US" sz="2000" b="1" i="1">
                <a:solidFill>
                  <a:schemeClr val="bg1"/>
                </a:solidFill>
                <a:latin typeface="Century Gothic" panose="020B0502020202020204" pitchFamily="34" charset="0"/>
              </a:rPr>
              <a:t>Explain your answer.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(b) In a Reading comprehension, Bob answered two thirds of the questions correctly.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Mike answered 73% of the questions correctly.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Jane got an average per point of 0.7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i="1">
                <a:solidFill>
                  <a:schemeClr val="bg1"/>
                </a:solidFill>
                <a:latin typeface="Century Gothic" panose="020B0502020202020204" pitchFamily="34" charset="0"/>
              </a:rPr>
              <a:t>Rank their scores from best to worst. </a:t>
            </a:r>
            <a:br>
              <a:rPr lang="en-GB" altLang="en-US" sz="2000" b="1" i="1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altLang="en-US" sz="2000" b="1" i="1">
                <a:solidFill>
                  <a:schemeClr val="bg1"/>
                </a:solidFill>
                <a:latin typeface="Century Gothic" panose="020B0502020202020204" pitchFamily="34" charset="0"/>
              </a:rPr>
              <a:t>Explain your answer.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convert fractions into fractions over ten, hundred or a thousand to express as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6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4094162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bg1"/>
                </a:solidFill>
                <a:latin typeface="Century Gothic" panose="020B0502020202020204" pitchFamily="34" charset="0"/>
              </a:rPr>
              <a:t>Activity 4: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F0000"/>
                </a:solidFill>
                <a:latin typeface="Century Gothic" panose="020B0502020202020204" pitchFamily="34" charset="0"/>
              </a:rPr>
              <a:t>Answers.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(a)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Jane got the best score as 0.63 is more than Tom’s score of 0.62 (62%), and 0.03 more than Lily’s score of 0.60 (three fifths).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(b)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Century Gothic" panose="020B0502020202020204" pitchFamily="34" charset="0"/>
              </a:rPr>
              <a:t>Mike got the highest mark as 73% is 0.73 as a decimal number, Jane came second as 0.7 is the same as 70%, and Bob got the lowest mark as two thirds is equivalent to 0.667 (to three decimal places).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convert fractions into fractions over ten, hundred or a thousand to express as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22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501650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accent1"/>
                </a:solidFill>
                <a:latin typeface="Century Gothic" panose="020B0502020202020204" pitchFamily="34" charset="0"/>
              </a:rPr>
              <a:t>Evaluation:</a:t>
            </a: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accent1"/>
                </a:solidFill>
                <a:latin typeface="Century Gothic" panose="020B0502020202020204" pitchFamily="34" charset="0"/>
              </a:rPr>
              <a:t>Use the digit cards to complete the missing information.</a:t>
            </a:r>
            <a:br>
              <a:rPr lang="en-GB" altLang="en-US" sz="2000" b="1">
                <a:solidFill>
                  <a:schemeClr val="accent1"/>
                </a:solidFill>
                <a:latin typeface="Century Gothic" panose="020B0502020202020204" pitchFamily="34" charset="0"/>
              </a:rPr>
            </a:b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accent1"/>
                </a:solidFill>
                <a:latin typeface="Century Gothic" panose="020B0502020202020204" pitchFamily="34" charset="0"/>
              </a:rPr>
              <a:t>How many ways can you find?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convert fractions into fractions over ten, hundred or a thousand to express as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pic>
        <p:nvPicPr>
          <p:cNvPr id="3789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276475"/>
            <a:ext cx="550862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54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ChangeArrowheads="1"/>
          </p:cNvSpPr>
          <p:nvPr/>
        </p:nvSpPr>
        <p:spPr bwMode="auto">
          <a:xfrm>
            <a:off x="3595688" y="1125538"/>
            <a:ext cx="5548312" cy="708025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accent1"/>
                </a:solidFill>
                <a:latin typeface="Century Gothic" panose="020B0502020202020204" pitchFamily="34" charset="0"/>
              </a:rPr>
              <a:t>Evaluation:</a:t>
            </a:r>
            <a:endParaRPr lang="en-GB" altLang="en-US" sz="2000" b="1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accent1"/>
                </a:solidFill>
                <a:latin typeface="Century Gothic" panose="020B0502020202020204" pitchFamily="34" charset="0"/>
              </a:rPr>
              <a:t>There are two possible solutions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125538"/>
            <a:ext cx="3595688" cy="317023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u="sng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Success Criteria:</a:t>
            </a:r>
            <a:endParaRPr lang="en-GB" sz="2000" dirty="0">
              <a:solidFill>
                <a:prstClr val="white"/>
              </a:solidFill>
              <a:latin typeface="Century Gothic"/>
              <a:ea typeface="MS PGothic" charset="0"/>
              <a:cs typeface="Century Gothic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represent percentages as decimals;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schemeClr val="bg1"/>
                </a:solidFill>
                <a:latin typeface="Century Gothic"/>
                <a:ea typeface="MS PGothic" charset="0"/>
                <a:cs typeface="Century Gothic"/>
              </a:rPr>
              <a:t>I can convert fractions into fractions over ten, hundred or a thousand to express as a decimal;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>
                <a:solidFill>
                  <a:prstClr val="white"/>
                </a:solidFill>
                <a:latin typeface="Century Gothic"/>
                <a:ea typeface="MS PGothic" charset="0"/>
                <a:cs typeface="Century Gothic"/>
              </a:rPr>
              <a:t>I can apply my place value knowledge.</a:t>
            </a:r>
            <a:endParaRPr lang="en-GB" sz="2000" dirty="0">
              <a:solidFill>
                <a:schemeClr val="bg1"/>
              </a:solidFill>
              <a:latin typeface="Century Gothic"/>
              <a:ea typeface="MS PGothic" charset="0"/>
              <a:cs typeface="Century Gothic"/>
            </a:endParaRPr>
          </a:p>
        </p:txBody>
      </p:sp>
      <p:pic>
        <p:nvPicPr>
          <p:cNvPr id="3994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844675"/>
            <a:ext cx="550862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302125"/>
            <a:ext cx="2989263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677863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18/1/21</a:t>
            </a:r>
            <a:endParaRPr lang="en-GB" altLang="en-US" sz="20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u="sng" dirty="0">
                <a:solidFill>
                  <a:srgbClr val="FFFFFF"/>
                </a:solidFill>
                <a:latin typeface="Century Gothic" panose="020B0502020202020204" pitchFamily="34" charset="0"/>
              </a:rPr>
              <a:t>LO:  to convert between fractions, decimals and </a:t>
            </a:r>
            <a:r>
              <a:rPr lang="en-GB" altLang="en-US" sz="1800" b="1" u="sng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percentages.</a:t>
            </a:r>
            <a:endParaRPr lang="en-GB" altLang="en-US" sz="1800" b="1" u="sng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46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dirty="0"/>
          </a:p>
        </p:txBody>
      </p:sp>
      <p:pic>
        <p:nvPicPr>
          <p:cNvPr id="4198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115888"/>
            <a:ext cx="9142413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2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430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279400"/>
            <a:ext cx="8477250" cy="519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526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4403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850" y="2700338"/>
            <a:ext cx="39243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3848100"/>
            <a:ext cx="771525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796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4506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" y="115888"/>
            <a:ext cx="90170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0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4608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692150"/>
            <a:ext cx="8866188" cy="543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2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4710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479425"/>
            <a:ext cx="8774113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4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836259"/>
            <a:ext cx="89662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colour half of a hundred square in, you have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coloured ½ %.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25% is the same as a quarter.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40/100 = 40%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	9/10 = 9%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percentage is an amount out of 100.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2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836259"/>
            <a:ext cx="89662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colour half of a hundred square in, you have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coloured ½ %.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25% is the same as a quarter.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40/100 = 40%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	9/10 = 9%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3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percentage is an amount out of 100.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00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20807</TotalTime>
  <Words>1802</Words>
  <Application>Microsoft Office PowerPoint</Application>
  <PresentationFormat>On-screen Show (4:3)</PresentationFormat>
  <Paragraphs>585</Paragraphs>
  <Slides>54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8" baseType="lpstr">
      <vt:lpstr>MS PGothic</vt:lpstr>
      <vt:lpstr>Arial</vt:lpstr>
      <vt:lpstr>Arial - 33</vt:lpstr>
      <vt:lpstr>Arial - 34</vt:lpstr>
      <vt:lpstr>Calibri</vt:lpstr>
      <vt:lpstr>Calibri Light</vt:lpstr>
      <vt:lpstr>Century Gothic</vt:lpstr>
      <vt:lpstr>Open Sans</vt:lpstr>
      <vt:lpstr>Source Sans Pro</vt:lpstr>
      <vt:lpstr>Tahoma</vt:lpstr>
      <vt:lpstr>Wingdings</vt:lpstr>
      <vt:lpstr>XCCW Joined 14a - 36</vt:lpstr>
      <vt:lpstr>XCCW Joined 14a - 92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Nicholas Hubbard</cp:lastModifiedBy>
  <cp:revision>475</cp:revision>
  <dcterms:created xsi:type="dcterms:W3CDTF">2018-09-08T23:27:11Z</dcterms:created>
  <dcterms:modified xsi:type="dcterms:W3CDTF">2021-01-17T15:39:21Z</dcterms:modified>
</cp:coreProperties>
</file>