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7" r:id="rId4"/>
    <p:sldId id="257" r:id="rId5"/>
    <p:sldId id="259" r:id="rId6"/>
    <p:sldId id="258" r:id="rId7"/>
    <p:sldId id="260" r:id="rId8"/>
    <p:sldId id="261" r:id="rId9"/>
    <p:sldId id="262" r:id="rId10"/>
    <p:sldId id="263" r:id="rId11"/>
    <p:sldId id="264" r:id="rId12"/>
    <p:sldId id="26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F9C1DC-6C18-47EA-AA99-A7303291BE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63374B3-7338-4A88-AE5B-0D1A048B88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0A0B1C-1789-487F-8C6D-768089B4CB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ECA8F-576D-410C-8116-68D106F4CC81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B0ABAC-A3A2-4ED4-BF77-DA7D2DB428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3D040E-28AE-4B66-893F-F18DED5D0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ED1AA-7DF2-4765-9C99-67CFBFAEEF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421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727535-028C-430D-ACE2-4D290F26D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03BDB7-0FA9-4AB4-8AEE-77BE6296CC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F044EE-ECE2-48EE-9F4F-DA5991DA31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ECA8F-576D-410C-8116-68D106F4CC81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C6CBFE-D95B-4E21-BA01-89AADF1D1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805747-E251-4BE9-95CC-FB2044891D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ED1AA-7DF2-4765-9C99-67CFBFAEEF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9082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07E505-831A-4E83-9C78-148A55D5E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6F0529-99AC-464D-A404-D2D7882607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20DA99-04A5-4B47-A39B-B9566D5B5F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ECA8F-576D-410C-8116-68D106F4CC81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44C2FD-B666-4E40-AB62-298A0B673F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D97A57-D66C-4F69-8FB7-9CA7D4D77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ED1AA-7DF2-4765-9C99-67CFBFAEEF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553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A24E76-8F90-413C-BAA9-8722BCCF5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B391CF-C28E-4ACB-8229-8A26AE4EA0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4B757C-0DCD-4D32-8143-2A80D23904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259E70-DDD7-4FD2-A5EB-32531478A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ECA8F-576D-410C-8116-68D106F4CC81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DE5115-72DD-4D90-8052-5FD30D4B3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D8501A-E318-401A-8C19-564E16671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ED1AA-7DF2-4765-9C99-67CFBFAEEF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879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EE3719-80CF-4506-A1FF-9A5D75EDEF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F4DC84-E559-4E7E-A067-88585BA7AB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5B8775-BD32-4C5D-8414-61D0B024E7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64D4EE-2263-4443-9F0B-0F0D2856E0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AD6DFB9-3073-4DD3-B5A9-384C58E13F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F41219-9017-428D-A4D5-6B34183B5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ECA8F-576D-410C-8116-68D106F4CC81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97132E9-979A-4302-83EA-EB8351C8D2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D59413E-5467-4276-AD42-82FF4291B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ED1AA-7DF2-4765-9C99-67CFBFAEEF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42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31E2BE-FC8F-437B-A90E-D92235DD4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4F0F868-AA54-4B24-A3D8-8C1182184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ECA8F-576D-410C-8116-68D106F4CC81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B758F1-4143-4E18-AC4D-598D23D4BB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FE5319-E179-4AEC-8E0D-1EA63CFD2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ED1AA-7DF2-4765-9C99-67CFBFAEEF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154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4933DCC-B80A-44DA-A68B-428C12747C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ECA8F-576D-410C-8116-68D106F4CC81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45E685-56FB-49AC-9C83-297ED666C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FAC63F-EFF7-4E7D-AB06-4C18D36051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ED1AA-7DF2-4765-9C99-67CFBFAEEF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2244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62943B-D5FC-4349-8D6F-D984E8901F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4BF69E-3B16-4664-8BD1-F49AA464BD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EE0110-D077-4347-82E3-D1EE50B064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E84276-3EED-454C-8BD9-F506E275BD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ECA8F-576D-410C-8116-68D106F4CC81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B802BA-0CAC-4FA5-94D1-DCE868FCA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80DB96-4E15-407D-9B2B-F25AE1DD8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ED1AA-7DF2-4765-9C99-67CFBFAEEF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543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39E5EB-F051-4080-A03A-441E2BB40D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37CE52-65C1-4FBC-AF6A-B42448E813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7EDF13-7A49-407D-BE2A-0CF595DB4D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062185-926B-4A25-A1D2-513EB4358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ECA8F-576D-410C-8116-68D106F4CC81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BFDBC0-0465-41C9-A37E-A81D625DBB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693752-3BF8-449C-9D41-DE6739FE8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ED1AA-7DF2-4765-9C99-67CFBFAEEF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0434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2B672A-EE51-4FAE-BD0B-C9737CA89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DA5206-669C-4A01-A090-BDF553847E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07F09F-7692-4C3D-97E4-473233315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ECA8F-576D-410C-8116-68D106F4CC81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B8748A-B04B-40DE-B6CC-1C4331C42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FCA699-1EDC-49BB-8F69-7F724E850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ED1AA-7DF2-4765-9C99-67CFBFAEEF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7884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2BE82A1-2C7D-4258-9C02-8C263B640C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40C510-351F-4A2B-8AA7-D54EBD9807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B562B5-B497-4481-8462-EB2343D13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ECA8F-576D-410C-8116-68D106F4CC81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0A1803-6780-470D-83C2-9428F5B1C7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B12D29-4FC7-46C5-9368-662689A52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ED1AA-7DF2-4765-9C99-67CFBFAEEF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2726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EFA36D-FF9F-4C70-B530-1F848E1575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8AC8F1-486E-4C8C-815D-BDF3286BA2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69010F-7AC9-45A8-8111-12F9C10DA9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AECA8F-576D-410C-8116-68D106F4CC81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1E6C21-A468-46D1-B951-442CCD71E6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D5DFD2-FFD3-439E-80DD-51247A9FBF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ED1AA-7DF2-4765-9C99-67CFBFAEEF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005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0FE72-4ED0-41E1-A9C8-E09F4E20766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LO: To understand past tense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4CC57E-0352-41C9-BFA0-1FCBD8749C7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Tuesday 18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January 2021</a:t>
            </a:r>
          </a:p>
        </p:txBody>
      </p:sp>
    </p:spTree>
    <p:extLst>
      <p:ext uri="{BB962C8B-B14F-4D97-AF65-F5344CB8AC3E}">
        <p14:creationId xmlns:p14="http://schemas.microsoft.com/office/powerpoint/2010/main" val="2207073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852EA4-858E-4DBF-8526-B1F0A94814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676138" cy="1325563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Sort these words into the correct categories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FE7D5ADC-B6FA-49B0-984F-55393AC0F7A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2816695"/>
              </p:ext>
            </p:extLst>
          </p:nvPr>
        </p:nvGraphicFramePr>
        <p:xfrm>
          <a:off x="838200" y="1825625"/>
          <a:ext cx="105156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2112272208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1932323858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1291863787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305224874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Noun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Adjective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Verb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Adverb</a:t>
                      </a:r>
                      <a:r>
                        <a:rPr lang="en-GB" dirty="0"/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0777008"/>
                  </a:ext>
                </a:extLst>
              </a:tr>
            </a:tbl>
          </a:graphicData>
        </a:graphic>
      </p:graphicFrame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F117CFD-12E1-46DE-B255-95F2B0818A64}"/>
              </a:ext>
            </a:extLst>
          </p:cNvPr>
          <p:cNvCxnSpPr/>
          <p:nvPr/>
        </p:nvCxnSpPr>
        <p:spPr>
          <a:xfrm>
            <a:off x="3462291" y="1802167"/>
            <a:ext cx="0" cy="310718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D1F87CD-5244-4198-9846-FE6FFCA8A69B}"/>
              </a:ext>
            </a:extLst>
          </p:cNvPr>
          <p:cNvCxnSpPr/>
          <p:nvPr/>
        </p:nvCxnSpPr>
        <p:spPr>
          <a:xfrm>
            <a:off x="6096000" y="1802167"/>
            <a:ext cx="0" cy="310718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40BACC6-4D2E-4183-A63B-067338E90219}"/>
              </a:ext>
            </a:extLst>
          </p:cNvPr>
          <p:cNvCxnSpPr/>
          <p:nvPr/>
        </p:nvCxnSpPr>
        <p:spPr>
          <a:xfrm>
            <a:off x="8719351" y="1875408"/>
            <a:ext cx="0" cy="310718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E56D7A32-C38E-48F4-AC87-FAE9EAEFAAE5}"/>
              </a:ext>
            </a:extLst>
          </p:cNvPr>
          <p:cNvSpPr txBox="1"/>
          <p:nvPr/>
        </p:nvSpPr>
        <p:spPr>
          <a:xfrm>
            <a:off x="772357" y="5788241"/>
            <a:ext cx="9124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walked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BDAFDC8-AE9E-491F-AAD3-3CEB8DC30831}"/>
              </a:ext>
            </a:extLst>
          </p:cNvPr>
          <p:cNvSpPr txBox="1"/>
          <p:nvPr/>
        </p:nvSpPr>
        <p:spPr>
          <a:xfrm>
            <a:off x="2877844" y="6157573"/>
            <a:ext cx="931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London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1BD4D97-5029-4871-9749-FD9779BD2510}"/>
              </a:ext>
            </a:extLst>
          </p:cNvPr>
          <p:cNvSpPr txBox="1"/>
          <p:nvPr/>
        </p:nvSpPr>
        <p:spPr>
          <a:xfrm>
            <a:off x="3725909" y="5625520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toy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768E80E-2480-47AC-B886-A655462879CE}"/>
              </a:ext>
            </a:extLst>
          </p:cNvPr>
          <p:cNvSpPr txBox="1"/>
          <p:nvPr/>
        </p:nvSpPr>
        <p:spPr>
          <a:xfrm>
            <a:off x="6050132" y="5933082"/>
            <a:ext cx="9300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happily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AF6001D-D989-4C7D-B8ED-4B711DA72486}"/>
              </a:ext>
            </a:extLst>
          </p:cNvPr>
          <p:cNvSpPr txBox="1"/>
          <p:nvPr/>
        </p:nvSpPr>
        <p:spPr>
          <a:xfrm>
            <a:off x="1965415" y="5462798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quickly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FEE6D08-3DDB-48C5-8C55-23DF36468E58}"/>
              </a:ext>
            </a:extLst>
          </p:cNvPr>
          <p:cNvSpPr txBox="1"/>
          <p:nvPr/>
        </p:nvSpPr>
        <p:spPr>
          <a:xfrm>
            <a:off x="4343203" y="6166201"/>
            <a:ext cx="9637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jumped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336891A-B353-41A4-B1E1-0A1F34351268}"/>
              </a:ext>
            </a:extLst>
          </p:cNvPr>
          <p:cNvSpPr txBox="1"/>
          <p:nvPr/>
        </p:nvSpPr>
        <p:spPr>
          <a:xfrm>
            <a:off x="1548911" y="6147679"/>
            <a:ext cx="630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blue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2B2C6B8-DBF7-4C56-82CA-E40F123A4D7E}"/>
              </a:ext>
            </a:extLst>
          </p:cNvPr>
          <p:cNvSpPr txBox="1"/>
          <p:nvPr/>
        </p:nvSpPr>
        <p:spPr>
          <a:xfrm>
            <a:off x="4963725" y="5541815"/>
            <a:ext cx="6864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huge</a:t>
            </a:r>
          </a:p>
        </p:txBody>
      </p:sp>
    </p:spTree>
    <p:extLst>
      <p:ext uri="{BB962C8B-B14F-4D97-AF65-F5344CB8AC3E}">
        <p14:creationId xmlns:p14="http://schemas.microsoft.com/office/powerpoint/2010/main" val="2203719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852EA4-858E-4DBF-8526-B1F0A94814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676138" cy="1325563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Sort these words into the correct categories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FE7D5ADC-B6FA-49B0-984F-55393AC0F7A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2112272208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1932323858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1291863787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305224874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Noun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Adjective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Verb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Adverb</a:t>
                      </a:r>
                      <a:r>
                        <a:rPr lang="en-GB" dirty="0"/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0777008"/>
                  </a:ext>
                </a:extLst>
              </a:tr>
            </a:tbl>
          </a:graphicData>
        </a:graphic>
      </p:graphicFrame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F117CFD-12E1-46DE-B255-95F2B0818A64}"/>
              </a:ext>
            </a:extLst>
          </p:cNvPr>
          <p:cNvCxnSpPr/>
          <p:nvPr/>
        </p:nvCxnSpPr>
        <p:spPr>
          <a:xfrm>
            <a:off x="3462291" y="1802167"/>
            <a:ext cx="0" cy="310718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D1F87CD-5244-4198-9846-FE6FFCA8A69B}"/>
              </a:ext>
            </a:extLst>
          </p:cNvPr>
          <p:cNvCxnSpPr/>
          <p:nvPr/>
        </p:nvCxnSpPr>
        <p:spPr>
          <a:xfrm>
            <a:off x="6096000" y="1802167"/>
            <a:ext cx="0" cy="310718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40BACC6-4D2E-4183-A63B-067338E90219}"/>
              </a:ext>
            </a:extLst>
          </p:cNvPr>
          <p:cNvCxnSpPr/>
          <p:nvPr/>
        </p:nvCxnSpPr>
        <p:spPr>
          <a:xfrm>
            <a:off x="8719351" y="1875408"/>
            <a:ext cx="0" cy="310718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E56D7A32-C38E-48F4-AC87-FAE9EAEFAAE5}"/>
              </a:ext>
            </a:extLst>
          </p:cNvPr>
          <p:cNvSpPr txBox="1"/>
          <p:nvPr/>
        </p:nvSpPr>
        <p:spPr>
          <a:xfrm>
            <a:off x="6096000" y="2303256"/>
            <a:ext cx="9124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walked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BDAFDC8-AE9E-491F-AAD3-3CEB8DC30831}"/>
              </a:ext>
            </a:extLst>
          </p:cNvPr>
          <p:cNvSpPr txBox="1"/>
          <p:nvPr/>
        </p:nvSpPr>
        <p:spPr>
          <a:xfrm>
            <a:off x="866062" y="2319261"/>
            <a:ext cx="931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London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1BD4D97-5029-4871-9749-FD9779BD2510}"/>
              </a:ext>
            </a:extLst>
          </p:cNvPr>
          <p:cNvSpPr txBox="1"/>
          <p:nvPr/>
        </p:nvSpPr>
        <p:spPr>
          <a:xfrm>
            <a:off x="838200" y="2700734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toy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768E80E-2480-47AC-B886-A655462879CE}"/>
              </a:ext>
            </a:extLst>
          </p:cNvPr>
          <p:cNvSpPr txBox="1"/>
          <p:nvPr/>
        </p:nvSpPr>
        <p:spPr>
          <a:xfrm>
            <a:off x="8810098" y="2741534"/>
            <a:ext cx="9300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happily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AF6001D-D989-4C7D-B8ED-4B711DA72486}"/>
              </a:ext>
            </a:extLst>
          </p:cNvPr>
          <p:cNvSpPr txBox="1"/>
          <p:nvPr/>
        </p:nvSpPr>
        <p:spPr>
          <a:xfrm>
            <a:off x="8810098" y="2331402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quickly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FEE6D08-3DDB-48C5-8C55-23DF36468E58}"/>
              </a:ext>
            </a:extLst>
          </p:cNvPr>
          <p:cNvSpPr txBox="1"/>
          <p:nvPr/>
        </p:nvSpPr>
        <p:spPr>
          <a:xfrm>
            <a:off x="6095999" y="2672588"/>
            <a:ext cx="9637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jumped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336891A-B353-41A4-B1E1-0A1F34351268}"/>
              </a:ext>
            </a:extLst>
          </p:cNvPr>
          <p:cNvSpPr txBox="1"/>
          <p:nvPr/>
        </p:nvSpPr>
        <p:spPr>
          <a:xfrm>
            <a:off x="3553037" y="2729126"/>
            <a:ext cx="630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blue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2B2C6B8-DBF7-4C56-82CA-E40F123A4D7E}"/>
              </a:ext>
            </a:extLst>
          </p:cNvPr>
          <p:cNvSpPr txBox="1"/>
          <p:nvPr/>
        </p:nvSpPr>
        <p:spPr>
          <a:xfrm>
            <a:off x="3553038" y="2341697"/>
            <a:ext cx="6864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huge</a:t>
            </a:r>
          </a:p>
        </p:txBody>
      </p:sp>
    </p:spTree>
    <p:extLst>
      <p:ext uri="{BB962C8B-B14F-4D97-AF65-F5344CB8AC3E}">
        <p14:creationId xmlns:p14="http://schemas.microsoft.com/office/powerpoint/2010/main" val="2239827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D8CBE-C18F-49C6-9364-6DA8B26A83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F049AF2-0E32-44C8-90A7-D56741AD37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0048" y="275917"/>
            <a:ext cx="10673752" cy="6093946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37C9059-DD25-4961-B965-BA97CE332138}"/>
              </a:ext>
            </a:extLst>
          </p:cNvPr>
          <p:cNvSpPr/>
          <p:nvPr/>
        </p:nvSpPr>
        <p:spPr>
          <a:xfrm>
            <a:off x="1038687" y="2068497"/>
            <a:ext cx="2876365" cy="99429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924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9144F8-DB91-4707-9D0B-C91CB4EEC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is meant by ‘tense’?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AD1A87-3933-422B-A1BD-D75CC67E5E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7418" y="1397725"/>
            <a:ext cx="8717161" cy="19252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F9F22B9-E64A-40A4-B896-A7900B30E72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055"/>
          <a:stretch/>
        </p:blipFill>
        <p:spPr>
          <a:xfrm>
            <a:off x="733423" y="2899225"/>
            <a:ext cx="10725150" cy="29127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7EB6CE1-09F7-4EB0-A22C-D03D8219BC24}"/>
              </a:ext>
            </a:extLst>
          </p:cNvPr>
          <p:cNvSpPr txBox="1"/>
          <p:nvPr/>
        </p:nvSpPr>
        <p:spPr>
          <a:xfrm>
            <a:off x="408003" y="5356170"/>
            <a:ext cx="31549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Talking about something that has already happened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6EBB7FD-4953-4F5E-B614-AB7618138B92}"/>
              </a:ext>
            </a:extLst>
          </p:cNvPr>
          <p:cNvSpPr txBox="1"/>
          <p:nvPr/>
        </p:nvSpPr>
        <p:spPr>
          <a:xfrm>
            <a:off x="4518501" y="5356169"/>
            <a:ext cx="31549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Talking about something that is happening now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AEFAF5A-F5EC-4315-85C7-38E796D84849}"/>
              </a:ext>
            </a:extLst>
          </p:cNvPr>
          <p:cNvSpPr txBox="1"/>
          <p:nvPr/>
        </p:nvSpPr>
        <p:spPr>
          <a:xfrm>
            <a:off x="8303579" y="5356169"/>
            <a:ext cx="31549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Talking about something that will happen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5F8AA74-CADF-4C0A-A76C-ECFA40BDFFA2}"/>
              </a:ext>
            </a:extLst>
          </p:cNvPr>
          <p:cNvSpPr txBox="1"/>
          <p:nvPr/>
        </p:nvSpPr>
        <p:spPr>
          <a:xfrm>
            <a:off x="397297" y="6308209"/>
            <a:ext cx="3154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I walked home.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4AB2140-EA9C-4BFC-84BC-CE54CBA4DE89}"/>
              </a:ext>
            </a:extLst>
          </p:cNvPr>
          <p:cNvSpPr txBox="1"/>
          <p:nvPr/>
        </p:nvSpPr>
        <p:spPr>
          <a:xfrm>
            <a:off x="4518501" y="6304395"/>
            <a:ext cx="3154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I’m walking home</a:t>
            </a: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8503210-805F-412E-88B6-B83C25FC779C}"/>
              </a:ext>
            </a:extLst>
          </p:cNvPr>
          <p:cNvSpPr txBox="1"/>
          <p:nvPr/>
        </p:nvSpPr>
        <p:spPr>
          <a:xfrm>
            <a:off x="8436744" y="6304395"/>
            <a:ext cx="3154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I will walk home.</a:t>
            </a:r>
          </a:p>
        </p:txBody>
      </p:sp>
    </p:spTree>
    <p:extLst>
      <p:ext uri="{BB962C8B-B14F-4D97-AF65-F5344CB8AC3E}">
        <p14:creationId xmlns:p14="http://schemas.microsoft.com/office/powerpoint/2010/main" val="2276981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4468828-1964-4711-ACD1-0E93FED498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2463" y="347370"/>
            <a:ext cx="4947074" cy="1671537"/>
          </a:xfrm>
          <a:prstGeom prst="rect">
            <a:avLst/>
          </a:pr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3E3EF5A-9CC0-468F-A6DB-B3FFC2950E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680499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Specifically, </a:t>
            </a:r>
            <a:r>
              <a:rPr lang="en-GB" b="1" dirty="0">
                <a:latin typeface="Comic Sans MS" panose="030F0702030302020204" pitchFamily="66" charset="0"/>
              </a:rPr>
              <a:t>simple</a:t>
            </a:r>
            <a:r>
              <a:rPr lang="en-GB" dirty="0">
                <a:latin typeface="Comic Sans MS" panose="030F0702030302020204" pitchFamily="66" charset="0"/>
              </a:rPr>
              <a:t> past tense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8A28687-B183-4B4F-A5B5-062808930D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473537" cy="239563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1D8B0C2-8696-402A-A869-0E453625458F}"/>
              </a:ext>
            </a:extLst>
          </p:cNvPr>
          <p:cNvSpPr txBox="1"/>
          <p:nvPr/>
        </p:nvSpPr>
        <p:spPr>
          <a:xfrm>
            <a:off x="2473537" y="2506124"/>
            <a:ext cx="666972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b="0" i="0" dirty="0">
                <a:solidFill>
                  <a:srgbClr val="191919"/>
                </a:solidFill>
                <a:effectLst/>
                <a:latin typeface="Comic Sans MS" panose="030F0702030302020204" pitchFamily="66" charset="0"/>
              </a:rPr>
              <a:t>The simple past tense is used to talk about a </a:t>
            </a:r>
            <a:r>
              <a:rPr lang="en-GB" b="1" i="0" dirty="0">
                <a:solidFill>
                  <a:srgbClr val="191919"/>
                </a:solidFill>
                <a:effectLst/>
                <a:latin typeface="Comic Sans MS" panose="030F0702030302020204" pitchFamily="66" charset="0"/>
              </a:rPr>
              <a:t>completed action</a:t>
            </a:r>
            <a:r>
              <a:rPr lang="en-GB" b="0" i="0" dirty="0">
                <a:solidFill>
                  <a:srgbClr val="191919"/>
                </a:solidFill>
                <a:effectLst/>
                <a:latin typeface="Comic Sans MS" panose="030F0702030302020204" pitchFamily="66" charset="0"/>
              </a:rPr>
              <a:t> in a time </a:t>
            </a:r>
            <a:r>
              <a:rPr lang="en-GB" b="1" i="0" dirty="0">
                <a:solidFill>
                  <a:srgbClr val="191919"/>
                </a:solidFill>
                <a:effectLst/>
                <a:latin typeface="Comic Sans MS" panose="030F0702030302020204" pitchFamily="66" charset="0"/>
              </a:rPr>
              <a:t>before now</a:t>
            </a:r>
            <a:r>
              <a:rPr lang="en-GB" b="0" i="0" dirty="0">
                <a:solidFill>
                  <a:srgbClr val="191919"/>
                </a:solidFill>
                <a:effectLst/>
                <a:latin typeface="Comic Sans MS" panose="030F0702030302020204" pitchFamily="66" charset="0"/>
              </a:rPr>
              <a:t>. The time of the action can be in the recent past or the distant past and action duration is not important.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5353655-DB39-4C8F-ABDD-6E594BD69D74}"/>
              </a:ext>
            </a:extLst>
          </p:cNvPr>
          <p:cNvSpPr txBox="1"/>
          <p:nvPr/>
        </p:nvSpPr>
        <p:spPr>
          <a:xfrm>
            <a:off x="417250" y="4351877"/>
            <a:ext cx="27045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Amy played in the park.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6FAE845-2F11-43CF-B21D-F54475F70DEA}"/>
              </a:ext>
            </a:extLst>
          </p:cNvPr>
          <p:cNvSpPr txBox="1"/>
          <p:nvPr/>
        </p:nvSpPr>
        <p:spPr>
          <a:xfrm>
            <a:off x="958788" y="5495278"/>
            <a:ext cx="1826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I baked a cake</a:t>
            </a:r>
            <a:r>
              <a:rPr lang="en-GB" dirty="0"/>
              <a:t>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C32E289-EF08-40BC-8A04-8187D06EC5B9}"/>
              </a:ext>
            </a:extLst>
          </p:cNvPr>
          <p:cNvSpPr txBox="1"/>
          <p:nvPr/>
        </p:nvSpPr>
        <p:spPr>
          <a:xfrm>
            <a:off x="4323425" y="4846220"/>
            <a:ext cx="27975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He jumped off the step.</a:t>
            </a:r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0B1F812-2177-44C0-9A10-DFBC18BDCC67}"/>
              </a:ext>
            </a:extLst>
          </p:cNvPr>
          <p:cNvSpPr txBox="1"/>
          <p:nvPr/>
        </p:nvSpPr>
        <p:spPr>
          <a:xfrm>
            <a:off x="4555174" y="4070332"/>
            <a:ext cx="24833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She opened the door.</a:t>
            </a:r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761E296-F678-4B88-BA19-AB7B0E945DCE}"/>
              </a:ext>
            </a:extLst>
          </p:cNvPr>
          <p:cNvSpPr txBox="1"/>
          <p:nvPr/>
        </p:nvSpPr>
        <p:spPr>
          <a:xfrm>
            <a:off x="8569537" y="4479615"/>
            <a:ext cx="30380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Ben turned on the heating.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5EB63F0-ED62-45EF-9FF8-8562A30A815C}"/>
              </a:ext>
            </a:extLst>
          </p:cNvPr>
          <p:cNvSpPr txBox="1"/>
          <p:nvPr/>
        </p:nvSpPr>
        <p:spPr>
          <a:xfrm>
            <a:off x="8944166" y="5518381"/>
            <a:ext cx="2409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I pulled up my socks</a:t>
            </a:r>
            <a:r>
              <a:rPr lang="en-GB" dirty="0"/>
              <a:t>.</a:t>
            </a:r>
          </a:p>
        </p:txBody>
      </p:sp>
      <p:sp>
        <p:nvSpPr>
          <p:cNvPr id="23" name="Speech Bubble: Oval 22">
            <a:extLst>
              <a:ext uri="{FF2B5EF4-FFF2-40B4-BE49-F238E27FC236}">
                <a16:creationId xmlns:a16="http://schemas.microsoft.com/office/drawing/2014/main" id="{8338868B-078B-48C8-9904-CF7D19FB6B20}"/>
              </a:ext>
            </a:extLst>
          </p:cNvPr>
          <p:cNvSpPr/>
          <p:nvPr/>
        </p:nvSpPr>
        <p:spPr>
          <a:xfrm>
            <a:off x="4456590" y="5579431"/>
            <a:ext cx="2254928" cy="1061948"/>
          </a:xfrm>
          <a:prstGeom prst="wedgeEllipseCallou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What do you notice about the verbs?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59AB819-F92A-4D2A-BEDD-ACB1C193DD7E}"/>
              </a:ext>
            </a:extLst>
          </p:cNvPr>
          <p:cNvSpPr txBox="1"/>
          <p:nvPr/>
        </p:nvSpPr>
        <p:spPr>
          <a:xfrm>
            <a:off x="6597203" y="6453106"/>
            <a:ext cx="21675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They all end in -ed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374A0FF-BDAB-4B7F-99AA-E957CF2E60DC}"/>
              </a:ext>
            </a:extLst>
          </p:cNvPr>
          <p:cNvSpPr txBox="1"/>
          <p:nvPr/>
        </p:nvSpPr>
        <p:spPr>
          <a:xfrm>
            <a:off x="762690" y="4846220"/>
            <a:ext cx="15279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Play - played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38ADD5B-DCEA-4AAC-8D0C-C342FE366706}"/>
              </a:ext>
            </a:extLst>
          </p:cNvPr>
          <p:cNvSpPr txBox="1"/>
          <p:nvPr/>
        </p:nvSpPr>
        <p:spPr>
          <a:xfrm>
            <a:off x="4958214" y="4386952"/>
            <a:ext cx="17283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Open - opened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33BA8F7-E09F-475B-B134-A4D76BE3F7F3}"/>
              </a:ext>
            </a:extLst>
          </p:cNvPr>
          <p:cNvSpPr txBox="1"/>
          <p:nvPr/>
        </p:nvSpPr>
        <p:spPr>
          <a:xfrm>
            <a:off x="9384992" y="4858533"/>
            <a:ext cx="16017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turn - turned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CEBEC93-A5B8-40D3-B2BF-4C2E8DFEE6E3}"/>
              </a:ext>
            </a:extLst>
          </p:cNvPr>
          <p:cNvSpPr txBox="1"/>
          <p:nvPr/>
        </p:nvSpPr>
        <p:spPr>
          <a:xfrm>
            <a:off x="958788" y="5989621"/>
            <a:ext cx="15680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bake - baked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ACA3311-4A57-4FCF-8A30-86F960E88BB2}"/>
              </a:ext>
            </a:extLst>
          </p:cNvPr>
          <p:cNvSpPr txBox="1"/>
          <p:nvPr/>
        </p:nvSpPr>
        <p:spPr>
          <a:xfrm>
            <a:off x="4834941" y="5190395"/>
            <a:ext cx="1713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jump - jumped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0137D0F-4755-456D-BEB7-AE52A2EF0F32}"/>
              </a:ext>
            </a:extLst>
          </p:cNvPr>
          <p:cNvSpPr txBox="1"/>
          <p:nvPr/>
        </p:nvSpPr>
        <p:spPr>
          <a:xfrm>
            <a:off x="9421861" y="5925739"/>
            <a:ext cx="14157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Pull - pulled</a:t>
            </a:r>
          </a:p>
        </p:txBody>
      </p:sp>
    </p:spTree>
    <p:extLst>
      <p:ext uri="{BB962C8B-B14F-4D97-AF65-F5344CB8AC3E}">
        <p14:creationId xmlns:p14="http://schemas.microsoft.com/office/powerpoint/2010/main" val="3257377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7" grpId="0"/>
      <p:bldP spid="20" grpId="0"/>
      <p:bldP spid="21" grpId="0"/>
      <p:bldP spid="22" grpId="0"/>
      <p:bldP spid="23" grpId="0" animBg="1"/>
      <p:bldP spid="24" grpId="0"/>
      <p:bldP spid="25" grpId="0"/>
      <p:bldP spid="26" grpId="0"/>
      <p:bldP spid="27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4468828-1964-4711-ACD1-0E93FED498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2463" y="347370"/>
            <a:ext cx="4947074" cy="1671537"/>
          </a:xfrm>
          <a:prstGeom prst="rect">
            <a:avLst/>
          </a:pr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3E3EF5A-9CC0-468F-A6DB-B3FFC2950E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55647"/>
            <a:ext cx="10515600" cy="680499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Regular past tense verbs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8A28687-B183-4B4F-A5B5-062808930D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473537" cy="2395630"/>
          </a:xfrm>
          <a:prstGeom prst="rect">
            <a:avLst/>
          </a:prstGeom>
        </p:spPr>
      </p:pic>
      <p:pic>
        <p:nvPicPr>
          <p:cNvPr id="1026" name="Picture 2" descr="English irregular verbs explained |Irregular verbs in KS2 | Irregular verbs  in primary | TheSchoolRun">
            <a:extLst>
              <a:ext uri="{FF2B5EF4-FFF2-40B4-BE49-F238E27FC236}">
                <a16:creationId xmlns:a16="http://schemas.microsoft.com/office/drawing/2014/main" id="{D77FE06A-671A-4563-A884-AA0DE5C477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4314" y="2372886"/>
            <a:ext cx="6491605" cy="4471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636433D-3062-4BD2-B867-DFB95EAC45DF}"/>
              </a:ext>
            </a:extLst>
          </p:cNvPr>
          <p:cNvSpPr txBox="1"/>
          <p:nvPr/>
        </p:nvSpPr>
        <p:spPr>
          <a:xfrm>
            <a:off x="9566696" y="3270873"/>
            <a:ext cx="255140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See if you can come up with your own sentence using one of these past tense words!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DD3F1F6-15AE-4428-809B-2FB4B5C2BA03}"/>
              </a:ext>
            </a:extLst>
          </p:cNvPr>
          <p:cNvSpPr/>
          <p:nvPr/>
        </p:nvSpPr>
        <p:spPr>
          <a:xfrm>
            <a:off x="7416800" y="2372886"/>
            <a:ext cx="1849119" cy="4471995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6020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4468828-1964-4711-ACD1-0E93FED498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2463" y="347370"/>
            <a:ext cx="4947074" cy="1671537"/>
          </a:xfrm>
          <a:prstGeom prst="rect">
            <a:avLst/>
          </a:pr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3E3EF5A-9CC0-468F-A6DB-B3FFC2950E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860" y="1946742"/>
            <a:ext cx="10876280" cy="1415415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Irregular past tense verbs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These are past tense verbs that don’t follow the –ed rule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8A28687-B183-4B4F-A5B5-062808930D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473537" cy="239563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12E0A98-3D2A-415B-B102-12A5159D79E0}"/>
              </a:ext>
            </a:extLst>
          </p:cNvPr>
          <p:cNvSpPr txBox="1"/>
          <p:nvPr/>
        </p:nvSpPr>
        <p:spPr>
          <a:xfrm>
            <a:off x="656908" y="3754070"/>
            <a:ext cx="26837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She built a sandcastle.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42D2CAC-1BB8-43C4-B9D5-7858E6CC1692}"/>
              </a:ext>
            </a:extLst>
          </p:cNvPr>
          <p:cNvSpPr txBox="1"/>
          <p:nvPr/>
        </p:nvSpPr>
        <p:spPr>
          <a:xfrm>
            <a:off x="389043" y="4776863"/>
            <a:ext cx="25170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David caught the ball.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74549E3-2FEA-46D7-BFE7-CBA169A7ADF5}"/>
              </a:ext>
            </a:extLst>
          </p:cNvPr>
          <p:cNvSpPr txBox="1"/>
          <p:nvPr/>
        </p:nvSpPr>
        <p:spPr>
          <a:xfrm>
            <a:off x="4189889" y="3945580"/>
            <a:ext cx="3360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Grandad drank his cup of tea.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9DC45B8-72FA-4319-BBAB-093D6414A3A3}"/>
              </a:ext>
            </a:extLst>
          </p:cNvPr>
          <p:cNvSpPr txBox="1"/>
          <p:nvPr/>
        </p:nvSpPr>
        <p:spPr>
          <a:xfrm>
            <a:off x="4433545" y="5087157"/>
            <a:ext cx="28729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The boss paid her staff.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554F64-06E1-4E6A-BB0C-34CE5E443AF0}"/>
              </a:ext>
            </a:extLst>
          </p:cNvPr>
          <p:cNvSpPr txBox="1"/>
          <p:nvPr/>
        </p:nvSpPr>
        <p:spPr>
          <a:xfrm>
            <a:off x="8399337" y="3626881"/>
            <a:ext cx="35285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Charlotte understood the task.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519AB23-7D5E-4D04-B505-F2304D8D610C}"/>
              </a:ext>
            </a:extLst>
          </p:cNvPr>
          <p:cNvSpPr txBox="1"/>
          <p:nvPr/>
        </p:nvSpPr>
        <p:spPr>
          <a:xfrm>
            <a:off x="8745585" y="4625270"/>
            <a:ext cx="2836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He wrote a shopping list.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20AADF8-1748-44BF-9C5E-1417AFA7C6F8}"/>
              </a:ext>
            </a:extLst>
          </p:cNvPr>
          <p:cNvSpPr txBox="1"/>
          <p:nvPr/>
        </p:nvSpPr>
        <p:spPr>
          <a:xfrm>
            <a:off x="1033719" y="4157706"/>
            <a:ext cx="1439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Build - built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38010E9-667B-4CCE-9281-88172544FB00}"/>
              </a:ext>
            </a:extLst>
          </p:cNvPr>
          <p:cNvSpPr txBox="1"/>
          <p:nvPr/>
        </p:nvSpPr>
        <p:spPr>
          <a:xfrm>
            <a:off x="4985762" y="4348099"/>
            <a:ext cx="16161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Drink - drank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5E07E15-7271-4C35-8015-9D7480905F50}"/>
              </a:ext>
            </a:extLst>
          </p:cNvPr>
          <p:cNvSpPr txBox="1"/>
          <p:nvPr/>
        </p:nvSpPr>
        <p:spPr>
          <a:xfrm>
            <a:off x="8766850" y="3991214"/>
            <a:ext cx="28937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Understand - understood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606911E-D870-4C69-BF9A-8BF03E0134DD}"/>
              </a:ext>
            </a:extLst>
          </p:cNvPr>
          <p:cNvSpPr txBox="1"/>
          <p:nvPr/>
        </p:nvSpPr>
        <p:spPr>
          <a:xfrm>
            <a:off x="768153" y="5194194"/>
            <a:ext cx="1758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Catch - caught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8F29680-FDDE-4A2A-BA4E-2176ECE1EE26}"/>
              </a:ext>
            </a:extLst>
          </p:cNvPr>
          <p:cNvSpPr txBox="1"/>
          <p:nvPr/>
        </p:nvSpPr>
        <p:spPr>
          <a:xfrm>
            <a:off x="5183733" y="5489676"/>
            <a:ext cx="12202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Pay - paid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5EEB936-36CA-46C9-B20D-3BDAE91BEE91}"/>
              </a:ext>
            </a:extLst>
          </p:cNvPr>
          <p:cNvSpPr txBox="1"/>
          <p:nvPr/>
        </p:nvSpPr>
        <p:spPr>
          <a:xfrm>
            <a:off x="9365571" y="5074660"/>
            <a:ext cx="16962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Write - wrote</a:t>
            </a:r>
          </a:p>
        </p:txBody>
      </p:sp>
    </p:spTree>
    <p:extLst>
      <p:ext uri="{BB962C8B-B14F-4D97-AF65-F5344CB8AC3E}">
        <p14:creationId xmlns:p14="http://schemas.microsoft.com/office/powerpoint/2010/main" val="871845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13" grpId="0"/>
      <p:bldP spid="14" grpId="0"/>
      <p:bldP spid="15" grpId="0"/>
      <p:bldP spid="16" grpId="0"/>
      <p:bldP spid="7" grpId="0"/>
      <p:bldP spid="17" grpId="0"/>
      <p:bldP spid="18" grpId="0"/>
      <p:bldP spid="19" grpId="0"/>
      <p:bldP spid="20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887500F-40CA-4D36-A5EE-B9608C2281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8800" y="34520"/>
            <a:ext cx="5709920" cy="678896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15E74E4-648C-43F0-8957-39ACEADAC071}"/>
              </a:ext>
            </a:extLst>
          </p:cNvPr>
          <p:cNvSpPr txBox="1"/>
          <p:nvPr/>
        </p:nvSpPr>
        <p:spPr>
          <a:xfrm>
            <a:off x="9164320" y="3149600"/>
            <a:ext cx="2753360" cy="640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Here are some more irregular verbs! </a:t>
            </a:r>
          </a:p>
        </p:txBody>
      </p:sp>
    </p:spTree>
    <p:extLst>
      <p:ext uri="{BB962C8B-B14F-4D97-AF65-F5344CB8AC3E}">
        <p14:creationId xmlns:p14="http://schemas.microsoft.com/office/powerpoint/2010/main" val="958576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8C61340-16CB-4C12-AA69-B6728D1135D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6667"/>
          <a:stretch/>
        </p:blipFill>
        <p:spPr>
          <a:xfrm>
            <a:off x="233714" y="6865"/>
            <a:ext cx="5230462" cy="68442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DD1FC15-1844-4FCA-A8A4-8A5CDCF5989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3333"/>
          <a:stretch/>
        </p:blipFill>
        <p:spPr>
          <a:xfrm>
            <a:off x="5516278" y="2162174"/>
            <a:ext cx="6442008" cy="168592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2FBE63F-D164-4706-BF0C-F83C95FF16A6}"/>
              </a:ext>
            </a:extLst>
          </p:cNvPr>
          <p:cNvSpPr txBox="1"/>
          <p:nvPr/>
        </p:nvSpPr>
        <p:spPr>
          <a:xfrm>
            <a:off x="6222682" y="5038527"/>
            <a:ext cx="502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Turn this present tense paragraph into past tense using these words above.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AA45A5E-C8F6-446D-BB48-39E97A639051}"/>
              </a:ext>
            </a:extLst>
          </p:cNvPr>
          <p:cNvSpPr txBox="1"/>
          <p:nvPr/>
        </p:nvSpPr>
        <p:spPr>
          <a:xfrm>
            <a:off x="7986789" y="4244003"/>
            <a:ext cx="14285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Task a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9E4DFCC-7D33-4230-9EDA-2CA18BA86D2D}"/>
              </a:ext>
            </a:extLst>
          </p:cNvPr>
          <p:cNvSpPr/>
          <p:nvPr/>
        </p:nvSpPr>
        <p:spPr>
          <a:xfrm>
            <a:off x="6286500" y="4112924"/>
            <a:ext cx="4829175" cy="2211676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258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6662F2-44F3-4F62-85D6-CEE6626D5A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2606336" cy="1325563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Task b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3A75340-83EC-4BE0-B5AA-166B2B4720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18414" y="174286"/>
            <a:ext cx="3287386" cy="6637305"/>
          </a:xfrm>
        </p:spPr>
      </p:pic>
    </p:spTree>
    <p:extLst>
      <p:ext uri="{BB962C8B-B14F-4D97-AF65-F5344CB8AC3E}">
        <p14:creationId xmlns:p14="http://schemas.microsoft.com/office/powerpoint/2010/main" val="37204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0DEAA9-A9E8-434F-8DC5-FF91030E2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Answers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973884-73CA-4296-8934-A6B8C8E9EB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Task a                                                     Task b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016290-097F-4E34-B665-4EDF61B2AC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2644" y="2394752"/>
            <a:ext cx="3944883" cy="421846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B61BA52-4D65-4C59-8570-FC601F6805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637" y="2557462"/>
            <a:ext cx="6054765" cy="329088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71686C8-C8C2-45C7-B392-5E70EAFEC396}"/>
              </a:ext>
            </a:extLst>
          </p:cNvPr>
          <p:cNvSpPr txBox="1"/>
          <p:nvPr/>
        </p:nvSpPr>
        <p:spPr>
          <a:xfrm>
            <a:off x="104869" y="6156604"/>
            <a:ext cx="66688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You may have found that more than one word fits in a space!</a:t>
            </a:r>
          </a:p>
        </p:txBody>
      </p:sp>
    </p:spTree>
    <p:extLst>
      <p:ext uri="{BB962C8B-B14F-4D97-AF65-F5344CB8AC3E}">
        <p14:creationId xmlns:p14="http://schemas.microsoft.com/office/powerpoint/2010/main" val="3460399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302</Words>
  <Application>Microsoft Office PowerPoint</Application>
  <PresentationFormat>Widescreen</PresentationFormat>
  <Paragraphs>75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Office Theme</vt:lpstr>
      <vt:lpstr>LO: To understand past tense</vt:lpstr>
      <vt:lpstr>Sort these words into the correct categories</vt:lpstr>
      <vt:lpstr>Sort these words into the correct categories</vt:lpstr>
      <vt:lpstr>PowerPoint Presentation</vt:lpstr>
      <vt:lpstr>What is meant by ‘tense’?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Task b</vt:lpstr>
      <vt:lpstr>Answers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Megan Frickleton</dc:creator>
  <cp:lastModifiedBy>KBurnett</cp:lastModifiedBy>
  <cp:revision>16</cp:revision>
  <dcterms:created xsi:type="dcterms:W3CDTF">2021-01-18T14:55:14Z</dcterms:created>
  <dcterms:modified xsi:type="dcterms:W3CDTF">2021-01-18T19:16:07Z</dcterms:modified>
</cp:coreProperties>
</file>