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7" r:id="rId3"/>
    <p:sldId id="258" r:id="rId4"/>
    <p:sldId id="259" r:id="rId5"/>
    <p:sldId id="280" r:id="rId6"/>
    <p:sldId id="291" r:id="rId7"/>
    <p:sldId id="292" r:id="rId8"/>
    <p:sldId id="293" r:id="rId9"/>
    <p:sldId id="270" r:id="rId10"/>
    <p:sldId id="294" r:id="rId11"/>
    <p:sldId id="282" r:id="rId12"/>
    <p:sldId id="262" r:id="rId13"/>
    <p:sldId id="273" r:id="rId14"/>
  </p:sldIdLst>
  <p:sldSz cx="12192000" cy="6858000"/>
  <p:notesSz cx="6858000" cy="9144000"/>
  <p:embeddedFontLst>
    <p:embeddedFont>
      <p:font typeface="Calibri Light" panose="020F0302020204030204" pitchFamily="34" charset="0"/>
      <p:regular r:id="rId16"/>
      <p: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OpenDyslexic" panose="020B060402020202020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5A11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7" autoAdjust="0"/>
    <p:restoredTop sz="94694"/>
  </p:normalViewPr>
  <p:slideViewPr>
    <p:cSldViewPr snapToGrid="0">
      <p:cViewPr varScale="1">
        <p:scale>
          <a:sx n="64" d="100"/>
          <a:sy n="64" d="100"/>
        </p:scale>
        <p:origin x="75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1812A-99C6-4FD5-86FC-C4233476A794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3B56E9-B35C-4E14-97F2-1FEBAE916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5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3B56E9-B35C-4E14-97F2-1FEBAE916BF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8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may wish to read this first and have the children follow along and then read on their own.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190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could use a scale to indicate if they have heard the word or phrase before – 1 indicating no, I’ve never heard it before and 5 indicating yes, I know this word well.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72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3B56E9-B35C-4E14-97F2-1FEBAE916B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017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3B56E9-B35C-4E14-97F2-1FEBAE916BF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0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3B56E9-B35C-4E14-97F2-1FEBAE916BF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827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could set a timer and give the children 5 minutes to find the answers.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540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could set a timer and give the children 5 minutes to find the answers.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9950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Challenge: Can children make up their own true/false statements to test a partner?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916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2248E-1B6B-4373-A390-B8475C5183B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272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Encourage children to justify and explain.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2248E-1B6B-4373-A390-B8475C5183B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095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1746D-A4BD-4D79-B9AD-B62758F8C3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B86DC5-D6DE-461E-BE34-3363275850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5B1528-5F21-49A9-8FA7-2B48B8EA4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B3C48-B053-42D0-8E80-710D25E93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599537-B1CB-4EBF-9E5D-2D27C7603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875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C5D90-9C1D-4E75-BEF2-43AC2F2FB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1B424-355E-4B99-8DB2-42E9EBEFD7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5D88B-1E40-4C07-A29B-4493DA81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DD431-1CDC-4AD8-9734-1DF4ECFC4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A67EA-8993-422E-8CC2-FE8A059A7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573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BE346-5223-4480-9B69-22C9045D8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2A1E8B-1857-4634-BFB7-505721D13C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AA440A-2231-4CE0-89E8-5B9950FA5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4A54B-327E-435A-89F5-F56AC1DD3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FBC36-68E1-4E63-92DC-F21F0E1D8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520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67619-E486-4EE4-BAA2-F7A199D25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31D87-E0D6-4026-90C5-486EC8D104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E5E0E6-B67D-4671-A935-CCF7D5D5E5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12AC99-2E9D-4CC7-AA7E-174D46EF1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07C5CD-69C2-45A5-A844-B6682D656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3D2A38-2BCE-4B63-9338-05D6F77A6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39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DA102-D42F-4400-9BF6-C569C4190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097BAA-A5F8-4E4D-8D7F-CB8C4A9B48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00BCB3-CF5B-42E8-B3A0-97BA14BF0E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C9C0F5-91D9-4123-A8B4-A58684778C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F23E05-8774-4633-A808-247DCEA15C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F04BE4-6E92-43FB-A8B5-4F8B462DA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333D4A-2FA5-4461-B5B2-383DD80C1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54F88F-0A44-4C83-9359-6A296ED2B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827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F8F3D-0FFD-4CFB-8572-F3F8ED1CC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F315AB-6B49-44F9-ACCF-170DCEAD3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29F16B-0C9D-426B-ACD6-088086B86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A91EC2-F71C-4BFA-8372-156A7F13A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10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352426-BA17-4DD5-BC24-627BC4D9A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95F413-237D-4FCC-BA40-763F6AF1A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ADE9FA-53AD-44EC-AD8D-FECDE96A8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52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89B37-7216-4599-8E22-CAC91FABC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196F4-FBF2-4B87-A628-9A873A9FF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F18CA5-E365-4AFF-BE10-52F9391B89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E2FE8-EDBD-46E9-BC51-ADC4ECD74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F8D7EA-3413-448F-BFCD-9C6FCA18A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72E68-15E3-411D-95E2-A9F69C161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58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92FE6-1EA4-4061-B220-16DEB4E6B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BB0A92-0F46-4FA9-9C0F-F6A023D7FF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A13817-16A3-4A5A-BD3E-03260F1274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7369B8-4C60-4C4D-875E-9814815D8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F655F9-B9FF-41C7-B617-225523FA7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7E015C-0BD7-4C31-B10B-D48F09259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284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66C42-2F57-43C2-87A5-BA16B9FFB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689EAC-73D2-402C-985B-FBA778BF98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4E48C-F6B0-42D3-857B-AE9059EE2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27B01F-7978-4B5D-BFE4-82F0C6B4D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7961F5-0756-46C7-B785-237165ECB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335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F32436-E220-4BE3-88A5-0D5D2B488A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5D246F-8D03-4BC9-A224-479B2EBDBA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A38FE-F13F-4F5F-8870-564F81CB6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7E775-0022-450F-8D21-16DD8D0C0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B4159C-2B59-4F09-9448-EC06D4F0B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697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E7708-AC7B-436E-B598-9479200AF9A8}" type="datetime1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401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9D72-374C-40E7-8F6E-D26096102A09}" type="datetime1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92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2B53-72B0-4E30-B438-36737286F681}" type="datetime1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976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4CC82-36BC-47C5-9E2D-5C7244A5EB80}" type="datetime1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982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71040-01AB-4F45-BB74-7FAF6E05F27A}" type="datetime1">
              <a:rPr lang="en-GB" smtClean="0"/>
              <a:t>30/01/2022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4994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B9742-C750-4F1A-9706-EA8224975E3D}" type="datetime1">
              <a:rPr lang="en-GB" smtClean="0"/>
              <a:t>30/01/2022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0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302EB-5477-403D-837E-F1D93AD1088C}" type="datetime1">
              <a:rPr lang="en-GB" smtClean="0"/>
              <a:t>30/01/2022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9939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4D9F6-C579-42F7-8C64-AACB74DB9D49}" type="datetime1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791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1E3D-1F45-49C7-8021-02C9D1F388EE}" type="datetime1">
              <a:rPr lang="en-GB" smtClean="0"/>
              <a:t>30/01/2022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983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2F5D-398C-4FE8-A326-9184E34249DE}" type="datetime1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3544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847A6-542B-41A2-A5BA-080327FF437C}" type="datetime1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752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BC1360-A30C-4111-9F3F-F63A811B5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7F4D35-DC49-4C54-89D1-C27C971F40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B89DA-0698-4A4A-B55B-F5F498886F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1F3B8-2D81-4242-81A7-1353D76A5432}" type="datetimeFigureOut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D0532-A6D5-4814-A9F4-41CC335630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6B007-CF04-434F-BA94-8369EDFF3B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43FFE-02AB-4DD5-9666-0017DA30F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5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549E7-9D8E-4663-842C-54977F8FB68C}" type="datetime1">
              <a:rPr lang="en-GB" smtClean="0"/>
              <a:t>30/01/2022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© The Literacy Shed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D0E76-B364-4BD8-9EDF-33DB8B96F2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86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sport/football/35872662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D7870-DBF1-4BB0-90C9-0C2B19EC05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240" y="1122998"/>
            <a:ext cx="12049760" cy="2387600"/>
          </a:xfrm>
        </p:spPr>
        <p:txBody>
          <a:bodyPr/>
          <a:lstStyle/>
          <a:p>
            <a:r>
              <a:rPr lang="en-GB" dirty="0">
                <a:solidFill>
                  <a:schemeClr val="accent6"/>
                </a:solidFill>
                <a:latin typeface="OpenDyslexic" panose="00000500000000000000" pitchFamily="50" charset="0"/>
              </a:rPr>
              <a:t>Pickles Saves The World Cup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0BFCAD-9C42-42AD-BB07-13D02BCFB8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OpenDyslexic" panose="00000500000000000000" pitchFamily="50" charset="0"/>
              </a:rPr>
              <a:t>Y</a:t>
            </a:r>
            <a:r>
              <a:rPr lang="en-GB" dirty="0" smtClean="0">
                <a:latin typeface="OpenDyslexic" panose="00000500000000000000" pitchFamily="50" charset="0"/>
              </a:rPr>
              <a:t> </a:t>
            </a:r>
            <a:r>
              <a:rPr lang="en-GB" dirty="0">
                <a:latin typeface="OpenDyslexic" panose="00000500000000000000" pitchFamily="50" charset="0"/>
              </a:rPr>
              <a:t>6</a:t>
            </a:r>
          </a:p>
          <a:p>
            <a:r>
              <a:rPr lang="en-GB" dirty="0" smtClean="0">
                <a:latin typeface="OpenDyslexic" panose="00000500000000000000" pitchFamily="50" charset="0"/>
              </a:rPr>
              <a:t>History </a:t>
            </a:r>
            <a:r>
              <a:rPr lang="en-GB" dirty="0">
                <a:latin typeface="OpenDyslexic" panose="00000500000000000000" pitchFamily="50" charset="0"/>
              </a:rPr>
              <a:t>of Football</a:t>
            </a:r>
          </a:p>
          <a:p>
            <a:r>
              <a:rPr lang="en-GB" dirty="0">
                <a:latin typeface="OpenDyslexic" panose="00000500000000000000" pitchFamily="50" charset="0"/>
              </a:rPr>
              <a:t>Text Focus: Newspaper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01305A-C97E-4E4E-98AB-EFB193D00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CA8F63-CB85-48B5-BB69-950CB9CA77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5658" y="2738755"/>
            <a:ext cx="2584684" cy="39827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348ED9-5B20-4C96-BB03-C03BF81DD3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003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B5B17-BECE-4899-BD41-A7A40E178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518" y="116630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This week you will…</a:t>
            </a:r>
            <a:endParaRPr lang="en-GB" sz="4000" dirty="0">
              <a:solidFill>
                <a:schemeClr val="accent6"/>
              </a:solidFill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1BE71-2DAD-4F77-A4DD-CCB64CB34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3677" y="1901427"/>
            <a:ext cx="10515600" cy="4351338"/>
          </a:xfrm>
        </p:spPr>
        <p:txBody>
          <a:bodyPr/>
          <a:lstStyle/>
          <a:p>
            <a:endParaRPr lang="en-GB" dirty="0"/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identify new words when you read and discuss their meaning in context</a:t>
            </a: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r>
              <a:rPr lang="en-GB" dirty="0">
                <a:latin typeface="OpenDyslexic" panose="00000500000000000000" pitchFamily="50" charset="0"/>
              </a:rPr>
              <a:t>explain and justify using evidence from the text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retrieve simple facts</a:t>
            </a:r>
          </a:p>
        </p:txBody>
      </p:sp>
      <p:pic>
        <p:nvPicPr>
          <p:cNvPr id="7" name="Picture 6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ECF45050-602A-450E-9E07-C60638E2657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4" y="2162016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5576E6-1223-41E2-A4F7-CD0B764E8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11" name="Picture 10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954DF670-8B95-4A40-913A-1EB5549C8D5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4" y="4515773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11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3719FCDA-2320-4FAA-AA08-EAE1DEC6CB2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3" y="3317953"/>
            <a:ext cx="1059815" cy="8343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4A44FC-B461-41BB-9418-07873F5809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7905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27413C-F6F6-45BF-94F2-84822D5D18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3520" y="4291761"/>
            <a:ext cx="1576822" cy="2429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918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826A0-7584-4C54-ACD0-BC5860730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740" y="222885"/>
            <a:ext cx="1101852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Read </a:t>
            </a:r>
            <a:r>
              <a:rPr lang="en-GB" sz="4000" b="1" dirty="0">
                <a:solidFill>
                  <a:schemeClr val="accent6"/>
                </a:solidFill>
                <a:latin typeface="OpenDyslexic" panose="00000500000000000000" pitchFamily="50" charset="0"/>
              </a:rPr>
              <a:t>‘Pickles Saves The World Cup’ in pairs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67177-E924-4CA7-90DD-563D35B00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000" i="1" dirty="0">
                <a:latin typeface="OpenDyslexic" panose="00000500000000000000" pitchFamily="50" charset="0"/>
              </a:rPr>
              <a:t>While you are reading, you may wish to:</a:t>
            </a:r>
          </a:p>
          <a:p>
            <a:endParaRPr lang="en-GB" dirty="0">
              <a:latin typeface="OpenDyslexic" panose="00000500000000000000" pitchFamily="50" charset="0"/>
            </a:endParaRPr>
          </a:p>
          <a:p>
            <a:r>
              <a:rPr lang="en-GB" dirty="0">
                <a:latin typeface="OpenDyslexic" panose="00000500000000000000" pitchFamily="50" charset="0"/>
              </a:rPr>
              <a:t>Underline and identify any new, unknown words</a:t>
            </a:r>
          </a:p>
          <a:p>
            <a:r>
              <a:rPr lang="en-GB" dirty="0">
                <a:latin typeface="OpenDyslexic" panose="00000500000000000000" pitchFamily="50" charset="0"/>
              </a:rPr>
              <a:t>Underline any interesting facts</a:t>
            </a:r>
          </a:p>
          <a:p>
            <a:endParaRPr lang="en-GB" dirty="0">
              <a:latin typeface="OpenDyslexic" panose="00000500000000000000" pitchFamily="50" charset="0"/>
            </a:endParaRPr>
          </a:p>
          <a:p>
            <a:pPr marL="0" indent="0" algn="ctr">
              <a:buNone/>
            </a:pPr>
            <a:r>
              <a:rPr lang="en-GB" i="1" dirty="0">
                <a:latin typeface="OpenDyslexic" panose="00000500000000000000" pitchFamily="50" charset="0"/>
              </a:rPr>
              <a:t>Challenge:</a:t>
            </a:r>
          </a:p>
          <a:p>
            <a:pPr marL="0" indent="0" algn="ctr">
              <a:buNone/>
            </a:pPr>
            <a:r>
              <a:rPr lang="en-GB" i="1" dirty="0">
                <a:solidFill>
                  <a:schemeClr val="accent6"/>
                </a:solidFill>
                <a:latin typeface="OpenDyslexic" panose="00000500000000000000" pitchFamily="50" charset="0"/>
              </a:rPr>
              <a:t>Did you find anything puzzling or confusing? Share your ideas with a partner. </a:t>
            </a:r>
            <a:endParaRPr lang="en-GB" dirty="0">
              <a:solidFill>
                <a:schemeClr val="accent6"/>
              </a:solidFill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5B826E-BBBE-4E45-9F1B-AB30963C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4377C9-654E-4414-BA86-2F56E38138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067425"/>
            <a:ext cx="12192000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660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481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Vocabulary </a:t>
            </a:r>
            <a:r>
              <a:rPr lang="en-GB" b="1" dirty="0">
                <a:solidFill>
                  <a:schemeClr val="accent6"/>
                </a:solidFill>
                <a:latin typeface="OpenDyslexic" panose="00000500000000000000" pitchFamily="50" charset="0"/>
              </a:rPr>
              <a:t>Check</a:t>
            </a: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r>
              <a:rPr lang="en-GB" sz="3100" i="1" dirty="0">
                <a:latin typeface="OpenDyslexic" panose="00000500000000000000" pitchFamily="50" charset="0"/>
              </a:rPr>
              <a:t>Discuss these the meaning of these words and phrases.</a:t>
            </a:r>
          </a:p>
        </p:txBody>
      </p:sp>
      <p:pic>
        <p:nvPicPr>
          <p:cNvPr id="5" name="Picture 4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792E8594-AC93-4F2D-B6B7-508F5FC3937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527" y="410961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DC0A01-F23E-45BE-B1C9-2CC69DD80AE7}"/>
              </a:ext>
            </a:extLst>
          </p:cNvPr>
          <p:cNvSpPr txBox="1"/>
          <p:nvPr/>
        </p:nvSpPr>
        <p:spPr>
          <a:xfrm>
            <a:off x="640080" y="2568594"/>
            <a:ext cx="113893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GB" sz="2800" dirty="0">
                <a:latin typeface="OpenDyslexic" panose="00000500000000000000" pitchFamily="50" charset="0"/>
              </a:rPr>
              <a:t> The theft of the famous trophy shocked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the globe</a:t>
            </a:r>
            <a:r>
              <a:rPr lang="en-GB" sz="2800" dirty="0">
                <a:latin typeface="OpenDyslexic" panose="00000500000000000000" pitchFamily="50" charset="0"/>
              </a:rPr>
              <a:t>…</a:t>
            </a:r>
          </a:p>
          <a:p>
            <a:pPr marL="342900" indent="-342900">
              <a:buAutoNum type="arabicParenR"/>
            </a:pPr>
            <a:endParaRPr lang="en-GB" sz="2800" dirty="0">
              <a:latin typeface="OpenDyslexic" panose="00000500000000000000" pitchFamily="50" charset="0"/>
            </a:endParaRPr>
          </a:p>
          <a:p>
            <a:pPr marL="342900" indent="-342900">
              <a:buAutoNum type="arabicParenR"/>
            </a:pPr>
            <a:r>
              <a:rPr lang="en-GB" sz="2800" dirty="0">
                <a:latin typeface="OpenDyslexic" panose="00000500000000000000" pitchFamily="50" charset="0"/>
              </a:rPr>
              <a:t> …the room was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left unguarded </a:t>
            </a:r>
            <a:r>
              <a:rPr lang="en-GB" sz="2800" dirty="0">
                <a:latin typeface="OpenDyslexic" panose="00000500000000000000" pitchFamily="50" charset="0"/>
              </a:rPr>
              <a:t>as a church service took place in the hall. </a:t>
            </a:r>
          </a:p>
          <a:p>
            <a:pPr marL="342900" indent="-342900">
              <a:buAutoNum type="arabicParenR"/>
            </a:pPr>
            <a:endParaRPr lang="en-GB" sz="2800" dirty="0">
              <a:latin typeface="OpenDyslexic" panose="00000500000000000000" pitchFamily="50" charset="0"/>
            </a:endParaRPr>
          </a:p>
          <a:p>
            <a:pPr marL="342900" indent="-342900">
              <a:buAutoNum type="arabicParenR"/>
            </a:pPr>
            <a:r>
              <a:rPr lang="en-GB" sz="2800" dirty="0">
                <a:latin typeface="OpenDyslexic" panose="00000500000000000000" pitchFamily="50" charset="0"/>
              </a:rPr>
              <a:t> …and demanding a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ransom</a:t>
            </a:r>
            <a:r>
              <a:rPr lang="en-GB" sz="2800" dirty="0">
                <a:latin typeface="OpenDyslexic" panose="00000500000000000000" pitchFamily="50" charset="0"/>
              </a:rPr>
              <a:t> of £15,000.</a:t>
            </a:r>
          </a:p>
          <a:p>
            <a:pPr marL="342900" indent="-342900">
              <a:buAutoNum type="arabicParenR"/>
            </a:pPr>
            <a:endParaRPr lang="en-GB" sz="2800" dirty="0">
              <a:latin typeface="OpenDyslexic" panose="00000500000000000000" pitchFamily="50" charset="0"/>
            </a:endParaRPr>
          </a:p>
          <a:p>
            <a:pPr marL="342900" indent="-342900">
              <a:buAutoNum type="arabicParenR"/>
            </a:pPr>
            <a:r>
              <a:rPr lang="en-GB" sz="2800" dirty="0">
                <a:latin typeface="OpenDyslexic" panose="00000500000000000000" pitchFamily="50" charset="0"/>
              </a:rPr>
              <a:t> Some people immediately believed that Mr Corbett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may have had some part to play</a:t>
            </a:r>
            <a:r>
              <a:rPr lang="en-GB" sz="2800" dirty="0">
                <a:latin typeface="OpenDyslexic" panose="00000500000000000000" pitchFamily="50" charset="0"/>
              </a:rPr>
              <a:t> in the theft…</a:t>
            </a:r>
          </a:p>
        </p:txBody>
      </p:sp>
    </p:spTree>
    <p:extLst>
      <p:ext uri="{BB962C8B-B14F-4D97-AF65-F5344CB8AC3E}">
        <p14:creationId xmlns:p14="http://schemas.microsoft.com/office/powerpoint/2010/main" val="264529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D15BFE6-636D-4F9D-98D2-4D47CA6F5EAC}"/>
              </a:ext>
            </a:extLst>
          </p:cNvPr>
          <p:cNvSpPr txBox="1">
            <a:spLocks/>
          </p:cNvSpPr>
          <p:nvPr/>
        </p:nvSpPr>
        <p:spPr>
          <a:xfrm>
            <a:off x="938104" y="3214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100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Vocabulary </a:t>
            </a:r>
            <a:r>
              <a:rPr lang="en-GB" sz="4100" b="1" dirty="0">
                <a:solidFill>
                  <a:schemeClr val="accent6"/>
                </a:solidFill>
                <a:latin typeface="OpenDyslexic" panose="00000500000000000000" pitchFamily="50" charset="0"/>
              </a:rPr>
              <a:t>Definitions</a:t>
            </a:r>
            <a:r>
              <a:rPr lang="en-GB" dirty="0">
                <a:solidFill>
                  <a:schemeClr val="accent6"/>
                </a:solidFill>
                <a:latin typeface="OpenDyslexic" panose="00000500000000000000" pitchFamily="50" charset="0"/>
              </a:rPr>
              <a:t/>
            </a:r>
            <a:br>
              <a:rPr lang="en-GB" dirty="0">
                <a:solidFill>
                  <a:schemeClr val="accent6"/>
                </a:solidFill>
                <a:latin typeface="OpenDyslexic" panose="00000500000000000000" pitchFamily="50" charset="0"/>
              </a:rPr>
            </a:br>
            <a:endParaRPr lang="en-GB" sz="3100" i="1" dirty="0">
              <a:solidFill>
                <a:schemeClr val="accent6"/>
              </a:solidFill>
              <a:latin typeface="OpenDyslexic" panose="00000500000000000000" pitchFamily="50" charset="0"/>
            </a:endParaRP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0CA5CDF1-CEA2-436B-A766-0297B34B76C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8" y="461760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BB5324-5FEF-43DF-B5F8-2187085698FD}"/>
              </a:ext>
            </a:extLst>
          </p:cNvPr>
          <p:cNvSpPr txBox="1"/>
          <p:nvPr/>
        </p:nvSpPr>
        <p:spPr>
          <a:xfrm>
            <a:off x="1131987" y="1478289"/>
            <a:ext cx="10515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" panose="00000500000000000000" pitchFamily="50" charset="0"/>
              </a:rPr>
              <a:t>…but he has provided police with an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alibi</a:t>
            </a:r>
            <a:r>
              <a:rPr lang="en-GB" sz="2800" dirty="0">
                <a:latin typeface="OpenDyslexic" panose="00000500000000000000" pitchFamily="50" charset="0"/>
              </a:rPr>
              <a:t> to prove his innocence.</a:t>
            </a:r>
          </a:p>
          <a:p>
            <a:endParaRPr lang="en-GB" sz="2800" dirty="0">
              <a:latin typeface="OpenDyslexic" panose="00000500000000000000" pitchFamily="50" charset="0"/>
            </a:endParaRPr>
          </a:p>
          <a:p>
            <a:r>
              <a:rPr lang="en-GB" sz="2800" dirty="0">
                <a:latin typeface="OpenDyslexic" panose="00000500000000000000" pitchFamily="50" charset="0"/>
              </a:rPr>
              <a:t>What does the word </a:t>
            </a:r>
            <a:r>
              <a:rPr lang="en-GB" sz="28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alibi</a:t>
            </a:r>
            <a:r>
              <a:rPr lang="en-GB" sz="2800" dirty="0">
                <a:latin typeface="OpenDyslexic" panose="00000500000000000000" pitchFamily="50" charset="0"/>
              </a:rPr>
              <a:t> mean in this sentence?</a:t>
            </a:r>
          </a:p>
          <a:p>
            <a:r>
              <a:rPr lang="en-GB" sz="2800" dirty="0">
                <a:latin typeface="OpenDyslexic" panose="00000500000000000000" pitchFamily="50" charset="0"/>
              </a:rPr>
              <a:t>Tick </a:t>
            </a:r>
            <a:r>
              <a:rPr lang="en-GB" sz="2800" b="1" dirty="0">
                <a:latin typeface="OpenDyslexic" panose="00000500000000000000" pitchFamily="50" charset="0"/>
              </a:rPr>
              <a:t>one</a:t>
            </a:r>
            <a:r>
              <a:rPr lang="en-GB" sz="2800" dirty="0">
                <a:latin typeface="OpenDyslexic" panose="00000500000000000000" pitchFamily="50" charset="0"/>
              </a:rPr>
              <a:t>.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04AC667F-3D7F-4A74-AD60-7768667B74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100550"/>
              </p:ext>
            </p:extLst>
          </p:nvPr>
        </p:nvGraphicFramePr>
        <p:xfrm>
          <a:off x="1256447" y="3907155"/>
          <a:ext cx="9878914" cy="259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902034">
                  <a:extLst>
                    <a:ext uri="{9D8B030D-6E8A-4147-A177-3AD203B41FA5}">
                      <a16:colId xmlns:a16="http://schemas.microsoft.com/office/drawing/2014/main" val="3965812320"/>
                    </a:ext>
                  </a:extLst>
                </a:gridCol>
                <a:gridCol w="2976880">
                  <a:extLst>
                    <a:ext uri="{9D8B030D-6E8A-4147-A177-3AD203B41FA5}">
                      <a16:colId xmlns:a16="http://schemas.microsoft.com/office/drawing/2014/main" val="42792160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Tick 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90317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509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explanation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9523549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guilty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8311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trophy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6693158"/>
                  </a:ext>
                </a:extLst>
              </a:tr>
            </a:tbl>
          </a:graphicData>
        </a:graphic>
      </p:graphicFrame>
      <p:pic>
        <p:nvPicPr>
          <p:cNvPr id="9" name="Graphic 8" descr="Tick">
            <a:extLst>
              <a:ext uri="{FF2B5EF4-FFF2-40B4-BE49-F238E27FC236}">
                <a16:creationId xmlns:a16="http://schemas.microsoft.com/office/drawing/2014/main" id="{810C1F09-8C37-4392-8EA0-F42E85A6017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318666" y="4960883"/>
            <a:ext cx="581808" cy="58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D15BFE6-636D-4F9D-98D2-4D47CA6F5EAC}"/>
              </a:ext>
            </a:extLst>
          </p:cNvPr>
          <p:cNvSpPr txBox="1">
            <a:spLocks/>
          </p:cNvSpPr>
          <p:nvPr/>
        </p:nvSpPr>
        <p:spPr>
          <a:xfrm>
            <a:off x="938104" y="3214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100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Vocabulary </a:t>
            </a:r>
            <a:r>
              <a:rPr lang="en-GB" sz="4100" b="1" dirty="0">
                <a:solidFill>
                  <a:schemeClr val="accent6"/>
                </a:solidFill>
                <a:latin typeface="OpenDyslexic" panose="00000500000000000000" pitchFamily="50" charset="0"/>
              </a:rPr>
              <a:t>Definitions</a:t>
            </a: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endParaRPr lang="en-GB" sz="3100" i="1" dirty="0">
              <a:latin typeface="OpenDyslexic" panose="00000500000000000000" pitchFamily="50" charset="0"/>
            </a:endParaRP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0CA5CDF1-CEA2-436B-A766-0297B34B76C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8" y="461760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BB5324-5FEF-43DF-B5F8-2187085698FD}"/>
              </a:ext>
            </a:extLst>
          </p:cNvPr>
          <p:cNvSpPr txBox="1"/>
          <p:nvPr/>
        </p:nvSpPr>
        <p:spPr>
          <a:xfrm>
            <a:off x="1131987" y="1478289"/>
            <a:ext cx="10515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" panose="00000500000000000000" pitchFamily="50" charset="0"/>
              </a:rPr>
              <a:t>Mr Corbett, Pickles’ owner, said his dog would not leave the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suspicious</a:t>
            </a:r>
            <a:r>
              <a:rPr lang="en-GB" sz="2800" dirty="0">
                <a:latin typeface="OpenDyslexic" panose="00000500000000000000" pitchFamily="50" charset="0"/>
              </a:rPr>
              <a:t> package…</a:t>
            </a:r>
          </a:p>
          <a:p>
            <a:endParaRPr lang="en-GB" sz="2800" dirty="0">
              <a:latin typeface="OpenDyslexic" panose="00000500000000000000" pitchFamily="50" charset="0"/>
            </a:endParaRPr>
          </a:p>
          <a:p>
            <a:r>
              <a:rPr lang="en-GB" sz="2800" dirty="0">
                <a:latin typeface="OpenDyslexic" panose="00000500000000000000" pitchFamily="50" charset="0"/>
              </a:rPr>
              <a:t>What does the word </a:t>
            </a:r>
            <a:r>
              <a:rPr lang="en-GB" sz="28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suspicious</a:t>
            </a:r>
            <a:r>
              <a:rPr lang="en-GB" sz="2800" dirty="0">
                <a:latin typeface="OpenDyslexic" panose="00000500000000000000" pitchFamily="50" charset="0"/>
              </a:rPr>
              <a:t> mean in this sentence? Tick one.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04AC667F-3D7F-4A74-AD60-7768667B74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963081"/>
              </p:ext>
            </p:extLst>
          </p:nvPr>
        </p:nvGraphicFramePr>
        <p:xfrm>
          <a:off x="1256447" y="3907155"/>
          <a:ext cx="9878914" cy="259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902034">
                  <a:extLst>
                    <a:ext uri="{9D8B030D-6E8A-4147-A177-3AD203B41FA5}">
                      <a16:colId xmlns:a16="http://schemas.microsoft.com/office/drawing/2014/main" val="3965812320"/>
                    </a:ext>
                  </a:extLst>
                </a:gridCol>
                <a:gridCol w="2976880">
                  <a:extLst>
                    <a:ext uri="{9D8B030D-6E8A-4147-A177-3AD203B41FA5}">
                      <a16:colId xmlns:a16="http://schemas.microsoft.com/office/drawing/2014/main" val="42792160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Tick 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90317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questionable/strange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509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glassy/smooth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9523549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bright/gleaming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8311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expensive/valuable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6693158"/>
                  </a:ext>
                </a:extLst>
              </a:tr>
            </a:tbl>
          </a:graphicData>
        </a:graphic>
      </p:graphicFrame>
      <p:pic>
        <p:nvPicPr>
          <p:cNvPr id="9" name="Graphic 8" descr="Tick">
            <a:extLst>
              <a:ext uri="{FF2B5EF4-FFF2-40B4-BE49-F238E27FC236}">
                <a16:creationId xmlns:a16="http://schemas.microsoft.com/office/drawing/2014/main" id="{810C1F09-8C37-4392-8EA0-F42E85A6017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340738" y="4424855"/>
            <a:ext cx="539194" cy="53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20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D15BFE6-636D-4F9D-98D2-4D47CA6F5EAC}"/>
              </a:ext>
            </a:extLst>
          </p:cNvPr>
          <p:cNvSpPr txBox="1">
            <a:spLocks/>
          </p:cNvSpPr>
          <p:nvPr/>
        </p:nvSpPr>
        <p:spPr>
          <a:xfrm>
            <a:off x="938104" y="3214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100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Vocabulary </a:t>
            </a:r>
            <a:r>
              <a:rPr lang="en-GB" sz="4100" b="1" dirty="0">
                <a:solidFill>
                  <a:schemeClr val="accent6"/>
                </a:solidFill>
                <a:latin typeface="OpenDyslexic" panose="00000500000000000000" pitchFamily="50" charset="0"/>
              </a:rPr>
              <a:t>Definitions</a:t>
            </a: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endParaRPr lang="en-GB" sz="3100" i="1" dirty="0">
              <a:latin typeface="OpenDyslexic" panose="00000500000000000000" pitchFamily="50" charset="0"/>
            </a:endParaRP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0CA5CDF1-CEA2-436B-A766-0297B34B76C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8" y="461760"/>
            <a:ext cx="920115" cy="767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ABB5324-5FEF-43DF-B5F8-2187085698FD}"/>
              </a:ext>
            </a:extLst>
          </p:cNvPr>
          <p:cNvSpPr txBox="1"/>
          <p:nvPr/>
        </p:nvSpPr>
        <p:spPr>
          <a:xfrm>
            <a:off x="1131987" y="1478289"/>
            <a:ext cx="10515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OpenDyslexic" panose="00000500000000000000" pitchFamily="50" charset="0"/>
              </a:rPr>
              <a:t>It is believed that criminals broke in that morning and </a:t>
            </a:r>
            <a:r>
              <a:rPr lang="en-GB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committed</a:t>
            </a:r>
            <a:r>
              <a:rPr lang="en-GB" sz="2800" dirty="0">
                <a:latin typeface="OpenDyslexic" panose="00000500000000000000" pitchFamily="50" charset="0"/>
              </a:rPr>
              <a:t> the crime. </a:t>
            </a:r>
          </a:p>
          <a:p>
            <a:endParaRPr lang="en-GB" sz="2800" dirty="0">
              <a:latin typeface="OpenDyslexic" panose="00000500000000000000" pitchFamily="50" charset="0"/>
            </a:endParaRPr>
          </a:p>
          <a:p>
            <a:r>
              <a:rPr lang="en-GB" sz="2800" dirty="0">
                <a:latin typeface="OpenDyslexic" panose="00000500000000000000" pitchFamily="50" charset="0"/>
              </a:rPr>
              <a:t>What does the word </a:t>
            </a:r>
            <a:r>
              <a:rPr lang="en-GB" sz="28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Dyslexic" panose="00000500000000000000" pitchFamily="50" charset="0"/>
              </a:rPr>
              <a:t>committed</a:t>
            </a:r>
            <a:r>
              <a:rPr lang="en-GB" sz="2800" dirty="0">
                <a:latin typeface="OpenDyslexic" panose="00000500000000000000" pitchFamily="50" charset="0"/>
              </a:rPr>
              <a:t> mean in this sentence? Tick </a:t>
            </a:r>
            <a:r>
              <a:rPr lang="en-GB" sz="2800" b="1" dirty="0">
                <a:latin typeface="OpenDyslexic" panose="00000500000000000000" pitchFamily="50" charset="0"/>
              </a:rPr>
              <a:t>one</a:t>
            </a:r>
            <a:r>
              <a:rPr lang="en-GB" sz="2800" dirty="0">
                <a:latin typeface="OpenDyslexic" panose="00000500000000000000" pitchFamily="50" charset="0"/>
              </a:rPr>
              <a:t>.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04AC667F-3D7F-4A74-AD60-7768667B74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112939"/>
              </p:ext>
            </p:extLst>
          </p:nvPr>
        </p:nvGraphicFramePr>
        <p:xfrm>
          <a:off x="1256447" y="3907155"/>
          <a:ext cx="9878914" cy="259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902034">
                  <a:extLst>
                    <a:ext uri="{9D8B030D-6E8A-4147-A177-3AD203B41FA5}">
                      <a16:colId xmlns:a16="http://schemas.microsoft.com/office/drawing/2014/main" val="3965812320"/>
                    </a:ext>
                  </a:extLst>
                </a:gridCol>
                <a:gridCol w="2976880">
                  <a:extLst>
                    <a:ext uri="{9D8B030D-6E8A-4147-A177-3AD203B41FA5}">
                      <a16:colId xmlns:a16="http://schemas.microsoft.com/office/drawing/2014/main" val="42792160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Tick 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90317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devoted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5509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loyal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9523549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refused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8311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OpenDyslexic" panose="00000500000000000000" pitchFamily="50" charset="0"/>
                        </a:rPr>
                        <a:t>perpetrated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6693158"/>
                  </a:ext>
                </a:extLst>
              </a:tr>
            </a:tbl>
          </a:graphicData>
        </a:graphic>
      </p:graphicFrame>
      <p:pic>
        <p:nvPicPr>
          <p:cNvPr id="9" name="Graphic 8" descr="Tick">
            <a:extLst>
              <a:ext uri="{FF2B5EF4-FFF2-40B4-BE49-F238E27FC236}">
                <a16:creationId xmlns:a16="http://schemas.microsoft.com/office/drawing/2014/main" id="{810C1F09-8C37-4392-8EA0-F42E85A6017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375422" y="5959366"/>
            <a:ext cx="577207" cy="577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66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08D04-077F-4556-B639-09544D57B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417"/>
            <a:ext cx="10515600" cy="2209979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Day 2</a:t>
            </a:r>
            <a:r>
              <a:rPr lang="en-GB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/>
            </a:r>
            <a:br>
              <a:rPr lang="en-GB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</a:br>
            <a:r>
              <a:rPr lang="en-GB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Quick-fire </a:t>
            </a:r>
            <a:r>
              <a:rPr lang="en-GB" b="1" dirty="0">
                <a:solidFill>
                  <a:schemeClr val="accent6"/>
                </a:solidFill>
                <a:latin typeface="OpenDyslexic" panose="00000500000000000000" pitchFamily="50" charset="0"/>
              </a:rPr>
              <a:t>retrieval</a:t>
            </a: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endParaRPr lang="en-GB" sz="3100" b="1" i="1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E4022-0DA0-448E-8833-F5F151E1E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8522"/>
            <a:ext cx="10515600" cy="42067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With a partner, write the answers to these! 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When was the trophy stolen?</a:t>
            </a: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Who stole the trophy?</a:t>
            </a: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Who found the stolen trophy?</a:t>
            </a: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Where was the trophy found?</a:t>
            </a: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In what year did England host their first ever World Cup?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8A84A-9215-4F35-88FE-629137D4E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6814688F-BE70-4BAB-AAEA-960180404D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822960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3B9CC0-0A85-4C6C-92AC-71FD1F373E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7425"/>
            <a:ext cx="12192000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97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08D04-077F-4556-B639-09544D57B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4283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Quick-fire </a:t>
            </a:r>
            <a:r>
              <a:rPr lang="en-GB" b="1" dirty="0">
                <a:solidFill>
                  <a:schemeClr val="accent6"/>
                </a:solidFill>
                <a:latin typeface="OpenDyslexic" panose="00000500000000000000" pitchFamily="50" charset="0"/>
              </a:rPr>
              <a:t>retrieval ANSWERS</a:t>
            </a: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endParaRPr lang="en-GB" sz="3100" b="1" i="1" dirty="0"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E4022-0DA0-448E-8833-F5F151E1E1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8522"/>
            <a:ext cx="10515600" cy="42067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With a partner, write the answers to these! 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When was the trophy stolen? </a:t>
            </a:r>
            <a:r>
              <a:rPr lang="en-GB" i="1" dirty="0">
                <a:solidFill>
                  <a:srgbClr val="C00000"/>
                </a:solidFill>
                <a:latin typeface="OpenDyslexic" panose="00000500000000000000" pitchFamily="50" charset="0"/>
              </a:rPr>
              <a:t>20</a:t>
            </a:r>
            <a:r>
              <a:rPr lang="en-GB" i="1" baseline="30000" dirty="0">
                <a:solidFill>
                  <a:srgbClr val="C00000"/>
                </a:solidFill>
                <a:latin typeface="OpenDyslexic" panose="00000500000000000000" pitchFamily="50" charset="0"/>
              </a:rPr>
              <a:t>th</a:t>
            </a:r>
            <a:r>
              <a:rPr lang="en-GB" i="1" dirty="0">
                <a:solidFill>
                  <a:srgbClr val="C00000"/>
                </a:solidFill>
                <a:latin typeface="OpenDyslexic" panose="00000500000000000000" pitchFamily="50" charset="0"/>
              </a:rPr>
              <a:t> March 1966</a:t>
            </a: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Who stole the trophy? </a:t>
            </a:r>
            <a:r>
              <a:rPr lang="en-GB" i="1" dirty="0">
                <a:solidFill>
                  <a:srgbClr val="C00000"/>
                </a:solidFill>
                <a:latin typeface="OpenDyslexic" panose="00000500000000000000" pitchFamily="50" charset="0"/>
              </a:rPr>
              <a:t>Edward </a:t>
            </a:r>
            <a:r>
              <a:rPr lang="en-GB" i="1" dirty="0" err="1">
                <a:solidFill>
                  <a:srgbClr val="C00000"/>
                </a:solidFill>
                <a:latin typeface="OpenDyslexic" panose="00000500000000000000" pitchFamily="50" charset="0"/>
              </a:rPr>
              <a:t>Betchley</a:t>
            </a:r>
            <a:endParaRPr lang="en-GB" i="1" dirty="0">
              <a:solidFill>
                <a:srgbClr val="C00000"/>
              </a:solidFill>
              <a:latin typeface="OpenDyslexic" panose="00000500000000000000" pitchFamily="50" charset="0"/>
            </a:endParaRP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Who found the stolen trophy? </a:t>
            </a:r>
            <a:r>
              <a:rPr lang="en-GB" i="1" dirty="0">
                <a:solidFill>
                  <a:srgbClr val="C00000"/>
                </a:solidFill>
                <a:latin typeface="OpenDyslexic" panose="00000500000000000000" pitchFamily="50" charset="0"/>
              </a:rPr>
              <a:t>Pickles the dog</a:t>
            </a: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Where was the trophy found? </a:t>
            </a:r>
            <a:r>
              <a:rPr lang="en-GB" i="1" dirty="0">
                <a:solidFill>
                  <a:srgbClr val="C00000"/>
                </a:solidFill>
                <a:latin typeface="OpenDyslexic" panose="00000500000000000000" pitchFamily="50" charset="0"/>
              </a:rPr>
              <a:t>under a hedge in Battersea Park</a:t>
            </a:r>
          </a:p>
          <a:p>
            <a:pPr marL="514350" indent="-514350">
              <a:buAutoNum type="arabicParenR"/>
            </a:pPr>
            <a:r>
              <a:rPr lang="en-GB" dirty="0">
                <a:latin typeface="OpenDyslexic" panose="00000500000000000000" pitchFamily="50" charset="0"/>
              </a:rPr>
              <a:t>In what year did England host their first ever World Cup? </a:t>
            </a:r>
            <a:r>
              <a:rPr lang="en-GB" i="1" dirty="0">
                <a:solidFill>
                  <a:srgbClr val="C00000"/>
                </a:solidFill>
                <a:latin typeface="OpenDyslexic" panose="00000500000000000000" pitchFamily="50" charset="0"/>
              </a:rPr>
              <a:t>1966</a:t>
            </a:r>
          </a:p>
          <a:p>
            <a:pPr marL="514350" indent="-514350">
              <a:buAutoNum type="arabicParenR"/>
            </a:pPr>
            <a:endParaRPr lang="en-GB" dirty="0">
              <a:latin typeface="OpenDyslexic" panose="00000500000000000000" pitchFamily="50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8A84A-9215-4F35-88FE-629137D4E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6" name="Picture 5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6814688F-BE70-4BAB-AAEA-960180404D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822960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3B9CC0-0A85-4C6C-92AC-71FD1F373E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7425"/>
            <a:ext cx="12192000" cy="79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51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2030F-0C85-4D5A-9162-1F56C6DF2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008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solidFill>
                  <a:schemeClr val="accent6"/>
                </a:solidFill>
                <a:latin typeface="OpenDyslexic" panose="00000500000000000000" pitchFamily="50" charset="0"/>
              </a:rPr>
              <a:t> </a:t>
            </a:r>
            <a:r>
              <a:rPr lang="en-GB" b="1" dirty="0">
                <a:solidFill>
                  <a:schemeClr val="accent6"/>
                </a:solidFill>
                <a:latin typeface="OpenDyslexic" panose="00000500000000000000" pitchFamily="50" charset="0"/>
              </a:rPr>
              <a:t>True or false? </a:t>
            </a:r>
            <a:r>
              <a:rPr lang="en-GB" dirty="0">
                <a:solidFill>
                  <a:srgbClr val="C00000"/>
                </a:solidFill>
                <a:latin typeface="OpenDyslexic" panose="00000500000000000000" pitchFamily="50" charset="0"/>
              </a:rPr>
              <a:t/>
            </a:r>
            <a:br>
              <a:rPr lang="en-GB" dirty="0">
                <a:solidFill>
                  <a:srgbClr val="C00000"/>
                </a:solidFill>
                <a:latin typeface="OpenDyslexic" panose="00000500000000000000" pitchFamily="50" charset="0"/>
              </a:rPr>
            </a:br>
            <a:r>
              <a:rPr lang="en-GB" dirty="0">
                <a:latin typeface="OpenDyslexic" panose="00000500000000000000" pitchFamily="50" charset="0"/>
              </a:rPr>
              <a:t/>
            </a:r>
            <a:br>
              <a:rPr lang="en-GB" dirty="0">
                <a:latin typeface="OpenDyslexic" panose="00000500000000000000" pitchFamily="50" charset="0"/>
              </a:rPr>
            </a:br>
            <a:r>
              <a:rPr lang="en-GB" sz="3100" i="1" dirty="0">
                <a:latin typeface="OpenDyslexic" panose="00000500000000000000" pitchFamily="50" charset="0"/>
              </a:rPr>
              <a:t>Tick one box in each row to show whether  each statement is true or false.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A5B31-F608-41D5-AC44-282C19B0E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7" name="Picture 6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C0EEC15E-553F-4D09-9837-823835346A3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20" y="274320"/>
            <a:ext cx="1030605" cy="8115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3" name="Table 7">
            <a:extLst>
              <a:ext uri="{FF2B5EF4-FFF2-40B4-BE49-F238E27FC236}">
                <a16:creationId xmlns:a16="http://schemas.microsoft.com/office/drawing/2014/main" id="{4D328DDD-A7A9-4A4D-8983-FA7BA9DBEF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4177346"/>
              </p:ext>
            </p:extLst>
          </p:nvPr>
        </p:nvGraphicFramePr>
        <p:xfrm>
          <a:off x="721360" y="2499360"/>
          <a:ext cx="10607040" cy="374319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112348">
                  <a:extLst>
                    <a:ext uri="{9D8B030D-6E8A-4147-A177-3AD203B41FA5}">
                      <a16:colId xmlns:a16="http://schemas.microsoft.com/office/drawing/2014/main" val="3011569777"/>
                    </a:ext>
                  </a:extLst>
                </a:gridCol>
                <a:gridCol w="2366770">
                  <a:extLst>
                    <a:ext uri="{9D8B030D-6E8A-4147-A177-3AD203B41FA5}">
                      <a16:colId xmlns:a16="http://schemas.microsoft.com/office/drawing/2014/main" val="1475674683"/>
                    </a:ext>
                  </a:extLst>
                </a:gridCol>
                <a:gridCol w="2127922">
                  <a:extLst>
                    <a:ext uri="{9D8B030D-6E8A-4147-A177-3AD203B41FA5}">
                      <a16:colId xmlns:a16="http://schemas.microsoft.com/office/drawing/2014/main" val="1756313162"/>
                    </a:ext>
                  </a:extLst>
                </a:gridCol>
              </a:tblGrid>
              <a:tr h="728599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STATEMENT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TRUE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FALSE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8194303"/>
                  </a:ext>
                </a:extLst>
              </a:tr>
              <a:tr h="728599">
                <a:tc>
                  <a:txBody>
                    <a:bodyPr/>
                    <a:lstStyle/>
                    <a:p>
                      <a:r>
                        <a:rPr lang="en-GB" sz="22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In 1950, England lost in the World cup to Spain and the USA.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435256"/>
                  </a:ext>
                </a:extLst>
              </a:tr>
              <a:tr h="728599">
                <a:tc>
                  <a:txBody>
                    <a:bodyPr/>
                    <a:lstStyle/>
                    <a:p>
                      <a:r>
                        <a:rPr lang="en-GB" sz="22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The first World Cup took place in 1950.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5260961"/>
                  </a:ext>
                </a:extLst>
              </a:tr>
              <a:tr h="7285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Brazil won the World Cup in Chile in 1962.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5605944"/>
                  </a:ext>
                </a:extLst>
              </a:tr>
              <a:tr h="728599">
                <a:tc>
                  <a:txBody>
                    <a:bodyPr/>
                    <a:lstStyle/>
                    <a:p>
                      <a:r>
                        <a:rPr lang="en-GB" sz="2200" dirty="0">
                          <a:solidFill>
                            <a:schemeClr val="tx1"/>
                          </a:solidFill>
                          <a:latin typeface="OpenDyslexic" panose="00000500000000000000" pitchFamily="50" charset="0"/>
                        </a:rPr>
                        <a:t>Pickles was a white and brown collie dog.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solidFill>
                          <a:schemeClr val="tx1"/>
                        </a:solidFill>
                        <a:latin typeface="OpenDyslexic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973932"/>
                  </a:ext>
                </a:extLst>
              </a:tr>
            </a:tbl>
          </a:graphicData>
        </a:graphic>
      </p:graphicFrame>
      <p:pic>
        <p:nvPicPr>
          <p:cNvPr id="8" name="Graphic 7" descr="Tick">
            <a:extLst>
              <a:ext uri="{FF2B5EF4-FFF2-40B4-BE49-F238E27FC236}">
                <a16:creationId xmlns:a16="http://schemas.microsoft.com/office/drawing/2014/main" id="{18759974-6FC5-4FE9-8BE3-4B315610024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803157" y="3263035"/>
            <a:ext cx="728181" cy="728181"/>
          </a:xfrm>
          <a:prstGeom prst="rect">
            <a:avLst/>
          </a:prstGeom>
        </p:spPr>
      </p:pic>
      <p:pic>
        <p:nvPicPr>
          <p:cNvPr id="9" name="Graphic 8" descr="Tick">
            <a:extLst>
              <a:ext uri="{FF2B5EF4-FFF2-40B4-BE49-F238E27FC236}">
                <a16:creationId xmlns:a16="http://schemas.microsoft.com/office/drawing/2014/main" id="{85D19454-B5B7-4BA3-8DF9-CF745A3B8F2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862484" y="4025461"/>
            <a:ext cx="728181" cy="728181"/>
          </a:xfrm>
          <a:prstGeom prst="rect">
            <a:avLst/>
          </a:prstGeom>
        </p:spPr>
      </p:pic>
      <p:pic>
        <p:nvPicPr>
          <p:cNvPr id="10" name="Graphic 9" descr="Tick">
            <a:extLst>
              <a:ext uri="{FF2B5EF4-FFF2-40B4-BE49-F238E27FC236}">
                <a16:creationId xmlns:a16="http://schemas.microsoft.com/office/drawing/2014/main" id="{3992A0C5-0085-4372-AA8A-503C41FFEA9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803157" y="4754892"/>
            <a:ext cx="728181" cy="728181"/>
          </a:xfrm>
          <a:prstGeom prst="rect">
            <a:avLst/>
          </a:prstGeom>
        </p:spPr>
      </p:pic>
      <p:pic>
        <p:nvPicPr>
          <p:cNvPr id="11" name="Graphic 10" descr="Tick">
            <a:extLst>
              <a:ext uri="{FF2B5EF4-FFF2-40B4-BE49-F238E27FC236}">
                <a16:creationId xmlns:a16="http://schemas.microsoft.com/office/drawing/2014/main" id="{0AB6A549-E457-4319-83C4-406A43F4A82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862484" y="5514376"/>
            <a:ext cx="728181" cy="728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35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FF111-5730-4464-AAE9-8293C6090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rgbClr val="92D050"/>
                </a:solidFill>
                <a:latin typeface="OpenDyslexic" panose="00000500000000000000" pitchFamily="50" charset="0"/>
              </a:rPr>
              <a:t>Explanation</a:t>
            </a:r>
            <a:endParaRPr lang="en-GB" sz="4000" b="1" dirty="0">
              <a:solidFill>
                <a:srgbClr val="92D050"/>
              </a:solidFill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BE6D8-8EFF-403F-AFFF-93118C174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9800" y="2370137"/>
            <a:ext cx="10515600" cy="4351338"/>
          </a:xfrm>
          <a:solidFill>
            <a:srgbClr val="FFFFFF"/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Why do you think some people thought that Mr Corbett was involved with the theft?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i="1" dirty="0">
                <a:latin typeface="OpenDyslexic" panose="00000500000000000000" pitchFamily="50" charset="0"/>
              </a:rPr>
              <a:t>Use evidence from the text to support your ideas. 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10BB590-3726-42F5-87E1-669FF1480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The Literacy Shed</a:t>
            </a:r>
          </a:p>
        </p:txBody>
      </p:sp>
      <p:pic>
        <p:nvPicPr>
          <p:cNvPr id="11" name="Picture 10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D50CB3BC-9168-477E-902D-2E12A27082C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680" y="517684"/>
            <a:ext cx="1059815" cy="8343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2C4862-852B-4F5B-92D4-B64D25B4F0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67425"/>
            <a:ext cx="12192000" cy="790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34396C-1D5B-455C-B4A0-C2A2F54C6E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4838" y="632386"/>
            <a:ext cx="1373622" cy="211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08B87-3268-4DAB-ABC5-75021697F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 smtClean="0">
                <a:solidFill>
                  <a:srgbClr val="92D050"/>
                </a:solidFill>
                <a:latin typeface="OpenDyslexic" panose="00000500000000000000" pitchFamily="50" charset="0"/>
              </a:rPr>
              <a:t>Day 3 </a:t>
            </a:r>
            <a:endParaRPr lang="en-GB" sz="4000" b="1" dirty="0">
              <a:solidFill>
                <a:srgbClr val="92D050"/>
              </a:solidFill>
              <a:latin typeface="OpenDyslexic" panose="00000500000000000000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D89811-F311-4D9C-B01E-B0405AA0F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2124" y="1444070"/>
            <a:ext cx="10515600" cy="299402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Which piece of information did you find the most interesting and why</a:t>
            </a:r>
            <a:r>
              <a:rPr lang="en-GB" dirty="0" smtClean="0">
                <a:latin typeface="OpenDyslexic" panose="00000500000000000000" pitchFamily="50" charset="0"/>
              </a:rPr>
              <a:t>?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 smtClean="0">
                <a:latin typeface="OpenDyslexic" panose="00000500000000000000" pitchFamily="50" charset="0"/>
              </a:rPr>
              <a:t>Can you summarise the text? Which information is important?</a:t>
            </a: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endParaRPr lang="en-GB" dirty="0">
              <a:latin typeface="OpenDyslexic" panose="00000500000000000000" pitchFamily="50" charset="0"/>
            </a:endParaRPr>
          </a:p>
          <a:p>
            <a:pPr marL="0" indent="0">
              <a:buNone/>
            </a:pPr>
            <a:r>
              <a:rPr lang="en-GB" dirty="0">
                <a:latin typeface="OpenDyslexic" panose="00000500000000000000" pitchFamily="50" charset="0"/>
              </a:rPr>
              <a:t>Watch this interesting video about Pickles! </a:t>
            </a:r>
            <a:r>
              <a:rPr lang="en-GB" dirty="0">
                <a:latin typeface="OpenDyslexic" panose="00000500000000000000" pitchFamily="50" charset="0"/>
                <a:hlinkClick r:id="rId3"/>
              </a:rPr>
              <a:t>https://www.bbc.co.uk/sport/football/35872662</a:t>
            </a:r>
            <a:r>
              <a:rPr lang="en-GB" dirty="0">
                <a:latin typeface="OpenDyslexic" panose="00000500000000000000" pitchFamily="50" charset="0"/>
              </a:rPr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FA677-1E14-42B5-8A9A-7DA607427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The Literacy Shed</a:t>
            </a:r>
          </a:p>
        </p:txBody>
      </p:sp>
      <p:pic>
        <p:nvPicPr>
          <p:cNvPr id="10" name="Picture 9" descr="../../../Desktop/Visual%20Vipers/VIPERS%20images/Screen%20Shot%202017-03-20%20at%2011">
            <a:extLst>
              <a:ext uri="{FF2B5EF4-FFF2-40B4-BE49-F238E27FC236}">
                <a16:creationId xmlns:a16="http://schemas.microsoft.com/office/drawing/2014/main" id="{F909043B-C894-4915-AE22-1D6A34465A0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" y="295752"/>
            <a:ext cx="977265" cy="8026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78A928-7EAA-4E55-B18E-82364782E8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67425"/>
            <a:ext cx="12192000" cy="7905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F049BB-D43A-4ED7-BE8B-032E523364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66989" y="3605143"/>
            <a:ext cx="1373622" cy="211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0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681</Words>
  <Application>Microsoft Office PowerPoint</Application>
  <PresentationFormat>Widescreen</PresentationFormat>
  <Paragraphs>115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OpenDyslexic</vt:lpstr>
      <vt:lpstr>Office Theme</vt:lpstr>
      <vt:lpstr>1_Office Theme</vt:lpstr>
      <vt:lpstr>Pickles Saves The World Cup</vt:lpstr>
      <vt:lpstr>This week you will…</vt:lpstr>
      <vt:lpstr>Read ‘Pickles Saves The World Cup’ in pairs </vt:lpstr>
      <vt:lpstr>Vocabulary Check  Discuss these the meaning of these words and phrases.</vt:lpstr>
      <vt:lpstr>PowerPoint Presentation</vt:lpstr>
      <vt:lpstr>PowerPoint Presentation</vt:lpstr>
      <vt:lpstr>PowerPoint Presentation</vt:lpstr>
      <vt:lpstr>Day 2 Quick-fire retrieval  </vt:lpstr>
      <vt:lpstr>Quick-fire retrieval ANSWERS  </vt:lpstr>
      <vt:lpstr> True or false?   Tick one box in each row to show whether  each statement is true or false.</vt:lpstr>
      <vt:lpstr>Explanation</vt:lpstr>
      <vt:lpstr>Day 3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Finch Solution</dc:title>
  <dc:creator>Ian Eagleton</dc:creator>
  <cp:lastModifiedBy>Angela Batten</cp:lastModifiedBy>
  <cp:revision>64</cp:revision>
  <dcterms:created xsi:type="dcterms:W3CDTF">2020-03-02T10:35:52Z</dcterms:created>
  <dcterms:modified xsi:type="dcterms:W3CDTF">2022-01-30T16:50:04Z</dcterms:modified>
</cp:coreProperties>
</file>