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70" r:id="rId12"/>
    <p:sldId id="266" r:id="rId13"/>
    <p:sldId id="267" r:id="rId14"/>
    <p:sldId id="271" r:id="rId15"/>
    <p:sldId id="26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44" autoAdjust="0"/>
    <p:restoredTop sz="94660"/>
  </p:normalViewPr>
  <p:slideViewPr>
    <p:cSldViewPr snapToGrid="0">
      <p:cViewPr varScale="1">
        <p:scale>
          <a:sx n="45" d="100"/>
          <a:sy n="45" d="100"/>
        </p:scale>
        <p:origin x="89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503F6875-E67C-494C-B091-8F4663CE33DA}" type="datetimeFigureOut">
              <a:rPr lang="en-GB" smtClean="0"/>
              <a:t>12/05/2020</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9D81F67B-FFDC-4C08-9EF2-97CE94FEDA41}"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2800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3F6875-E67C-494C-B091-8F4663CE33DA}"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81F67B-FFDC-4C08-9EF2-97CE94FEDA41}" type="slidenum">
              <a:rPr lang="en-GB" smtClean="0"/>
              <a:t>‹#›</a:t>
            </a:fld>
            <a:endParaRPr lang="en-GB"/>
          </a:p>
        </p:txBody>
      </p:sp>
    </p:spTree>
    <p:extLst>
      <p:ext uri="{BB962C8B-B14F-4D97-AF65-F5344CB8AC3E}">
        <p14:creationId xmlns:p14="http://schemas.microsoft.com/office/powerpoint/2010/main" val="3549799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3F6875-E67C-494C-B091-8F4663CE33DA}"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81F67B-FFDC-4C08-9EF2-97CE94FEDA41}"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90648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03F6875-E67C-494C-B091-8F4663CE33DA}"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81F67B-FFDC-4C08-9EF2-97CE94FEDA41}" type="slidenum">
              <a:rPr lang="en-GB" smtClean="0"/>
              <a:t>‹#›</a:t>
            </a:fld>
            <a:endParaRPr lang="en-GB"/>
          </a:p>
        </p:txBody>
      </p:sp>
    </p:spTree>
    <p:extLst>
      <p:ext uri="{BB962C8B-B14F-4D97-AF65-F5344CB8AC3E}">
        <p14:creationId xmlns:p14="http://schemas.microsoft.com/office/powerpoint/2010/main" val="3654098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03F6875-E67C-494C-B091-8F4663CE33DA}" type="datetimeFigureOut">
              <a:rPr lang="en-GB" smtClean="0"/>
              <a:t>12/05/2020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D81F67B-FFDC-4C08-9EF2-97CE94FEDA41}"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37249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03F6875-E67C-494C-B091-8F4663CE33DA}" type="datetimeFigureOut">
              <a:rPr lang="en-GB" smtClean="0"/>
              <a:t>12/05/2020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D81F67B-FFDC-4C08-9EF2-97CE94FEDA41}"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029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3F6875-E67C-494C-B091-8F4663CE33DA}" type="datetimeFigureOut">
              <a:rPr lang="en-GB" smtClean="0"/>
              <a:t>12/05/2020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D81F67B-FFDC-4C08-9EF2-97CE94FEDA41}" type="slidenum">
              <a:rPr lang="en-GB" smtClean="0"/>
              <a:t>‹#›</a:t>
            </a:fld>
            <a:endParaRPr lang="en-GB"/>
          </a:p>
        </p:txBody>
      </p:sp>
    </p:spTree>
    <p:extLst>
      <p:ext uri="{BB962C8B-B14F-4D97-AF65-F5344CB8AC3E}">
        <p14:creationId xmlns:p14="http://schemas.microsoft.com/office/powerpoint/2010/main" val="2584055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3F6875-E67C-494C-B091-8F4663CE33DA}"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81F67B-FFDC-4C08-9EF2-97CE94FEDA41}"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54169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3F6875-E67C-494C-B091-8F4663CE33DA}"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81F67B-FFDC-4C08-9EF2-97CE94FEDA41}" type="slidenum">
              <a:rPr lang="en-GB" smtClean="0"/>
              <a:t>‹#›</a:t>
            </a:fld>
            <a:endParaRPr lang="en-GB"/>
          </a:p>
        </p:txBody>
      </p:sp>
    </p:spTree>
    <p:extLst>
      <p:ext uri="{BB962C8B-B14F-4D97-AF65-F5344CB8AC3E}">
        <p14:creationId xmlns:p14="http://schemas.microsoft.com/office/powerpoint/2010/main" val="895138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3F6875-E67C-494C-B091-8F4663CE33DA}"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81F67B-FFDC-4C08-9EF2-97CE94FEDA41}" type="slidenum">
              <a:rPr lang="en-GB" smtClean="0"/>
              <a:t>‹#›</a:t>
            </a:fld>
            <a:endParaRPr lang="en-GB"/>
          </a:p>
        </p:txBody>
      </p:sp>
    </p:spTree>
    <p:extLst>
      <p:ext uri="{BB962C8B-B14F-4D97-AF65-F5344CB8AC3E}">
        <p14:creationId xmlns:p14="http://schemas.microsoft.com/office/powerpoint/2010/main" val="572207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3F6875-E67C-494C-B091-8F4663CE33DA}"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81F67B-FFDC-4C08-9EF2-97CE94FEDA41}"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982091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3F6875-E67C-494C-B091-8F4663CE33DA}"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81F67B-FFDC-4C08-9EF2-97CE94FEDA41}"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261945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3F6875-E67C-494C-B091-8F4663CE33DA}"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81F67B-FFDC-4C08-9EF2-97CE94FEDA41}" type="slidenum">
              <a:rPr lang="en-GB" smtClean="0"/>
              <a:t>‹#›</a:t>
            </a:fld>
            <a:endParaRPr lang="en-GB"/>
          </a:p>
        </p:txBody>
      </p:sp>
    </p:spTree>
    <p:extLst>
      <p:ext uri="{BB962C8B-B14F-4D97-AF65-F5344CB8AC3E}">
        <p14:creationId xmlns:p14="http://schemas.microsoft.com/office/powerpoint/2010/main" val="13611403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3F6875-E67C-494C-B091-8F4663CE33DA}"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81F67B-FFDC-4C08-9EF2-97CE94FEDA41}"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822639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3F6875-E67C-494C-B091-8F4663CE33DA}"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81F67B-FFDC-4C08-9EF2-97CE94FEDA41}"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053714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3F6875-E67C-494C-B091-8F4663CE33DA}"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81F67B-FFDC-4C08-9EF2-97CE94FEDA41}"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283818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3F6875-E67C-494C-B091-8F4663CE33DA}"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81F67B-FFDC-4C08-9EF2-97CE94FEDA41}"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4636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03F6875-E67C-494C-B091-8F4663CE33DA}" type="datetimeFigureOut">
              <a:rPr lang="en-GB" smtClean="0"/>
              <a:t>12/05/2020</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D81F67B-FFDC-4C08-9EF2-97CE94FEDA41}" type="slidenum">
              <a:rPr lang="en-GB" smtClean="0"/>
              <a:t>‹#›</a:t>
            </a:fld>
            <a:endParaRPr lang="en-GB"/>
          </a:p>
        </p:txBody>
      </p:sp>
    </p:spTree>
    <p:extLst>
      <p:ext uri="{BB962C8B-B14F-4D97-AF65-F5344CB8AC3E}">
        <p14:creationId xmlns:p14="http://schemas.microsoft.com/office/powerpoint/2010/main" val="1630109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692397" y="1210910"/>
            <a:ext cx="6815669" cy="1515533"/>
          </a:xfrm>
        </p:spPr>
        <p:txBody>
          <a:bodyPr/>
          <a:lstStyle/>
          <a:p>
            <a:r>
              <a:rPr lang="en-GB" dirty="0" smtClean="0"/>
              <a:t>Two of Everything</a:t>
            </a:r>
            <a:endParaRPr lang="en-GB" dirty="0"/>
          </a:p>
        </p:txBody>
      </p:sp>
      <p:sp>
        <p:nvSpPr>
          <p:cNvPr id="3" name="Subtitle 2"/>
          <p:cNvSpPr>
            <a:spLocks noGrp="1"/>
          </p:cNvSpPr>
          <p:nvPr>
            <p:ph type="subTitle" idx="1"/>
          </p:nvPr>
        </p:nvSpPr>
        <p:spPr>
          <a:xfrm>
            <a:off x="2692396" y="3010620"/>
            <a:ext cx="6815669" cy="1320802"/>
          </a:xfrm>
        </p:spPr>
        <p:txBody>
          <a:bodyPr/>
          <a:lstStyle/>
          <a:p>
            <a:r>
              <a:rPr lang="en-GB" dirty="0" smtClean="0"/>
              <a:t>Lily Toy Hong</a:t>
            </a:r>
            <a:endParaRPr lang="en-GB" dirty="0"/>
          </a:p>
        </p:txBody>
      </p:sp>
      <p:pic>
        <p:nvPicPr>
          <p:cNvPr id="1026" name="Picture 2" descr="79388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1931" y="3671021"/>
            <a:ext cx="3652720" cy="2814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9732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2268" y="609026"/>
            <a:ext cx="10515600" cy="4351338"/>
          </a:xfrm>
        </p:spPr>
        <p:txBody>
          <a:bodyPr>
            <a:normAutofit/>
          </a:bodyPr>
          <a:lstStyle/>
          <a:p>
            <a:pPr marL="0" indent="0">
              <a:buNone/>
            </a:pPr>
            <a:r>
              <a:rPr lang="en-GB" dirty="0" smtClean="0">
                <a:latin typeface="Arial" panose="020B0604020202020204" pitchFamily="34" charset="0"/>
                <a:cs typeface="Arial" panose="020B0604020202020204" pitchFamily="34" charset="0"/>
              </a:rPr>
              <a:t>Once long ago, in a humble little hut, lived 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and his wife Mrs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They were old and very poor. What little they had to eat came from their tiny garden. </a:t>
            </a: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rotWithShape="1">
          <a:blip r:embed="rId2"/>
          <a:srcRect l="10500" t="13510" r="1490" b="20529"/>
          <a:stretch/>
        </p:blipFill>
        <p:spPr>
          <a:xfrm>
            <a:off x="1521069" y="1798307"/>
            <a:ext cx="9177997" cy="3867388"/>
          </a:xfrm>
          <a:prstGeom prst="rect">
            <a:avLst/>
          </a:prstGeom>
        </p:spPr>
      </p:pic>
    </p:spTree>
    <p:extLst>
      <p:ext uri="{BB962C8B-B14F-4D97-AF65-F5344CB8AC3E}">
        <p14:creationId xmlns:p14="http://schemas.microsoft.com/office/powerpoint/2010/main" val="1307965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627" y="660943"/>
            <a:ext cx="10592886" cy="5622878"/>
          </a:xfrm>
        </p:spPr>
        <p:txBody>
          <a:bodyPr>
            <a:normAutofit lnSpcReduction="10000"/>
          </a:bodyPr>
          <a:lstStyle/>
          <a:p>
            <a:pPr marL="0" indent="0">
              <a:buNone/>
            </a:pPr>
            <a:r>
              <a:rPr lang="en-GB" dirty="0" smtClean="0">
                <a:latin typeface="Arial" panose="020B0604020202020204" pitchFamily="34" charset="0"/>
                <a:cs typeface="Arial" panose="020B0604020202020204" pitchFamily="34" charset="0"/>
              </a:rPr>
              <a:t>One spring morning when 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was digging in his garden, his spade struck something hard.  Puzzled, he dug deeper into the dark ground until he found an old pot. “How strange,” said 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to himself. “To think that I have been digging here all these years and never came upon this pot before! I will take it home. Maybe Mrs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can find some use for it.” </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latin typeface="Arial" panose="020B0604020202020204" pitchFamily="34" charset="0"/>
                <a:cs typeface="Arial" panose="020B0604020202020204" pitchFamily="34" charset="0"/>
              </a:rPr>
              <a:t>As he walked back to his house, his purse, which contained his last five gold coins, fell onto the </a:t>
            </a:r>
            <a:r>
              <a:rPr lang="en-GB" dirty="0" err="1" smtClean="0">
                <a:latin typeface="Arial" panose="020B0604020202020204" pitchFamily="34" charset="0"/>
                <a:cs typeface="Arial" panose="020B0604020202020204" pitchFamily="34" charset="0"/>
              </a:rPr>
              <a:t>ground,so</a:t>
            </a:r>
            <a:r>
              <a:rPr lang="en-GB" dirty="0" smtClean="0">
                <a:latin typeface="Arial" panose="020B0604020202020204" pitchFamily="34" charset="0"/>
                <a:cs typeface="Arial" panose="020B0604020202020204" pitchFamily="34" charset="0"/>
              </a:rPr>
              <a:t> he put it into the pot to carry it safely.</a:t>
            </a:r>
            <a:endParaRPr lang="en-GB"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rotWithShape="1">
          <a:blip r:embed="rId2"/>
          <a:srcRect l="35623" t="23893" r="42575" b="41111"/>
          <a:stretch/>
        </p:blipFill>
        <p:spPr>
          <a:xfrm>
            <a:off x="6264322" y="2447391"/>
            <a:ext cx="3232448" cy="2917261"/>
          </a:xfrm>
          <a:prstGeom prst="rect">
            <a:avLst/>
          </a:prstGeom>
        </p:spPr>
      </p:pic>
      <p:pic>
        <p:nvPicPr>
          <p:cNvPr id="6" name="Picture 5"/>
          <p:cNvPicPr>
            <a:picLocks noChangeAspect="1"/>
          </p:cNvPicPr>
          <p:nvPr/>
        </p:nvPicPr>
        <p:blipFill rotWithShape="1">
          <a:blip r:embed="rId2"/>
          <a:srcRect l="13884" t="23893" r="68811" b="43758"/>
          <a:stretch/>
        </p:blipFill>
        <p:spPr>
          <a:xfrm>
            <a:off x="2224585" y="2584465"/>
            <a:ext cx="2565779" cy="2696622"/>
          </a:xfrm>
          <a:prstGeom prst="rect">
            <a:avLst/>
          </a:prstGeom>
        </p:spPr>
      </p:pic>
    </p:spTree>
    <p:extLst>
      <p:ext uri="{BB962C8B-B14F-4D97-AF65-F5344CB8AC3E}">
        <p14:creationId xmlns:p14="http://schemas.microsoft.com/office/powerpoint/2010/main" val="41641705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2267" y="609924"/>
            <a:ext cx="10515600" cy="4351338"/>
          </a:xfrm>
        </p:spPr>
        <p:txBody>
          <a:bodyPr/>
          <a:lstStyle/>
          <a:p>
            <a:pPr marL="0" indent="0">
              <a:buNone/>
            </a:pPr>
            <a:r>
              <a:rPr lang="en-GB" dirty="0" smtClean="0">
                <a:latin typeface="Arial" panose="020B0604020202020204" pitchFamily="34" charset="0"/>
                <a:cs typeface="Arial" panose="020B0604020202020204" pitchFamily="34" charset="0"/>
              </a:rPr>
              <a:t>His wife greeted his at the door. “Hello dear husband, what is that strange looking pot?” 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explained how he had dug it up in the garden. “I wonder what we can do with it,” said Mrs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“It looks too large to cook in and too small to have a bath in!”</a:t>
            </a: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rotWithShape="1">
          <a:blip r:embed="rId2"/>
          <a:srcRect l="34394" t="23702" r="42468" b="40144"/>
          <a:stretch/>
        </p:blipFill>
        <p:spPr>
          <a:xfrm>
            <a:off x="3456298" y="2218917"/>
            <a:ext cx="4854019" cy="4264280"/>
          </a:xfrm>
          <a:prstGeom prst="rect">
            <a:avLst/>
          </a:prstGeom>
        </p:spPr>
      </p:pic>
    </p:spTree>
    <p:extLst>
      <p:ext uri="{BB962C8B-B14F-4D97-AF65-F5344CB8AC3E}">
        <p14:creationId xmlns:p14="http://schemas.microsoft.com/office/powerpoint/2010/main" val="16552563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1591" y="4048320"/>
            <a:ext cx="10515600" cy="4351338"/>
          </a:xfrm>
        </p:spPr>
        <p:txBody>
          <a:bodyPr/>
          <a:lstStyle/>
          <a:p>
            <a:pPr marL="0" indent="0">
              <a:buNone/>
            </a:pPr>
            <a:r>
              <a:rPr lang="en-GB" dirty="0" smtClean="0">
                <a:latin typeface="Arial" panose="020B0604020202020204" pitchFamily="34" charset="0"/>
                <a:cs typeface="Arial" panose="020B0604020202020204" pitchFamily="34" charset="0"/>
              </a:rPr>
              <a:t>Mrs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leaned over to peer into the pot and as she did her hairpin – the only one she owned – fell in!  She felt around in the pot for it, and suddenly her eyes grew wide with surprise. “Look!” she shouted and she pulled out TWO hairpins, exactly alike and TWO purses!</a:t>
            </a:r>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T</a:t>
            </a:r>
            <a:r>
              <a:rPr lang="en-GB" dirty="0" smtClean="0">
                <a:latin typeface="Arial" panose="020B0604020202020204" pitchFamily="34" charset="0"/>
                <a:cs typeface="Arial" panose="020B0604020202020204" pitchFamily="34" charset="0"/>
              </a:rPr>
              <a:t>he purses were identical and so were the hairpins. Inside each purse were five gold coins!</a:t>
            </a: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rotWithShape="1">
          <a:blip r:embed="rId2"/>
          <a:srcRect l="12447" t="30625" r="72092" b="43221"/>
          <a:stretch/>
        </p:blipFill>
        <p:spPr>
          <a:xfrm>
            <a:off x="2650148" y="688878"/>
            <a:ext cx="3446483" cy="3277772"/>
          </a:xfrm>
          <a:prstGeom prst="rect">
            <a:avLst/>
          </a:prstGeom>
        </p:spPr>
      </p:pic>
      <p:pic>
        <p:nvPicPr>
          <p:cNvPr id="5" name="Picture 4"/>
          <p:cNvPicPr>
            <a:picLocks noChangeAspect="1"/>
          </p:cNvPicPr>
          <p:nvPr/>
        </p:nvPicPr>
        <p:blipFill rotWithShape="1">
          <a:blip r:embed="rId2"/>
          <a:srcRect l="34611" t="23318" r="42900" b="42259"/>
          <a:stretch/>
        </p:blipFill>
        <p:spPr>
          <a:xfrm>
            <a:off x="5969391" y="642724"/>
            <a:ext cx="3862440" cy="3323926"/>
          </a:xfrm>
          <a:prstGeom prst="rect">
            <a:avLst/>
          </a:prstGeom>
        </p:spPr>
      </p:pic>
    </p:spTree>
    <p:extLst>
      <p:ext uri="{BB962C8B-B14F-4D97-AF65-F5344CB8AC3E}">
        <p14:creationId xmlns:p14="http://schemas.microsoft.com/office/powerpoint/2010/main" val="35178588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6003" y="651287"/>
            <a:ext cx="10515600" cy="4351338"/>
          </a:xfrm>
        </p:spPr>
        <p:txBody>
          <a:bodyPr/>
          <a:lstStyle/>
          <a:p>
            <a:pPr marL="0" indent="0">
              <a:buNone/>
            </a:pPr>
            <a:r>
              <a:rPr lang="en-GB" dirty="0" smtClean="0">
                <a:latin typeface="Arial" panose="020B0604020202020204" pitchFamily="34" charset="0"/>
                <a:cs typeface="Arial" panose="020B0604020202020204" pitchFamily="34" charset="0"/>
              </a:rPr>
              <a:t>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was so excited he jumped up and down. “Let’s put my winter coat inside the pot…. </a:t>
            </a:r>
            <a:r>
              <a:rPr lang="en-GB" dirty="0">
                <a:latin typeface="Arial" panose="020B0604020202020204" pitchFamily="34" charset="0"/>
                <a:cs typeface="Arial" panose="020B0604020202020204" pitchFamily="34" charset="0"/>
              </a:rPr>
              <a:t>i</a:t>
            </a:r>
            <a:r>
              <a:rPr lang="en-GB" dirty="0" smtClean="0">
                <a:latin typeface="Arial" panose="020B0604020202020204" pitchFamily="34" charset="0"/>
                <a:cs typeface="Arial" panose="020B0604020202020204" pitchFamily="34" charset="0"/>
              </a:rPr>
              <a:t>f we are lucky again the pot will make two coats, and then we will both stay warm!”   So into the pot went one coat….. and out came TWO!</a:t>
            </a: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rotWithShape="1">
          <a:blip r:embed="rId2"/>
          <a:srcRect l="11798" t="24279" r="43441" b="40529"/>
          <a:stretch/>
        </p:blipFill>
        <p:spPr>
          <a:xfrm>
            <a:off x="1467659" y="2147403"/>
            <a:ext cx="9252037" cy="4089668"/>
          </a:xfrm>
          <a:prstGeom prst="rect">
            <a:avLst/>
          </a:prstGeom>
        </p:spPr>
      </p:pic>
    </p:spTree>
    <p:extLst>
      <p:ext uri="{BB962C8B-B14F-4D97-AF65-F5344CB8AC3E}">
        <p14:creationId xmlns:p14="http://schemas.microsoft.com/office/powerpoint/2010/main" val="19083195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7862" y="568560"/>
            <a:ext cx="10515600" cy="5463749"/>
          </a:xfrm>
        </p:spPr>
        <p:txBody>
          <a:bodyPr>
            <a:normAutofit/>
          </a:bodyPr>
          <a:lstStyle/>
          <a:p>
            <a:pPr marL="0" indent="0">
              <a:buNone/>
            </a:pPr>
            <a:r>
              <a:rPr lang="en-GB" dirty="0" smtClean="0">
                <a:latin typeface="Arial" panose="020B0604020202020204" pitchFamily="34" charset="0"/>
                <a:cs typeface="Arial" panose="020B0604020202020204" pitchFamily="34" charset="0"/>
              </a:rPr>
              <a:t>They began to search the house and quickly put more things into the magical pot. Each time they put one thing into the pot they pulled two out! Mrs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smiled. “I know how we can get anything we want,” she said. She put their ten coins into one purse, then threw it into the pot. </a:t>
            </a:r>
          </a:p>
          <a:p>
            <a:pPr marL="0" indent="0">
              <a:buNone/>
            </a:pPr>
            <a:endParaRPr lang="en-GB" dirty="0"/>
          </a:p>
          <a:p>
            <a:pPr marL="0" indent="0">
              <a:buNone/>
            </a:pPr>
            <a:endParaRPr lang="en-GB" dirty="0" smtClean="0"/>
          </a:p>
          <a:p>
            <a:pPr marL="0" indent="0">
              <a:buNone/>
            </a:pPr>
            <a:r>
              <a:rPr lang="en-GB" dirty="0" smtClean="0">
                <a:latin typeface="Arial" panose="020B0604020202020204" pitchFamily="34" charset="0"/>
                <a:cs typeface="Arial" panose="020B0604020202020204" pitchFamily="34" charset="0"/>
              </a:rPr>
              <a:t>Out came two purses each with ten coins in</a:t>
            </a:r>
          </a:p>
          <a:p>
            <a:pPr marL="0" indent="0">
              <a:buNone/>
            </a:pPr>
            <a:r>
              <a:rPr lang="en-GB" dirty="0" smtClean="0">
                <a:latin typeface="Arial" panose="020B0604020202020204" pitchFamily="34" charset="0"/>
                <a:cs typeface="Arial" panose="020B0604020202020204" pitchFamily="34" charset="0"/>
              </a:rPr>
              <a:t>“What a clever wife I have!” shouted </a:t>
            </a:r>
          </a:p>
          <a:p>
            <a:pPr marL="0" indent="0">
              <a:buNone/>
            </a:pPr>
            <a:r>
              <a:rPr lang="en-GB" dirty="0" smtClean="0">
                <a:latin typeface="Arial" panose="020B0604020202020204" pitchFamily="34" charset="0"/>
                <a:cs typeface="Arial" panose="020B0604020202020204" pitchFamily="34" charset="0"/>
              </a:rPr>
              <a:t>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“Each time we put the purse in </a:t>
            </a:r>
          </a:p>
          <a:p>
            <a:pPr marL="0" indent="0">
              <a:buNone/>
            </a:pPr>
            <a:r>
              <a:rPr lang="en-GB" dirty="0">
                <a:latin typeface="Arial" panose="020B0604020202020204" pitchFamily="34" charset="0"/>
                <a:cs typeface="Arial" panose="020B0604020202020204" pitchFamily="34" charset="0"/>
              </a:rPr>
              <a:t>w</a:t>
            </a:r>
            <a:r>
              <a:rPr lang="en-GB" dirty="0" smtClean="0">
                <a:latin typeface="Arial" panose="020B0604020202020204" pitchFamily="34" charset="0"/>
                <a:cs typeface="Arial" panose="020B0604020202020204" pitchFamily="34" charset="0"/>
              </a:rPr>
              <a:t>e will take out twice as much money!”</a:t>
            </a: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rotWithShape="1">
          <a:blip r:embed="rId2"/>
          <a:srcRect l="10700" t="24954" r="66433" b="39785"/>
          <a:stretch/>
        </p:blipFill>
        <p:spPr>
          <a:xfrm>
            <a:off x="6984583" y="2565777"/>
            <a:ext cx="3998433" cy="3466532"/>
          </a:xfrm>
          <a:prstGeom prst="rect">
            <a:avLst/>
          </a:prstGeom>
        </p:spPr>
      </p:pic>
    </p:spTree>
    <p:extLst>
      <p:ext uri="{BB962C8B-B14F-4D97-AF65-F5344CB8AC3E}">
        <p14:creationId xmlns:p14="http://schemas.microsoft.com/office/powerpoint/2010/main" val="20285602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48553" y="4486389"/>
            <a:ext cx="10515600" cy="4351338"/>
          </a:xfrm>
        </p:spPr>
        <p:txBody>
          <a:bodyPr/>
          <a:lstStyle/>
          <a:p>
            <a:pPr marL="0" indent="0">
              <a:buNone/>
            </a:pPr>
            <a:r>
              <a:rPr lang="en-GB" dirty="0" smtClean="0">
                <a:latin typeface="Arial" panose="020B0604020202020204" pitchFamily="34" charset="0"/>
                <a:cs typeface="Arial" panose="020B0604020202020204" pitchFamily="34" charset="0"/>
              </a:rPr>
              <a:t>The </a:t>
            </a:r>
            <a:r>
              <a:rPr lang="en-GB" dirty="0" err="1" smtClean="0">
                <a:latin typeface="Arial" panose="020B0604020202020204" pitchFamily="34" charset="0"/>
                <a:cs typeface="Arial" panose="020B0604020202020204" pitchFamily="34" charset="0"/>
              </a:rPr>
              <a:t>Haktaks</a:t>
            </a:r>
            <a:r>
              <a:rPr lang="en-GB" dirty="0" smtClean="0">
                <a:latin typeface="Arial" panose="020B0604020202020204" pitchFamily="34" charset="0"/>
                <a:cs typeface="Arial" panose="020B0604020202020204" pitchFamily="34" charset="0"/>
              </a:rPr>
              <a:t> worked late into the night, filling and emptying the pot until the floor was covered with coins. Morning came, and off went 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with a long list of things to buy in the village. Instead of vegetables, his basket was full of gold coins!</a:t>
            </a: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rotWithShape="1">
          <a:blip r:embed="rId2"/>
          <a:srcRect l="11225" t="26073" r="66643" b="39226"/>
          <a:stretch/>
        </p:blipFill>
        <p:spPr>
          <a:xfrm>
            <a:off x="3697958" y="612495"/>
            <a:ext cx="4394579" cy="3873894"/>
          </a:xfrm>
          <a:prstGeom prst="rect">
            <a:avLst/>
          </a:prstGeom>
        </p:spPr>
      </p:pic>
    </p:spTree>
    <p:extLst>
      <p:ext uri="{BB962C8B-B14F-4D97-AF65-F5344CB8AC3E}">
        <p14:creationId xmlns:p14="http://schemas.microsoft.com/office/powerpoint/2010/main" val="11618624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4098" y="605302"/>
            <a:ext cx="9601196" cy="5481599"/>
          </a:xfrm>
        </p:spPr>
        <p:txBody>
          <a:bodyPr>
            <a:normAutofit/>
          </a:bodyPr>
          <a:lstStyle/>
          <a:p>
            <a:pPr marL="0" indent="0">
              <a:buNone/>
            </a:pPr>
            <a:r>
              <a:rPr lang="en-GB" dirty="0" smtClean="0">
                <a:latin typeface="Arial" panose="020B0604020202020204" pitchFamily="34" charset="0"/>
                <a:cs typeface="Arial" panose="020B0604020202020204" pitchFamily="34" charset="0"/>
              </a:rPr>
              <a:t>Mrs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finished all of her jobs and as she walked past the strange looing pot she said “ Dear pot, I do not know where you came from but you are my best friend!”  She bent over the pot to have a closer look inside. </a:t>
            </a:r>
          </a:p>
          <a:p>
            <a:pPr marL="0" indent="0">
              <a:buNone/>
            </a:pPr>
            <a:endParaRPr lang="en-GB" dirty="0"/>
          </a:p>
          <a:p>
            <a:pPr marL="0" indent="0">
              <a:buNone/>
            </a:pPr>
            <a:endParaRPr lang="en-GB" dirty="0"/>
          </a:p>
          <a:p>
            <a:pPr marL="0" indent="0">
              <a:buNone/>
            </a:pPr>
            <a:r>
              <a:rPr lang="en-GB" dirty="0" smtClean="0">
                <a:latin typeface="Arial" panose="020B0604020202020204" pitchFamily="34" charset="0"/>
                <a:cs typeface="Arial" panose="020B0604020202020204" pitchFamily="34" charset="0"/>
              </a:rPr>
              <a:t>Just at that moment, 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returned</a:t>
            </a:r>
            <a:r>
              <a:rPr lang="en-GB" dirty="0">
                <a:latin typeface="Arial" panose="020B0604020202020204" pitchFamily="34" charset="0"/>
                <a:cs typeface="Arial" panose="020B0604020202020204" pitchFamily="34" charset="0"/>
              </a:rPr>
              <a:t> </a:t>
            </a:r>
            <a:endParaRPr lang="en-GB" dirty="0" smtClean="0">
              <a:latin typeface="Arial" panose="020B0604020202020204" pitchFamily="34" charset="0"/>
              <a:cs typeface="Arial" panose="020B0604020202020204" pitchFamily="34" charset="0"/>
            </a:endParaRPr>
          </a:p>
          <a:p>
            <a:pPr marL="0" indent="0">
              <a:buNone/>
            </a:pPr>
            <a:r>
              <a:rPr lang="en-GB" dirty="0" smtClean="0">
                <a:latin typeface="Arial" panose="020B0604020202020204" pitchFamily="34" charset="0"/>
                <a:cs typeface="Arial" panose="020B0604020202020204" pitchFamily="34" charset="0"/>
              </a:rPr>
              <a:t>Home. His arms were so full of bags that he</a:t>
            </a:r>
          </a:p>
          <a:p>
            <a:pPr marL="0" indent="0">
              <a:buNone/>
            </a:pPr>
            <a:r>
              <a:rPr lang="en-GB" dirty="0" smtClean="0">
                <a:latin typeface="Arial" panose="020B0604020202020204" pitchFamily="34" charset="0"/>
                <a:cs typeface="Arial" panose="020B0604020202020204" pitchFamily="34" charset="0"/>
              </a:rPr>
              <a:t>had to kick the door open - BANG! </a:t>
            </a:r>
          </a:p>
          <a:p>
            <a:pPr marL="0" indent="0">
              <a:buNone/>
            </a:pPr>
            <a:r>
              <a:rPr lang="en-GB" dirty="0" smtClean="0">
                <a:latin typeface="Arial" panose="020B0604020202020204" pitchFamily="34" charset="0"/>
                <a:cs typeface="Arial" panose="020B0604020202020204" pitchFamily="34" charset="0"/>
              </a:rPr>
              <a:t>Mrs </a:t>
            </a:r>
            <a:r>
              <a:rPr lang="en-GB" dirty="0" err="1" smtClean="0">
                <a:latin typeface="Arial" panose="020B0604020202020204" pitchFamily="34" charset="0"/>
                <a:cs typeface="Arial" panose="020B0604020202020204" pitchFamily="34" charset="0"/>
              </a:rPr>
              <a:t>Haktak</a:t>
            </a:r>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was so startled that she lost her</a:t>
            </a:r>
          </a:p>
          <a:p>
            <a:pPr marL="0" indent="0">
              <a:buNone/>
            </a:pPr>
            <a:r>
              <a:rPr lang="en-GB" dirty="0" smtClean="0">
                <a:latin typeface="Arial" panose="020B0604020202020204" pitchFamily="34" charset="0"/>
                <a:cs typeface="Arial" panose="020B0604020202020204" pitchFamily="34" charset="0"/>
              </a:rPr>
              <a:t>balance and fell headfirst into the pot! </a:t>
            </a:r>
            <a:endParaRPr lang="en-GB"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rotWithShape="1">
          <a:blip r:embed="rId2"/>
          <a:srcRect l="12589" t="26072" r="69492" b="38874"/>
          <a:stretch/>
        </p:blipFill>
        <p:spPr>
          <a:xfrm>
            <a:off x="7581657" y="2031030"/>
            <a:ext cx="3323637" cy="3655457"/>
          </a:xfrm>
          <a:prstGeom prst="rect">
            <a:avLst/>
          </a:prstGeom>
        </p:spPr>
      </p:pic>
    </p:spTree>
    <p:extLst>
      <p:ext uri="{BB962C8B-B14F-4D97-AF65-F5344CB8AC3E}">
        <p14:creationId xmlns:p14="http://schemas.microsoft.com/office/powerpoint/2010/main" val="39126158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73707" y="696037"/>
            <a:ext cx="10099343" cy="5404512"/>
          </a:xfrm>
        </p:spPr>
        <p:txBody>
          <a:bodyPr>
            <a:normAutofit/>
          </a:bodyPr>
          <a:lstStyle/>
          <a:p>
            <a:pPr marL="0" indent="0">
              <a:buNone/>
            </a:pPr>
            <a:r>
              <a:rPr lang="en-GB" dirty="0" smtClean="0">
                <a:latin typeface="Arial" panose="020B0604020202020204" pitchFamily="34" charset="0"/>
                <a:cs typeface="Arial" panose="020B0604020202020204" pitchFamily="34" charset="0"/>
              </a:rPr>
              <a:t>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ran over and grabbed his wife’s legs. He pulled and tugged until she slid out onto the floor. But when he looked at the pot again, he gasped…two more legs were sticking out of it!  He took hold of the ankles and pulled.</a:t>
            </a:r>
          </a:p>
          <a:p>
            <a:endParaRPr lang="en-GB" dirty="0"/>
          </a:p>
          <a:p>
            <a:endParaRPr lang="en-GB" dirty="0" smtClean="0"/>
          </a:p>
          <a:p>
            <a:endParaRPr lang="en-GB" dirty="0"/>
          </a:p>
          <a:p>
            <a:pPr marL="0" indent="0">
              <a:buNone/>
            </a:pPr>
            <a:endParaRPr lang="en-GB" dirty="0"/>
          </a:p>
        </p:txBody>
      </p:sp>
      <p:pic>
        <p:nvPicPr>
          <p:cNvPr id="4" name="Picture 3"/>
          <p:cNvPicPr>
            <a:picLocks noChangeAspect="1"/>
          </p:cNvPicPr>
          <p:nvPr/>
        </p:nvPicPr>
        <p:blipFill rotWithShape="1">
          <a:blip r:embed="rId2"/>
          <a:srcRect l="33987" t="25886" r="44300" b="39215"/>
          <a:stretch/>
        </p:blipFill>
        <p:spPr>
          <a:xfrm>
            <a:off x="5587426" y="2030143"/>
            <a:ext cx="4157466" cy="3756897"/>
          </a:xfrm>
          <a:prstGeom prst="rect">
            <a:avLst/>
          </a:prstGeom>
        </p:spPr>
      </p:pic>
    </p:spTree>
    <p:extLst>
      <p:ext uri="{BB962C8B-B14F-4D97-AF65-F5344CB8AC3E}">
        <p14:creationId xmlns:p14="http://schemas.microsoft.com/office/powerpoint/2010/main" val="27398240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805" y="674711"/>
            <a:ext cx="9601196" cy="5451769"/>
          </a:xfrm>
        </p:spPr>
        <p:txBody>
          <a:bodyPr>
            <a:normAutofit/>
          </a:bodyPr>
          <a:lstStyle/>
          <a:p>
            <a:pPr marL="0" indent="0">
              <a:buNone/>
            </a:pPr>
            <a:r>
              <a:rPr lang="en-GB" dirty="0">
                <a:latin typeface="Arial" panose="020B0604020202020204" pitchFamily="34" charset="0"/>
                <a:cs typeface="Arial" panose="020B0604020202020204" pitchFamily="34" charset="0"/>
              </a:rPr>
              <a:t>Out came a second </a:t>
            </a:r>
            <a:r>
              <a:rPr lang="en-GB" dirty="0" smtClean="0">
                <a:latin typeface="Arial" panose="020B0604020202020204" pitchFamily="34" charset="0"/>
                <a:cs typeface="Arial" panose="020B0604020202020204" pitchFamily="34" charset="0"/>
              </a:rPr>
              <a:t>person and she </a:t>
            </a:r>
            <a:r>
              <a:rPr lang="en-GB" dirty="0">
                <a:latin typeface="Arial" panose="020B0604020202020204" pitchFamily="34" charset="0"/>
                <a:cs typeface="Arial" panose="020B0604020202020204" pitchFamily="34" charset="0"/>
              </a:rPr>
              <a:t>looked exactly like his </a:t>
            </a:r>
            <a:r>
              <a:rPr lang="en-GB" dirty="0" smtClean="0">
                <a:latin typeface="Arial" panose="020B0604020202020204" pitchFamily="34" charset="0"/>
                <a:cs typeface="Arial" panose="020B0604020202020204" pitchFamily="34" charset="0"/>
              </a:rPr>
              <a:t>wife! </a:t>
            </a:r>
            <a:r>
              <a:rPr lang="en-GB" dirty="0">
                <a:latin typeface="Arial" panose="020B0604020202020204" pitchFamily="34" charset="0"/>
                <a:cs typeface="Arial" panose="020B0604020202020204" pitchFamily="34" charset="0"/>
              </a:rPr>
              <a:t>The new </a:t>
            </a:r>
            <a:r>
              <a:rPr lang="en-GB" dirty="0" smtClean="0">
                <a:latin typeface="Arial" panose="020B0604020202020204" pitchFamily="34" charset="0"/>
                <a:cs typeface="Arial" panose="020B0604020202020204" pitchFamily="34" charset="0"/>
              </a:rPr>
              <a:t>Mrs </a:t>
            </a:r>
            <a:r>
              <a:rPr lang="en-GB" dirty="0" err="1">
                <a:latin typeface="Arial" panose="020B0604020202020204" pitchFamily="34" charset="0"/>
                <a:cs typeface="Arial" panose="020B0604020202020204" pitchFamily="34" charset="0"/>
              </a:rPr>
              <a:t>Haktak</a:t>
            </a:r>
            <a:r>
              <a:rPr lang="en-GB" dirty="0">
                <a:latin typeface="Arial" panose="020B0604020202020204" pitchFamily="34" charset="0"/>
                <a:cs typeface="Arial" panose="020B0604020202020204" pitchFamily="34" charset="0"/>
              </a:rPr>
              <a:t> sat silently on the floor looking lost. But the first </a:t>
            </a:r>
            <a:r>
              <a:rPr lang="en-GB" dirty="0" smtClean="0">
                <a:latin typeface="Arial" panose="020B0604020202020204" pitchFamily="34" charset="0"/>
                <a:cs typeface="Arial" panose="020B0604020202020204" pitchFamily="34" charset="0"/>
              </a:rPr>
              <a:t>Mrs </a:t>
            </a:r>
            <a:r>
              <a:rPr lang="en-GB" dirty="0" err="1">
                <a:latin typeface="Arial" panose="020B0604020202020204" pitchFamily="34" charset="0"/>
                <a:cs typeface="Arial" panose="020B0604020202020204" pitchFamily="34" charset="0"/>
              </a:rPr>
              <a:t>Haktak</a:t>
            </a:r>
            <a:r>
              <a:rPr lang="en-GB" dirty="0">
                <a:latin typeface="Arial" panose="020B0604020202020204" pitchFamily="34" charset="0"/>
                <a:cs typeface="Arial" panose="020B0604020202020204" pitchFamily="34" charset="0"/>
              </a:rPr>
              <a:t> cried, “I am your one and only wife! </a:t>
            </a:r>
            <a:r>
              <a:rPr lang="en-GB" dirty="0" smtClean="0">
                <a:latin typeface="Arial" panose="020B0604020202020204" pitchFamily="34" charset="0"/>
                <a:cs typeface="Arial" panose="020B0604020202020204" pitchFamily="34" charset="0"/>
              </a:rPr>
              <a:t> Put </a:t>
            </a:r>
            <a:r>
              <a:rPr lang="en-GB" dirty="0">
                <a:latin typeface="Arial" panose="020B0604020202020204" pitchFamily="34" charset="0"/>
                <a:cs typeface="Arial" panose="020B0604020202020204" pitchFamily="34" charset="0"/>
              </a:rPr>
              <a:t>that woman back into the pot right now</a:t>
            </a:r>
            <a:r>
              <a:rPr lang="en-GB" dirty="0" smtClean="0">
                <a:latin typeface="Arial" panose="020B0604020202020204" pitchFamily="34" charset="0"/>
                <a:cs typeface="Arial" panose="020B0604020202020204" pitchFamily="34" charset="0"/>
              </a:rPr>
              <a:t>!”</a:t>
            </a:r>
            <a:endParaRPr lang="en-GB" dirty="0"/>
          </a:p>
          <a:p>
            <a:pPr marL="0" indent="0">
              <a:buNone/>
            </a:pPr>
            <a:endParaRPr lang="en-GB" dirty="0" smtClean="0"/>
          </a:p>
          <a:p>
            <a:pPr marL="0" indent="0">
              <a:buNone/>
            </a:pPr>
            <a:endParaRPr lang="en-GB" dirty="0" smtClean="0"/>
          </a:p>
          <a:p>
            <a:pPr marL="0" indent="0">
              <a:buNone/>
            </a:pPr>
            <a:r>
              <a:rPr lang="en-GB" dirty="0" smtClean="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No! </a:t>
            </a:r>
            <a:r>
              <a:rPr lang="en-GB" dirty="0" smtClean="0">
                <a:latin typeface="Arial" panose="020B0604020202020204" pitchFamily="34" charset="0"/>
                <a:cs typeface="Arial" panose="020B0604020202020204" pitchFamily="34" charset="0"/>
              </a:rPr>
              <a:t>I cant do that”, said Mr </a:t>
            </a:r>
            <a:r>
              <a:rPr lang="en-GB" dirty="0" err="1" smtClean="0">
                <a:latin typeface="Arial" panose="020B0604020202020204" pitchFamily="34" charset="0"/>
                <a:cs typeface="Arial" panose="020B0604020202020204" pitchFamily="34" charset="0"/>
              </a:rPr>
              <a:t>Haktak</a:t>
            </a:r>
            <a:r>
              <a:rPr lang="en-GB" dirty="0">
                <a:latin typeface="Arial" panose="020B0604020202020204" pitchFamily="34" charset="0"/>
                <a:cs typeface="Arial" panose="020B0604020202020204" pitchFamily="34" charset="0"/>
              </a:rPr>
              <a:t>.</a:t>
            </a:r>
            <a:endParaRPr lang="en-GB" dirty="0" smtClean="0">
              <a:latin typeface="Arial" panose="020B0604020202020204" pitchFamily="34" charset="0"/>
              <a:cs typeface="Arial" panose="020B0604020202020204" pitchFamily="34" charset="0"/>
            </a:endParaRPr>
          </a:p>
          <a:p>
            <a:pPr marL="0" indent="0">
              <a:buNone/>
            </a:pPr>
            <a:r>
              <a:rPr lang="en-GB" dirty="0" smtClean="0">
                <a:latin typeface="Arial" panose="020B0604020202020204" pitchFamily="34" charset="0"/>
                <a:cs typeface="Arial" panose="020B0604020202020204" pitchFamily="34" charset="0"/>
              </a:rPr>
              <a:t>If </a:t>
            </a:r>
            <a:r>
              <a:rPr lang="en-GB" dirty="0">
                <a:latin typeface="Arial" panose="020B0604020202020204" pitchFamily="34" charset="0"/>
                <a:cs typeface="Arial" panose="020B0604020202020204" pitchFamily="34" charset="0"/>
              </a:rPr>
              <a:t>I put her </a:t>
            </a:r>
            <a:r>
              <a:rPr lang="en-GB" dirty="0" smtClean="0">
                <a:latin typeface="Arial" panose="020B0604020202020204" pitchFamily="34" charset="0"/>
                <a:cs typeface="Arial" panose="020B0604020202020204" pitchFamily="34" charset="0"/>
              </a:rPr>
              <a:t>back in the pot it will give </a:t>
            </a:r>
          </a:p>
          <a:p>
            <a:pPr marL="0" indent="0">
              <a:buNone/>
            </a:pPr>
            <a:r>
              <a:rPr lang="en-GB" dirty="0" smtClean="0">
                <a:latin typeface="Arial" panose="020B0604020202020204" pitchFamily="34" charset="0"/>
                <a:cs typeface="Arial" panose="020B0604020202020204" pitchFamily="34" charset="0"/>
              </a:rPr>
              <a:t>us another one and we will have </a:t>
            </a:r>
          </a:p>
          <a:p>
            <a:pPr marL="0" indent="0">
              <a:buNone/>
            </a:pPr>
            <a:r>
              <a:rPr lang="en-GB" dirty="0" smtClean="0">
                <a:latin typeface="Arial" panose="020B0604020202020204" pitchFamily="34" charset="0"/>
                <a:cs typeface="Arial" panose="020B0604020202020204" pitchFamily="34" charset="0"/>
              </a:rPr>
              <a:t>three! </a:t>
            </a:r>
            <a:r>
              <a:rPr lang="en-GB" dirty="0">
                <a:latin typeface="Arial" panose="020B0604020202020204" pitchFamily="34" charset="0"/>
                <a:cs typeface="Arial" panose="020B0604020202020204" pitchFamily="34" charset="0"/>
              </a:rPr>
              <a:t>One wife is enough for me!” </a:t>
            </a:r>
          </a:p>
          <a:p>
            <a:endParaRPr lang="en-GB" dirty="0"/>
          </a:p>
        </p:txBody>
      </p:sp>
      <p:pic>
        <p:nvPicPr>
          <p:cNvPr id="5" name="Picture 4"/>
          <p:cNvPicPr>
            <a:picLocks noChangeAspect="1"/>
          </p:cNvPicPr>
          <p:nvPr/>
        </p:nvPicPr>
        <p:blipFill rotWithShape="1">
          <a:blip r:embed="rId2"/>
          <a:srcRect l="20350" t="24394" r="43462" b="39226"/>
          <a:stretch/>
        </p:blipFill>
        <p:spPr>
          <a:xfrm>
            <a:off x="6043647" y="2871193"/>
            <a:ext cx="5472752" cy="3093296"/>
          </a:xfrm>
          <a:prstGeom prst="rect">
            <a:avLst/>
          </a:prstGeom>
        </p:spPr>
      </p:pic>
    </p:spTree>
    <p:extLst>
      <p:ext uri="{BB962C8B-B14F-4D97-AF65-F5344CB8AC3E}">
        <p14:creationId xmlns:p14="http://schemas.microsoft.com/office/powerpoint/2010/main" val="33978731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61989" y="3712823"/>
            <a:ext cx="9601196" cy="3318936"/>
          </a:xfrm>
        </p:spPr>
        <p:txBody>
          <a:bodyPr/>
          <a:lstStyle/>
          <a:p>
            <a:pPr marL="0" indent="0">
              <a:buNone/>
            </a:pPr>
            <a:r>
              <a:rPr lang="en-GB" dirty="0" smtClean="0">
                <a:latin typeface="Arial" panose="020B0604020202020204" pitchFamily="34" charset="0"/>
                <a:cs typeface="Arial" panose="020B0604020202020204" pitchFamily="34" charset="0"/>
              </a:rPr>
              <a:t>As he stepped back 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tripped on one of the shopping bags and fell headfirst into the pot himself!  Both Mrs </a:t>
            </a:r>
            <a:r>
              <a:rPr lang="en-GB" dirty="0" err="1" smtClean="0">
                <a:latin typeface="Arial" panose="020B0604020202020204" pitchFamily="34" charset="0"/>
                <a:cs typeface="Arial" panose="020B0604020202020204" pitchFamily="34" charset="0"/>
              </a:rPr>
              <a:t>Haktaks</a:t>
            </a:r>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went to help him. Each grabbed an ankle and together they pulled him out. But of course were two more legs in the pot, so they pulled out the other 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too</a:t>
            </a:r>
            <a:r>
              <a:rPr lang="en-GB" dirty="0">
                <a:latin typeface="Arial" panose="020B0604020202020204" pitchFamily="34" charset="0"/>
                <a:cs typeface="Arial" panose="020B0604020202020204" pitchFamily="34" charset="0"/>
              </a:rPr>
              <a:t>!</a:t>
            </a:r>
            <a:r>
              <a:rPr lang="en-GB" dirty="0" smtClean="0">
                <a:latin typeface="Arial" panose="020B0604020202020204" pitchFamily="34" charset="0"/>
                <a:cs typeface="Arial" panose="020B0604020202020204" pitchFamily="34" charset="0"/>
              </a:rPr>
              <a:t>  “This pot is not as wonderful as we thought it was, now even our troubles are beginning to double.” said 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rotWithShape="1">
          <a:blip r:embed="rId2"/>
          <a:srcRect l="10805" t="26819" r="52483" b="39599"/>
          <a:stretch/>
        </p:blipFill>
        <p:spPr>
          <a:xfrm>
            <a:off x="3435531" y="700836"/>
            <a:ext cx="5654113" cy="2907830"/>
          </a:xfrm>
          <a:prstGeom prst="rect">
            <a:avLst/>
          </a:prstGeom>
        </p:spPr>
      </p:pic>
    </p:spTree>
    <p:extLst>
      <p:ext uri="{BB962C8B-B14F-4D97-AF65-F5344CB8AC3E}">
        <p14:creationId xmlns:p14="http://schemas.microsoft.com/office/powerpoint/2010/main" val="28476431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64772" y="4104425"/>
            <a:ext cx="9601196" cy="3318936"/>
          </a:xfrm>
        </p:spPr>
        <p:txBody>
          <a:bodyPr>
            <a:normAutofit/>
          </a:bodyPr>
          <a:lstStyle/>
          <a:p>
            <a:pPr marL="0" indent="0">
              <a:buNone/>
            </a:pPr>
            <a:r>
              <a:rPr lang="en-GB" dirty="0" smtClean="0">
                <a:latin typeface="Arial" panose="020B0604020202020204" pitchFamily="34" charset="0"/>
                <a:cs typeface="Arial" panose="020B0604020202020204" pitchFamily="34" charset="0"/>
              </a:rPr>
              <a:t>But his wife had been thinking. “Calm down husband,” she said. “It is good that the other Mrs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has her own Mr </a:t>
            </a:r>
            <a:r>
              <a:rPr lang="en-GB" dirty="0" err="1" smtClean="0">
                <a:latin typeface="Arial" panose="020B0604020202020204" pitchFamily="34" charset="0"/>
                <a:cs typeface="Arial" panose="020B0604020202020204" pitchFamily="34" charset="0"/>
              </a:rPr>
              <a:t>Haktak</a:t>
            </a:r>
            <a:r>
              <a:rPr lang="en-GB" dirty="0" smtClean="0">
                <a:latin typeface="Arial" panose="020B0604020202020204" pitchFamily="34" charset="0"/>
                <a:cs typeface="Arial" panose="020B0604020202020204" pitchFamily="34" charset="0"/>
              </a:rPr>
              <a:t>. Perhaps we will become best of friends. After all we are so alike, he will be a brother to you and she a sister to me. With our pot we can make two of everything, so there will be plenty to go around.”</a:t>
            </a: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rotWithShape="1">
          <a:blip r:embed="rId2"/>
          <a:srcRect l="12796" t="17677" r="20701" b="14787"/>
          <a:stretch/>
        </p:blipFill>
        <p:spPr>
          <a:xfrm>
            <a:off x="3300539" y="899422"/>
            <a:ext cx="4926842" cy="2813118"/>
          </a:xfrm>
          <a:prstGeom prst="rect">
            <a:avLst/>
          </a:prstGeom>
        </p:spPr>
      </p:pic>
    </p:spTree>
    <p:extLst>
      <p:ext uri="{BB962C8B-B14F-4D97-AF65-F5344CB8AC3E}">
        <p14:creationId xmlns:p14="http://schemas.microsoft.com/office/powerpoint/2010/main" val="32036353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22697" y="810018"/>
            <a:ext cx="9601196" cy="5345122"/>
          </a:xfrm>
        </p:spPr>
        <p:txBody>
          <a:bodyPr>
            <a:normAutofit lnSpcReduction="10000"/>
          </a:bodyPr>
          <a:lstStyle/>
          <a:p>
            <a:pPr marL="0" indent="0">
              <a:buNone/>
            </a:pPr>
            <a:r>
              <a:rPr lang="en-GB" dirty="0">
                <a:latin typeface="Arial" panose="020B0604020202020204" pitchFamily="34" charset="0"/>
                <a:cs typeface="Arial" panose="020B0604020202020204" pitchFamily="34" charset="0"/>
              </a:rPr>
              <a:t>And that is what they did. The </a:t>
            </a:r>
            <a:r>
              <a:rPr lang="en-GB" dirty="0" err="1" smtClean="0">
                <a:latin typeface="Arial" panose="020B0604020202020204" pitchFamily="34" charset="0"/>
                <a:cs typeface="Arial" panose="020B0604020202020204" pitchFamily="34" charset="0"/>
              </a:rPr>
              <a:t>Haktaks</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built two fine new homes. Each house had identical teapots, rice bowls, silk embroideries, and bamboo furniture. From the </a:t>
            </a:r>
            <a:r>
              <a:rPr lang="en-GB" dirty="0" smtClean="0">
                <a:latin typeface="Arial" panose="020B0604020202020204" pitchFamily="34" charset="0"/>
                <a:cs typeface="Arial" panose="020B0604020202020204" pitchFamily="34" charset="0"/>
              </a:rPr>
              <a:t>outside the </a:t>
            </a:r>
            <a:r>
              <a:rPr lang="en-GB" dirty="0">
                <a:latin typeface="Arial" panose="020B0604020202020204" pitchFamily="34" charset="0"/>
                <a:cs typeface="Arial" panose="020B0604020202020204" pitchFamily="34" charset="0"/>
              </a:rPr>
              <a:t>houses looked exactly alike, but there was one </a:t>
            </a:r>
            <a:r>
              <a:rPr lang="en-GB" dirty="0" smtClean="0">
                <a:latin typeface="Arial" panose="020B0604020202020204" pitchFamily="34" charset="0"/>
                <a:cs typeface="Arial" panose="020B0604020202020204" pitchFamily="34" charset="0"/>
              </a:rPr>
              <a:t>difference…</a:t>
            </a:r>
          </a:p>
          <a:p>
            <a:pPr marL="0" indent="0">
              <a:buNone/>
            </a:pPr>
            <a:endParaRPr lang="en-GB" dirty="0"/>
          </a:p>
          <a:p>
            <a:pPr marL="0" indent="0">
              <a:buNone/>
            </a:pPr>
            <a:endParaRPr lang="en-GB" dirty="0" smtClean="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latin typeface="Arial" panose="020B0604020202020204" pitchFamily="34" charset="0"/>
                <a:cs typeface="Arial" panose="020B0604020202020204" pitchFamily="34" charset="0"/>
              </a:rPr>
              <a:t>…hidden </a:t>
            </a:r>
            <a:r>
              <a:rPr lang="en-GB" dirty="0">
                <a:latin typeface="Arial" panose="020B0604020202020204" pitchFamily="34" charset="0"/>
                <a:cs typeface="Arial" panose="020B0604020202020204" pitchFamily="34" charset="0"/>
              </a:rPr>
              <a:t>in one house was a big brass </a:t>
            </a:r>
            <a:r>
              <a:rPr lang="en-GB" dirty="0" smtClean="0">
                <a:latin typeface="Arial" panose="020B0604020202020204" pitchFamily="34" charset="0"/>
                <a:cs typeface="Arial" panose="020B0604020202020204" pitchFamily="34" charset="0"/>
              </a:rPr>
              <a:t>pot!  Of course </a:t>
            </a:r>
            <a:r>
              <a:rPr lang="en-GB" dirty="0">
                <a:latin typeface="Arial" panose="020B0604020202020204" pitchFamily="34" charset="0"/>
                <a:cs typeface="Arial" panose="020B0604020202020204" pitchFamily="34" charset="0"/>
              </a:rPr>
              <a:t>the </a:t>
            </a:r>
            <a:r>
              <a:rPr lang="en-GB" dirty="0" err="1">
                <a:latin typeface="Arial" panose="020B0604020202020204" pitchFamily="34" charset="0"/>
                <a:cs typeface="Arial" panose="020B0604020202020204" pitchFamily="34" charset="0"/>
              </a:rPr>
              <a:t>Haktaks</a:t>
            </a:r>
            <a:r>
              <a:rPr lang="en-GB" dirty="0">
                <a:latin typeface="Arial" panose="020B0604020202020204" pitchFamily="34" charset="0"/>
                <a:cs typeface="Arial" panose="020B0604020202020204" pitchFamily="34" charset="0"/>
              </a:rPr>
              <a:t> were always </a:t>
            </a:r>
            <a:r>
              <a:rPr lang="en-GB" dirty="0" smtClean="0">
                <a:latin typeface="Arial" panose="020B0604020202020204" pitchFamily="34" charset="0"/>
                <a:cs typeface="Arial" panose="020B0604020202020204" pitchFamily="34" charset="0"/>
              </a:rPr>
              <a:t>very careful </a:t>
            </a:r>
            <a:r>
              <a:rPr lang="en-GB" dirty="0">
                <a:latin typeface="Arial" panose="020B0604020202020204" pitchFamily="34" charset="0"/>
                <a:cs typeface="Arial" panose="020B0604020202020204" pitchFamily="34" charset="0"/>
              </a:rPr>
              <a:t>not to fall into it again!</a:t>
            </a:r>
          </a:p>
        </p:txBody>
      </p:sp>
      <p:pic>
        <p:nvPicPr>
          <p:cNvPr id="4" name="Picture 3"/>
          <p:cNvPicPr>
            <a:picLocks noChangeAspect="1"/>
          </p:cNvPicPr>
          <p:nvPr/>
        </p:nvPicPr>
        <p:blipFill rotWithShape="1">
          <a:blip r:embed="rId2"/>
          <a:srcRect l="20560" t="25886" r="51434" b="41091"/>
          <a:stretch/>
        </p:blipFill>
        <p:spPr>
          <a:xfrm>
            <a:off x="4035187" y="2281208"/>
            <a:ext cx="4176215" cy="2768502"/>
          </a:xfrm>
          <a:prstGeom prst="rect">
            <a:avLst/>
          </a:prstGeom>
        </p:spPr>
      </p:pic>
    </p:spTree>
    <p:extLst>
      <p:ext uri="{BB962C8B-B14F-4D97-AF65-F5344CB8AC3E}">
        <p14:creationId xmlns:p14="http://schemas.microsoft.com/office/powerpoint/2010/main" val="25713952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1186" y="850962"/>
            <a:ext cx="9601196" cy="3318936"/>
          </a:xfrm>
        </p:spPr>
        <p:txBody>
          <a:bodyPr/>
          <a:lstStyle/>
          <a:p>
            <a:pPr marL="0" indent="0">
              <a:buNone/>
            </a:pPr>
            <a:r>
              <a:rPr lang="en-GB" dirty="0" smtClean="0">
                <a:latin typeface="Arial" panose="020B0604020202020204" pitchFamily="34" charset="0"/>
                <a:cs typeface="Arial" panose="020B0604020202020204" pitchFamily="34" charset="0"/>
              </a:rPr>
              <a:t>The new </a:t>
            </a:r>
            <a:r>
              <a:rPr lang="en-GB" dirty="0" err="1" smtClean="0">
                <a:latin typeface="Arial" panose="020B0604020202020204" pitchFamily="34" charset="0"/>
                <a:cs typeface="Arial" panose="020B0604020202020204" pitchFamily="34" charset="0"/>
              </a:rPr>
              <a:t>Haktaks</a:t>
            </a:r>
            <a:r>
              <a:rPr lang="en-GB" dirty="0" smtClean="0">
                <a:latin typeface="Arial" panose="020B0604020202020204" pitchFamily="34" charset="0"/>
                <a:cs typeface="Arial" panose="020B0604020202020204" pitchFamily="34" charset="0"/>
              </a:rPr>
              <a:t> and the old </a:t>
            </a:r>
            <a:r>
              <a:rPr lang="en-GB" dirty="0" err="1" smtClean="0">
                <a:latin typeface="Arial" panose="020B0604020202020204" pitchFamily="34" charset="0"/>
                <a:cs typeface="Arial" panose="020B0604020202020204" pitchFamily="34" charset="0"/>
              </a:rPr>
              <a:t>Haktaks</a:t>
            </a:r>
            <a:r>
              <a:rPr lang="en-GB" dirty="0" smtClean="0">
                <a:latin typeface="Arial" panose="020B0604020202020204" pitchFamily="34" charset="0"/>
                <a:cs typeface="Arial" panose="020B0604020202020204" pitchFamily="34" charset="0"/>
              </a:rPr>
              <a:t> did become good friends. The neighbours thought that the </a:t>
            </a:r>
            <a:r>
              <a:rPr lang="en-GB" dirty="0" err="1" smtClean="0">
                <a:latin typeface="Arial" panose="020B0604020202020204" pitchFamily="34" charset="0"/>
                <a:cs typeface="Arial" panose="020B0604020202020204" pitchFamily="34" charset="0"/>
              </a:rPr>
              <a:t>Haktaks</a:t>
            </a:r>
            <a:r>
              <a:rPr lang="en-GB" dirty="0" smtClean="0">
                <a:latin typeface="Arial" panose="020B0604020202020204" pitchFamily="34" charset="0"/>
                <a:cs typeface="Arial" panose="020B0604020202020204" pitchFamily="34" charset="0"/>
              </a:rPr>
              <a:t> had grown so rich that they decided to have two of everything – even themselves!</a:t>
            </a: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rotWithShape="1">
          <a:blip r:embed="rId2"/>
          <a:srcRect l="20456" t="25886" r="45769" b="39785"/>
          <a:stretch/>
        </p:blipFill>
        <p:spPr>
          <a:xfrm>
            <a:off x="3220869" y="2257533"/>
            <a:ext cx="5786651" cy="3306659"/>
          </a:xfrm>
          <a:prstGeom prst="rect">
            <a:avLst/>
          </a:prstGeom>
        </p:spPr>
      </p:pic>
      <p:sp>
        <p:nvSpPr>
          <p:cNvPr id="5" name="TextBox 4"/>
          <p:cNvSpPr txBox="1"/>
          <p:nvPr/>
        </p:nvSpPr>
        <p:spPr>
          <a:xfrm>
            <a:off x="4783539" y="5564192"/>
            <a:ext cx="2661313" cy="707886"/>
          </a:xfrm>
          <a:prstGeom prst="rect">
            <a:avLst/>
          </a:prstGeom>
          <a:noFill/>
        </p:spPr>
        <p:txBody>
          <a:bodyPr wrap="square" rtlCol="0">
            <a:spAutoFit/>
          </a:bodyPr>
          <a:lstStyle/>
          <a:p>
            <a:r>
              <a:rPr lang="en-GB" sz="4000" dirty="0" smtClean="0"/>
              <a:t>The End</a:t>
            </a:r>
            <a:endParaRPr lang="en-GB" sz="4000" dirty="0"/>
          </a:p>
        </p:txBody>
      </p:sp>
    </p:spTree>
    <p:extLst>
      <p:ext uri="{BB962C8B-B14F-4D97-AF65-F5344CB8AC3E}">
        <p14:creationId xmlns:p14="http://schemas.microsoft.com/office/powerpoint/2010/main" val="408806934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96</TotalTime>
  <Words>1018</Words>
  <Application>Microsoft Office PowerPoint</Application>
  <PresentationFormat>Widescreen</PresentationFormat>
  <Paragraphs>52</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Garamond</vt:lpstr>
      <vt:lpstr>Organic</vt:lpstr>
      <vt:lpstr>Two of Everything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Two of everything</dc:title>
  <dc:creator>Jono</dc:creator>
  <cp:lastModifiedBy>jdavison</cp:lastModifiedBy>
  <cp:revision>12</cp:revision>
  <dcterms:created xsi:type="dcterms:W3CDTF">2016-01-17T13:29:27Z</dcterms:created>
  <dcterms:modified xsi:type="dcterms:W3CDTF">2020-05-12T09:05:11Z</dcterms:modified>
</cp:coreProperties>
</file>