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94" r:id="rId3"/>
    <p:sldId id="383" r:id="rId4"/>
    <p:sldId id="391" r:id="rId5"/>
    <p:sldId id="324" r:id="rId6"/>
    <p:sldId id="395" r:id="rId7"/>
    <p:sldId id="396" r:id="rId8"/>
    <p:sldId id="397" r:id="rId9"/>
    <p:sldId id="398" r:id="rId10"/>
    <p:sldId id="399" r:id="rId11"/>
    <p:sldId id="400" r:id="rId12"/>
    <p:sldId id="401" r:id="rId13"/>
    <p:sldId id="402" r:id="rId14"/>
    <p:sldId id="314" r:id="rId15"/>
    <p:sldId id="376" r:id="rId16"/>
    <p:sldId id="407" r:id="rId17"/>
    <p:sldId id="408" r:id="rId18"/>
    <p:sldId id="409" r:id="rId19"/>
    <p:sldId id="410" r:id="rId20"/>
    <p:sldId id="411" r:id="rId21"/>
    <p:sldId id="412" r:id="rId22"/>
    <p:sldId id="309" r:id="rId23"/>
    <p:sldId id="405" r:id="rId24"/>
    <p:sldId id="308" r:id="rId25"/>
    <p:sldId id="267" r:id="rId26"/>
  </p:sldIdLst>
  <p:sldSz cx="9144000" cy="6858000" type="screen4x3"/>
  <p:notesSz cx="6858000" cy="9144000"/>
  <p:embeddedFontLst>
    <p:embeddedFont>
      <p:font typeface="Twinkl SemiBold" charset="0"/>
      <p:bold r:id="rId29"/>
    </p:embeddedFont>
    <p:embeddedFont>
      <p:font typeface="Twinkl" panose="020B0604020202020204" charset="0"/>
      <p:regular r:id="rId30"/>
      <p:bold r:id="rId31"/>
    </p:embeddedFont>
    <p:embeddedFont>
      <p:font typeface="Tuffy-TTF" panose="020B0603060100000000" charset="0"/>
      <p:regular r:id="rId32"/>
      <p:bold r:id="rId33"/>
      <p:italic r:id="rId34"/>
      <p:boldItalic r:id="rId35"/>
    </p:embeddedFont>
    <p:embeddedFont>
      <p:font typeface="Twinkl ExtraBold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E9FB"/>
    <a:srgbClr val="8CC74C"/>
    <a:srgbClr val="009386"/>
    <a:srgbClr val="FCE7B8"/>
    <a:srgbClr val="9CDCF9"/>
    <a:srgbClr val="FBB88E"/>
    <a:srgbClr val="7030A0"/>
    <a:srgbClr val="CC4894"/>
    <a:srgbClr val="FCF9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40" autoAdjust="0"/>
    <p:restoredTop sz="96357" autoAdjust="0"/>
  </p:normalViewPr>
  <p:slideViewPr>
    <p:cSldViewPr>
      <p:cViewPr varScale="1">
        <p:scale>
          <a:sx n="69" d="100"/>
          <a:sy n="69" d="100"/>
        </p:scale>
        <p:origin x="1104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52C670-4608-45EF-B8ED-7E457A832A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E42A7-86B5-43E2-9CA9-EB5A294682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696D65DC-E270-472D-B451-54A58B0A131F}" type="datetimeFigureOut">
              <a:rPr lang="en-GB"/>
              <a:pPr>
                <a:defRPr/>
              </a:pPr>
              <a:t>04/03/2021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476546-AC25-484A-B964-C6C0FBFD13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55C942-477C-4E6A-9DE3-C4B1EC8D515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656C4415-5901-4624-A621-5FB315836E0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1768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56AD0E-84F6-4054-A5F8-A22C81C3C5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902453-80DF-4D10-837A-4D31087F84B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DB25AAF7-E97D-4072-B656-EC1969DD167B}" type="datetimeFigureOut">
              <a:rPr lang="en-GB"/>
              <a:pPr>
                <a:defRPr/>
              </a:pPr>
              <a:t>04/03/2021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BF264E3-8450-4DF4-89F8-EE62D34776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7B0147E-8725-48D1-AD68-37F8A24CA4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1EC83-CEDC-4D02-8B53-A8E47D70D99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44B2C-6524-48F4-B72E-FC21AB18DF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05562F2-9F32-4865-9EDB-841829A88F8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68392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C2F2A1A-9065-4D63-AD4B-67A5F9893F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768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F2F31B7C-94E9-4F54-94AE-71A1B77F425B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496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8C4DBF8D-9B74-4DC2-A914-E7BBFDA16A0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381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335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EF50F74-5D6F-4FD1-8FB4-37CDE54794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4487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024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9BD82B-A395-49FE-A56C-EC282B79225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89C4A78-D24A-4626-BCF7-F76B1B7FE9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0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9.png"/><Relationship Id="rId33" Type="http://schemas.openxmlformats.org/officeDocument/2006/relationships/image" Target="../media/image17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8.png"/><Relationship Id="rId32" Type="http://schemas.openxmlformats.org/officeDocument/2006/relationships/image" Target="../media/image1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7.png"/><Relationship Id="rId28" Type="http://schemas.openxmlformats.org/officeDocument/2006/relationships/image" Target="../media/image12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6.png"/><Relationship Id="rId27" Type="http://schemas.openxmlformats.org/officeDocument/2006/relationships/image" Target="../media/image11.png"/><Relationship Id="rId30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3" Type="http://schemas.openxmlformats.org/officeDocument/2006/relationships/image" Target="../media/image36.png"/><Relationship Id="rId21" Type="http://schemas.openxmlformats.org/officeDocument/2006/relationships/image" Target="../media/image54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image" Target="../media/image35.png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24" Type="http://schemas.openxmlformats.org/officeDocument/2006/relationships/image" Target="../media/image57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23" Type="http://schemas.openxmlformats.org/officeDocument/2006/relationships/image" Target="../media/image56.pn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Relationship Id="rId22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DEF17E9-535E-452E-802F-2DEE4AEDF096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EFB642C-AC0C-4835-9486-AC78D00B4A16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19BC2E4-0463-48F6-9FC2-0345F739B74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pic>
        <p:nvPicPr>
          <p:cNvPr id="11267" name="Picture 2">
            <a:extLst>
              <a:ext uri="{FF2B5EF4-FFF2-40B4-BE49-F238E27FC236}">
                <a16:creationId xmlns:a16="http://schemas.microsoft.com/office/drawing/2014/main" id="{288917D1-6280-43CF-8912-C65028572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1125538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3006725" y="1116013"/>
            <a:ext cx="5040313" cy="896937"/>
          </a:xfrm>
          <a:prstGeom prst="wedgeRoundRectCallout">
            <a:avLst>
              <a:gd name="adj1" fmla="val -59512"/>
              <a:gd name="adj2" fmla="val 5760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revisit last week’s focus words…</a:t>
            </a:r>
          </a:p>
        </p:txBody>
      </p:sp>
      <p:sp>
        <p:nvSpPr>
          <p:cNvPr id="47" name="Speech Bubble">
            <a:extLst>
              <a:ext uri="{FF2B5EF4-FFF2-40B4-BE49-F238E27FC236}">
                <a16:creationId xmlns:a16="http://schemas.microsoft.com/office/drawing/2014/main" id="{3F8C1302-CCB1-4F68-A4B2-9359CEC535E5}"/>
              </a:ext>
            </a:extLst>
          </p:cNvPr>
          <p:cNvSpPr/>
          <p:nvPr/>
        </p:nvSpPr>
        <p:spPr>
          <a:xfrm>
            <a:off x="3016250" y="1116013"/>
            <a:ext cx="5040313" cy="896937"/>
          </a:xfrm>
          <a:prstGeom prst="wedgeRoundRectCallout">
            <a:avLst>
              <a:gd name="adj1" fmla="val -59751"/>
              <a:gd name="adj2" fmla="val 5760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I’ll say them and you write them down!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A79C187-1352-4863-A173-E7702EE2C240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12" t="-1990" r="2102" b="-3"/>
          <a:stretch/>
        </p:blipFill>
        <p:spPr>
          <a:xfrm>
            <a:off x="6448642" y="4803902"/>
            <a:ext cx="1507733" cy="1496211"/>
          </a:xfrm>
          <a:prstGeom prst="ellipse">
            <a:avLst/>
          </a:prstGeom>
          <a:ln>
            <a:noFill/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DEF17E9-535E-452E-802F-2DEE4AEDF096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EFB642C-AC0C-4835-9486-AC78D00B4A16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19BC2E4-0463-48F6-9FC2-0345F739B74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55CF2AC3-1A4B-484D-BFD2-68A4359A8706}"/>
              </a:ext>
            </a:extLst>
          </p:cNvPr>
          <p:cNvSpPr/>
          <p:nvPr/>
        </p:nvSpPr>
        <p:spPr>
          <a:xfrm>
            <a:off x="2855913" y="81121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6E168E1-6461-4015-9AEE-A32C7217B8BA}"/>
              </a:ext>
            </a:extLst>
          </p:cNvPr>
          <p:cNvSpPr/>
          <p:nvPr/>
        </p:nvSpPr>
        <p:spPr>
          <a:xfrm>
            <a:off x="4637088" y="2792413"/>
            <a:ext cx="1512887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1830234-0722-4FC1-A9AF-F39ABB9E6C87}"/>
              </a:ext>
            </a:extLst>
          </p:cNvPr>
          <p:cNvSpPr/>
          <p:nvPr/>
        </p:nvSpPr>
        <p:spPr>
          <a:xfrm>
            <a:off x="993775" y="2792413"/>
            <a:ext cx="1512888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9285524-7F23-4643-A7E4-FC4DC1578899}"/>
              </a:ext>
            </a:extLst>
          </p:cNvPr>
          <p:cNvSpPr/>
          <p:nvPr/>
        </p:nvSpPr>
        <p:spPr>
          <a:xfrm>
            <a:off x="2708275" y="4797425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271684C-56B5-4898-8C89-3E0CB80D4DC9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4" r="20733" b="31460"/>
          <a:stretch/>
        </p:blipFill>
        <p:spPr>
          <a:xfrm>
            <a:off x="2843808" y="2793112"/>
            <a:ext cx="1512168" cy="1512168"/>
          </a:xfrm>
          <a:prstGeom prst="ellipse">
            <a:avLst/>
          </a:prstGeom>
          <a:ln w="28575">
            <a:solidFill>
              <a:schemeClr val="accent6"/>
            </a:solidFill>
          </a:ln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A6BA3AD1-F65B-470F-9CF7-1365956C8D69}"/>
              </a:ext>
            </a:extLst>
          </p:cNvPr>
          <p:cNvSpPr/>
          <p:nvPr/>
        </p:nvSpPr>
        <p:spPr>
          <a:xfrm>
            <a:off x="4741863" y="809625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096A755-2D0E-459C-A8A6-06CBF7DF37AE}"/>
              </a:ext>
            </a:extLst>
          </p:cNvPr>
          <p:cNvSpPr/>
          <p:nvPr/>
        </p:nvSpPr>
        <p:spPr>
          <a:xfrm>
            <a:off x="966788" y="809625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2B3954A-0747-4A90-9A82-8FF66AE0A1F8}"/>
              </a:ext>
            </a:extLst>
          </p:cNvPr>
          <p:cNvSpPr/>
          <p:nvPr/>
        </p:nvSpPr>
        <p:spPr>
          <a:xfrm>
            <a:off x="914400" y="4794250"/>
            <a:ext cx="1511300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Oval Callout 64">
            <a:extLst>
              <a:ext uri="{FF2B5EF4-FFF2-40B4-BE49-F238E27FC236}">
                <a16:creationId xmlns:a16="http://schemas.microsoft.com/office/drawing/2014/main" id="{0242ECC9-5335-4BAC-B2D6-303F1D670CFF}"/>
              </a:ext>
            </a:extLst>
          </p:cNvPr>
          <p:cNvSpPr/>
          <p:nvPr/>
        </p:nvSpPr>
        <p:spPr>
          <a:xfrm>
            <a:off x="1962150" y="3106738"/>
            <a:ext cx="415925" cy="361950"/>
          </a:xfrm>
          <a:prstGeom prst="wedgeEllipseCallout">
            <a:avLst>
              <a:gd name="adj1" fmla="val -72640"/>
              <a:gd name="adj2" fmla="val 30737"/>
            </a:avLst>
          </a:prstGeom>
          <a:solidFill>
            <a:schemeClr val="bg1"/>
          </a:solidFill>
          <a:ln w="1905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1" name="PLAY">
            <a:extLst>
              <a:ext uri="{FF2B5EF4-FFF2-40B4-BE49-F238E27FC236}">
                <a16:creationId xmlns:a16="http://schemas.microsoft.com/office/drawing/2014/main" id="{A59F4D3C-518B-4110-8FD5-570AEC783F0C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2547938"/>
            <a:ext cx="558800" cy="558800"/>
            <a:chOff x="6300192" y="2204864"/>
            <a:chExt cx="900100" cy="90010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43D88B0-0CF5-4272-BA67-F155D29AF2CA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19D23528-B402-4756-949B-80359A386B55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34" name="CLAY">
            <a:extLst>
              <a:ext uri="{FF2B5EF4-FFF2-40B4-BE49-F238E27FC236}">
                <a16:creationId xmlns:a16="http://schemas.microsoft.com/office/drawing/2014/main" id="{B2CD3912-D18D-405E-B067-D6265743B9B0}"/>
              </a:ext>
            </a:extLst>
          </p:cNvPr>
          <p:cNvGrpSpPr>
            <a:grpSpLocks/>
          </p:cNvGrpSpPr>
          <p:nvPr/>
        </p:nvGrpSpPr>
        <p:grpSpPr bwMode="auto">
          <a:xfrm>
            <a:off x="5114925" y="2547938"/>
            <a:ext cx="557213" cy="558800"/>
            <a:chOff x="6300192" y="2204864"/>
            <a:chExt cx="900100" cy="900100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2553902-8052-4166-A9DD-AB16150C94D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AEC5427E-3D61-4652-AD6C-4D2AD422FC2A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37" name="TRAY">
            <a:extLst>
              <a:ext uri="{FF2B5EF4-FFF2-40B4-BE49-F238E27FC236}">
                <a16:creationId xmlns:a16="http://schemas.microsoft.com/office/drawing/2014/main" id="{424687D2-F4F1-4E01-B016-B2A1D152B58C}"/>
              </a:ext>
            </a:extLst>
          </p:cNvPr>
          <p:cNvGrpSpPr>
            <a:grpSpLocks/>
          </p:cNvGrpSpPr>
          <p:nvPr/>
        </p:nvGrpSpPr>
        <p:grpSpPr bwMode="auto">
          <a:xfrm>
            <a:off x="1471613" y="2547938"/>
            <a:ext cx="557212" cy="558800"/>
            <a:chOff x="6300192" y="2204864"/>
            <a:chExt cx="900100" cy="9001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A0703BD8-9DED-4D81-AE29-40C31678D99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2796FCED-A6AE-4C12-8825-21D0CA6B565E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0" name="CRAYON">
            <a:extLst>
              <a:ext uri="{FF2B5EF4-FFF2-40B4-BE49-F238E27FC236}">
                <a16:creationId xmlns:a16="http://schemas.microsoft.com/office/drawing/2014/main" id="{F97CC2E3-DC79-42AB-8530-DD61EA42D3B7}"/>
              </a:ext>
            </a:extLst>
          </p:cNvPr>
          <p:cNvGrpSpPr>
            <a:grpSpLocks/>
          </p:cNvGrpSpPr>
          <p:nvPr/>
        </p:nvGrpSpPr>
        <p:grpSpPr bwMode="auto">
          <a:xfrm>
            <a:off x="3186113" y="4552950"/>
            <a:ext cx="557212" cy="557213"/>
            <a:chOff x="6300192" y="2204864"/>
            <a:chExt cx="900100" cy="90010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0E9D1F7F-0DB1-492C-9A79-D56C005089D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F1046648-DBB8-4E1F-AF33-6759FF6D6175}"/>
                </a:ext>
              </a:extLst>
            </p:cNvPr>
            <p:cNvSpPr/>
            <p:nvPr/>
          </p:nvSpPr>
          <p:spPr>
            <a:xfrm rot="5400000">
              <a:off x="6559195" y="2417708"/>
              <a:ext cx="551344" cy="47441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9" name="DAY">
            <a:extLst>
              <a:ext uri="{FF2B5EF4-FFF2-40B4-BE49-F238E27FC236}">
                <a16:creationId xmlns:a16="http://schemas.microsoft.com/office/drawing/2014/main" id="{6BCC2327-6AD4-418C-B25E-CE6EDAE05EF3}"/>
              </a:ext>
            </a:extLst>
          </p:cNvPr>
          <p:cNvGrpSpPr>
            <a:grpSpLocks/>
          </p:cNvGrpSpPr>
          <p:nvPr/>
        </p:nvGrpSpPr>
        <p:grpSpPr bwMode="auto">
          <a:xfrm>
            <a:off x="3314700" y="560388"/>
            <a:ext cx="558800" cy="557212"/>
            <a:chOff x="6300192" y="2204864"/>
            <a:chExt cx="900100" cy="90010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978CC7D-666B-4504-AA6D-27E6CD285EE3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id="{F936037A-210E-4104-8EF5-93D5E4CF778A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52" name="MAY">
            <a:extLst>
              <a:ext uri="{FF2B5EF4-FFF2-40B4-BE49-F238E27FC236}">
                <a16:creationId xmlns:a16="http://schemas.microsoft.com/office/drawing/2014/main" id="{942BED5D-E742-4945-B336-409720ED91D8}"/>
              </a:ext>
            </a:extLst>
          </p:cNvPr>
          <p:cNvGrpSpPr>
            <a:grpSpLocks/>
          </p:cNvGrpSpPr>
          <p:nvPr/>
        </p:nvGrpSpPr>
        <p:grpSpPr bwMode="auto">
          <a:xfrm>
            <a:off x="5219700" y="565150"/>
            <a:ext cx="557213" cy="557213"/>
            <a:chOff x="6300192" y="2204864"/>
            <a:chExt cx="900100" cy="90010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606A7A-C69E-4100-8026-A22BC0B7CD3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4" name="Isosceles Triangle 53">
              <a:extLst>
                <a:ext uri="{FF2B5EF4-FFF2-40B4-BE49-F238E27FC236}">
                  <a16:creationId xmlns:a16="http://schemas.microsoft.com/office/drawing/2014/main" id="{94C887C7-25CA-4D3A-85D6-902977207A1B}"/>
                </a:ext>
              </a:extLst>
            </p:cNvPr>
            <p:cNvSpPr/>
            <p:nvPr/>
          </p:nvSpPr>
          <p:spPr>
            <a:xfrm rot="5400000">
              <a:off x="6559194" y="2417709"/>
              <a:ext cx="551344" cy="474412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58" name="SPRAY">
            <a:extLst>
              <a:ext uri="{FF2B5EF4-FFF2-40B4-BE49-F238E27FC236}">
                <a16:creationId xmlns:a16="http://schemas.microsoft.com/office/drawing/2014/main" id="{4FAF5E05-21F7-45CD-925C-1065888E5A81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549775"/>
            <a:ext cx="558800" cy="558800"/>
            <a:chOff x="6300192" y="2204864"/>
            <a:chExt cx="900100" cy="90010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FE38242C-2BC8-41F7-A367-073A7A92F09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EF57C9F2-044F-461A-9EBE-1E9BD5607E6B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2307" name="Picture 60">
            <a:extLst>
              <a:ext uri="{FF2B5EF4-FFF2-40B4-BE49-F238E27FC236}">
                <a16:creationId xmlns:a16="http://schemas.microsoft.com/office/drawing/2014/main" id="{90D5C6E3-4C02-4759-B419-CF5A3EAC8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t="15147" r="46251" b="16196"/>
          <a:stretch>
            <a:fillRect/>
          </a:stretch>
        </p:blipFill>
        <p:spPr bwMode="auto">
          <a:xfrm>
            <a:off x="1116013" y="3127375"/>
            <a:ext cx="885825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8" name="Picture 62">
            <a:extLst>
              <a:ext uri="{FF2B5EF4-FFF2-40B4-BE49-F238E27FC236}">
                <a16:creationId xmlns:a16="http://schemas.microsoft.com/office/drawing/2014/main" id="{219290BA-8793-43A2-B7F1-D42EE88F9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0" y="5186363"/>
            <a:ext cx="714375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66">
            <a:extLst>
              <a:ext uri="{FF2B5EF4-FFF2-40B4-BE49-F238E27FC236}">
                <a16:creationId xmlns:a16="http://schemas.microsoft.com/office/drawing/2014/main" id="{E8F292B3-1068-4926-9591-E6DD3F2A9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5216525"/>
            <a:ext cx="84772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0" name="Picture 70">
            <a:extLst>
              <a:ext uri="{FF2B5EF4-FFF2-40B4-BE49-F238E27FC236}">
                <a16:creationId xmlns:a16="http://schemas.microsoft.com/office/drawing/2014/main" id="{3D0D30B0-8D3B-4F71-A1D9-97CE70511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3133725"/>
            <a:ext cx="109537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1" name="Picture 74">
            <a:extLst>
              <a:ext uri="{FF2B5EF4-FFF2-40B4-BE49-F238E27FC236}">
                <a16:creationId xmlns:a16="http://schemas.microsoft.com/office/drawing/2014/main" id="{A3BF7AE9-36FF-4360-85C0-A32150995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763" y="1198563"/>
            <a:ext cx="1014412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73F8787E-E46E-437D-9679-709DFA4457A4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81" t="-1476" r="26567" b="48059"/>
          <a:stretch/>
        </p:blipFill>
        <p:spPr>
          <a:xfrm>
            <a:off x="2843808" y="836712"/>
            <a:ext cx="1512168" cy="1491736"/>
          </a:xfrm>
          <a:prstGeom prst="ellipse">
            <a:avLst/>
          </a:prstGeom>
        </p:spPr>
      </p:pic>
      <p:pic>
        <p:nvPicPr>
          <p:cNvPr id="12313" name="Picture 78">
            <a:extLst>
              <a:ext uri="{FF2B5EF4-FFF2-40B4-BE49-F238E27FC236}">
                <a16:creationId xmlns:a16="http://schemas.microsoft.com/office/drawing/2014/main" id="{46402910-3F8F-45A8-8126-E0C4FD482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950913"/>
            <a:ext cx="1076325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by">
            <a:hlinkClick r:id="" action="ppaction://media"/>
            <a:extLst>
              <a:ext uri="{FF2B5EF4-FFF2-40B4-BE49-F238E27FC236}">
                <a16:creationId xmlns:a16="http://schemas.microsoft.com/office/drawing/2014/main" id="{CAFB360C-C750-448D-8399-F8884988566B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-822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dry">
            <a:hlinkClick r:id="" action="ppaction://media"/>
            <a:extLst>
              <a:ext uri="{FF2B5EF4-FFF2-40B4-BE49-F238E27FC236}">
                <a16:creationId xmlns:a16="http://schemas.microsoft.com/office/drawing/2014/main" id="{DD26E832-3A10-46A7-8C84-69BDD43801BA}"/>
              </a:ext>
            </a:extLst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71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fly">
            <a:hlinkClick r:id="" action="ppaction://media"/>
            <a:extLst>
              <a:ext uri="{FF2B5EF4-FFF2-40B4-BE49-F238E27FC236}">
                <a16:creationId xmlns:a16="http://schemas.microsoft.com/office/drawing/2014/main" id="{6D24D724-0921-47C2-9055-A3A2BC2472B6}"/>
              </a:ext>
            </a:extLst>
          </p:cNvPr>
          <p:cNvPicPr>
            <a:picLocks noChangeAspect="1" noChangeArrowheads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9636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reply">
            <a:hlinkClick r:id="" action="ppaction://media"/>
            <a:extLst>
              <a:ext uri="{FF2B5EF4-FFF2-40B4-BE49-F238E27FC236}">
                <a16:creationId xmlns:a16="http://schemas.microsoft.com/office/drawing/2014/main" id="{D84842F0-1312-46A8-8487-026832D48712}"/>
              </a:ext>
            </a:extLst>
          </p:cNvPr>
          <p:cNvPicPr>
            <a:picLocks noChangeAspect="1" noChangeArrowheads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1855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sky">
            <a:hlinkClick r:id="" action="ppaction://media"/>
            <a:extLst>
              <a:ext uri="{FF2B5EF4-FFF2-40B4-BE49-F238E27FC236}">
                <a16:creationId xmlns:a16="http://schemas.microsoft.com/office/drawing/2014/main" id="{C7DB6C07-48B3-49B7-BF41-995991438754}"/>
              </a:ext>
            </a:extLst>
          </p:cNvPr>
          <p:cNvPicPr>
            <a:picLocks noChangeAspect="1" noChangeArrowheads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2747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sly">
            <a:hlinkClick r:id="" action="ppaction://media"/>
            <a:extLst>
              <a:ext uri="{FF2B5EF4-FFF2-40B4-BE49-F238E27FC236}">
                <a16:creationId xmlns:a16="http://schemas.microsoft.com/office/drawing/2014/main" id="{FFEB65CA-6FCD-408E-A85D-AD5A13195BF8}"/>
              </a:ext>
            </a:extLst>
          </p:cNvPr>
          <p:cNvPicPr>
            <a:picLocks noChangeAspect="1" noChangeArrowheads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36417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spy">
            <a:hlinkClick r:id="" action="ppaction://media"/>
            <a:extLst>
              <a:ext uri="{FF2B5EF4-FFF2-40B4-BE49-F238E27FC236}">
                <a16:creationId xmlns:a16="http://schemas.microsoft.com/office/drawing/2014/main" id="{342FBD78-BBE7-4D67-A9BA-B1B529953C4B}"/>
              </a:ext>
            </a:extLst>
          </p:cNvPr>
          <p:cNvPicPr>
            <a:picLocks noChangeAspect="1" noChangeArrowheads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453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try">
            <a:hlinkClick r:id="" action="ppaction://media"/>
            <a:extLst>
              <a:ext uri="{FF2B5EF4-FFF2-40B4-BE49-F238E27FC236}">
                <a16:creationId xmlns:a16="http://schemas.microsoft.com/office/drawing/2014/main" id="{76615BD5-C6E1-49CB-BBCB-B9397636D875}"/>
              </a:ext>
            </a:extLst>
          </p:cNvPr>
          <p:cNvPicPr>
            <a:picLocks noChangeAspect="1" noChangeArrowheads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5426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E6F2F6-C037-44C5-8E47-B15C485B2ECB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6" t="28262" r="11201" b="6334"/>
          <a:stretch/>
        </p:blipFill>
        <p:spPr>
          <a:xfrm>
            <a:off x="994387" y="836712"/>
            <a:ext cx="1475006" cy="1467113"/>
          </a:xfrm>
          <a:prstGeom prst="ellipse">
            <a:avLst/>
          </a:prstGeom>
        </p:spPr>
      </p:pic>
      <p:grpSp>
        <p:nvGrpSpPr>
          <p:cNvPr id="55" name="SAY">
            <a:extLst>
              <a:ext uri="{FF2B5EF4-FFF2-40B4-BE49-F238E27FC236}">
                <a16:creationId xmlns:a16="http://schemas.microsoft.com/office/drawing/2014/main" id="{D0EA1CE5-545F-4E08-AC5B-73E28C0F3F49}"/>
              </a:ext>
            </a:extLst>
          </p:cNvPr>
          <p:cNvGrpSpPr>
            <a:grpSpLocks/>
          </p:cNvGrpSpPr>
          <p:nvPr/>
        </p:nvGrpSpPr>
        <p:grpSpPr bwMode="auto">
          <a:xfrm>
            <a:off x="1444625" y="565150"/>
            <a:ext cx="557213" cy="557213"/>
            <a:chOff x="6300192" y="2204864"/>
            <a:chExt cx="900100" cy="9001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24DDB247-3EBC-4960-943B-B63271BC5F34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7" name="Isosceles Triangle 56">
              <a:extLst>
                <a:ext uri="{FF2B5EF4-FFF2-40B4-BE49-F238E27FC236}">
                  <a16:creationId xmlns:a16="http://schemas.microsoft.com/office/drawing/2014/main" id="{6E814B5A-9D8C-41D1-83DC-959CEFF72CD0}"/>
                </a:ext>
              </a:extLst>
            </p:cNvPr>
            <p:cNvSpPr/>
            <p:nvPr/>
          </p:nvSpPr>
          <p:spPr>
            <a:xfrm rot="5400000">
              <a:off x="6559194" y="2417709"/>
              <a:ext cx="551344" cy="474412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2" name="Oval 61">
            <a:extLst>
              <a:ext uri="{FF2B5EF4-FFF2-40B4-BE49-F238E27FC236}">
                <a16:creationId xmlns:a16="http://schemas.microsoft.com/office/drawing/2014/main" id="{306A4490-74BD-4F15-8B8C-A8098A053950}"/>
              </a:ext>
            </a:extLst>
          </p:cNvPr>
          <p:cNvSpPr/>
          <p:nvPr/>
        </p:nvSpPr>
        <p:spPr>
          <a:xfrm>
            <a:off x="6426200" y="4795838"/>
            <a:ext cx="1512888" cy="151130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0E37030-B260-4047-BF9F-93C841CD1424}"/>
              </a:ext>
            </a:extLst>
          </p:cNvPr>
          <p:cNvSpPr/>
          <p:nvPr/>
        </p:nvSpPr>
        <p:spPr>
          <a:xfrm>
            <a:off x="4632325" y="479266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69" name="SPRAY">
            <a:extLst>
              <a:ext uri="{FF2B5EF4-FFF2-40B4-BE49-F238E27FC236}">
                <a16:creationId xmlns:a16="http://schemas.microsoft.com/office/drawing/2014/main" id="{FCB1A4C8-009C-4A15-86D0-77BCF2EBFA00}"/>
              </a:ext>
            </a:extLst>
          </p:cNvPr>
          <p:cNvGrpSpPr>
            <a:grpSpLocks/>
          </p:cNvGrpSpPr>
          <p:nvPr/>
        </p:nvGrpSpPr>
        <p:grpSpPr bwMode="auto">
          <a:xfrm>
            <a:off x="5108575" y="4548188"/>
            <a:ext cx="558800" cy="558800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F2757032-EE6B-415A-A1FB-CE0CABA9A68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40C7B511-77D3-45CD-90DC-43FD8ADD34C7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2327" name="Picture 12">
            <a:extLst>
              <a:ext uri="{FF2B5EF4-FFF2-40B4-BE49-F238E27FC236}">
                <a16:creationId xmlns:a16="http://schemas.microsoft.com/office/drawing/2014/main" id="{0822D8E5-5B43-41F3-A9E8-94288A247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5172075"/>
            <a:ext cx="5334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5" name="CRAYON">
            <a:extLst>
              <a:ext uri="{FF2B5EF4-FFF2-40B4-BE49-F238E27FC236}">
                <a16:creationId xmlns:a16="http://schemas.microsoft.com/office/drawing/2014/main" id="{49E9A5DC-5601-4484-AA37-4531F730D92C}"/>
              </a:ext>
            </a:extLst>
          </p:cNvPr>
          <p:cNvGrpSpPr>
            <a:grpSpLocks/>
          </p:cNvGrpSpPr>
          <p:nvPr/>
        </p:nvGrpSpPr>
        <p:grpSpPr bwMode="auto">
          <a:xfrm>
            <a:off x="6904038" y="4551363"/>
            <a:ext cx="557212" cy="557212"/>
            <a:chOff x="6300192" y="2204864"/>
            <a:chExt cx="900100" cy="9001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A6CCF782-3AF6-43C5-9306-06C67828147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8" name="Isosceles Triangle 67">
              <a:extLst>
                <a:ext uri="{FF2B5EF4-FFF2-40B4-BE49-F238E27FC236}">
                  <a16:creationId xmlns:a16="http://schemas.microsoft.com/office/drawing/2014/main" id="{7BCEFBE5-2DEA-451E-A9E0-A7272B5D13EB}"/>
                </a:ext>
              </a:extLst>
            </p:cNvPr>
            <p:cNvSpPr/>
            <p:nvPr/>
          </p:nvSpPr>
          <p:spPr>
            <a:xfrm rot="5400000">
              <a:off x="6559196" y="2417708"/>
              <a:ext cx="551343" cy="474411"/>
            </a:xfrm>
            <a:prstGeom prst="triangle">
              <a:avLst/>
            </a:prstGeom>
            <a:solidFill>
              <a:srgbClr val="009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1" name="door">
            <a:hlinkClick r:id="" action="ppaction://media"/>
            <a:extLst>
              <a:ext uri="{FF2B5EF4-FFF2-40B4-BE49-F238E27FC236}">
                <a16:creationId xmlns:a16="http://schemas.microsoft.com/office/drawing/2014/main" id="{DA6C5942-9D1E-40EB-85BA-55A200DB1A83}"/>
              </a:ext>
            </a:extLst>
          </p:cNvPr>
          <p:cNvPicPr>
            <a:picLocks noChangeAspect="1" noChangeArrowheads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6319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floor">
            <a:hlinkClick r:id="" action="ppaction://media"/>
            <a:extLst>
              <a:ext uri="{FF2B5EF4-FFF2-40B4-BE49-F238E27FC236}">
                <a16:creationId xmlns:a16="http://schemas.microsoft.com/office/drawing/2014/main" id="{906B90FA-D00E-4C81-B515-7E3E6D3B0BE7}"/>
              </a:ext>
            </a:extLst>
          </p:cNvPr>
          <p:cNvPicPr>
            <a:picLocks noChangeAspect="1" noChangeArrowheads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488" y="7212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5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8"/>
                </p:tgtEl>
              </p:cMediaNode>
            </p:audi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5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89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134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11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03" fill="hold"/>
                                        <p:tgtEl>
                                          <p:spTgt spid="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035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296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724" fill="hold"/>
                                        <p:tgtEl>
                                          <p:spTgt spid="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77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263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72A1580-977E-4A81-BDD6-81944D43756D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and spell words containing </a:t>
            </a:r>
            <a:r>
              <a:rPr lang="en-GB" sz="2400" b="1" dirty="0" err="1">
                <a:solidFill>
                  <a:schemeClr val="tx1"/>
                </a:solidFill>
              </a:rPr>
              <a:t>dge</a:t>
            </a:r>
            <a:r>
              <a:rPr lang="en-GB" sz="2400" dirty="0">
                <a:solidFill>
                  <a:schemeClr val="tx1"/>
                </a:solidFill>
              </a:rPr>
              <a:t> saying /j/.</a:t>
            </a:r>
          </a:p>
        </p:txBody>
      </p:sp>
      <p:pic>
        <p:nvPicPr>
          <p:cNvPr id="16388" name="Picture 6">
            <a:extLst>
              <a:ext uri="{FF2B5EF4-FFF2-40B4-BE49-F238E27FC236}">
                <a16:creationId xmlns:a16="http://schemas.microsoft.com/office/drawing/2014/main" id="{5A05FCA8-0BB5-470A-9C50-32D36AD71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2143125"/>
            <a:ext cx="1266825" cy="431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8">
            <a:extLst>
              <a:ext uri="{FF2B5EF4-FFF2-40B4-BE49-F238E27FC236}">
                <a16:creationId xmlns:a16="http://schemas.microsoft.com/office/drawing/2014/main" id="{2450FD8E-5104-48E3-9C5D-A4CE151A6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2924175"/>
            <a:ext cx="1497013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155924"/>
            <a:ext cx="5184576" cy="917676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grapheme ‘</a:t>
            </a:r>
            <a:r>
              <a:rPr lang="en-GB" dirty="0" err="1">
                <a:solidFill>
                  <a:schemeClr val="tx1"/>
                </a:solidFill>
              </a:rPr>
              <a:t>dge</a:t>
            </a:r>
            <a:r>
              <a:rPr lang="en-GB" dirty="0">
                <a:solidFill>
                  <a:schemeClr val="tx1"/>
                </a:solidFill>
              </a:rPr>
              <a:t>’ is used for the phoneme /j/ when the word contains a short vowel sound in the middle, e.g. ‘hedge’ or ‘badge’.</a:t>
            </a:r>
          </a:p>
        </p:txBody>
      </p:sp>
      <p:sp>
        <p:nvSpPr>
          <p:cNvPr id="20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6444208" y="4097970"/>
            <a:ext cx="284162" cy="2841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D3E87E0-DF27-4CE7-B6F6-4AF95D55F23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E4C234C-E992-4EF4-9E54-8FC3C0531438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FEEF2FF-12A2-4143-96FE-66ED367F578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5027CC5-0288-42C1-91B3-ECC0BA79C82A}"/>
              </a:ext>
            </a:extLst>
          </p:cNvPr>
          <p:cNvSpPr/>
          <p:nvPr/>
        </p:nvSpPr>
        <p:spPr>
          <a:xfrm>
            <a:off x="809625" y="836613"/>
            <a:ext cx="7515225" cy="2160587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Mr Philips is writing words with his black pen on the whiteboard for today’s lesson.</a:t>
            </a: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All the words have </a:t>
            </a:r>
            <a:r>
              <a:rPr lang="en-GB" b="1" dirty="0" err="1">
                <a:solidFill>
                  <a:schemeClr val="tx1"/>
                </a:solidFill>
              </a:rPr>
              <a:t>dge</a:t>
            </a:r>
            <a:r>
              <a:rPr lang="en-GB" dirty="0">
                <a:solidFill>
                  <a:schemeClr val="tx1"/>
                </a:solidFill>
              </a:rPr>
              <a:t> saying /j/ in them. Sometimes, </a:t>
            </a:r>
            <a:r>
              <a:rPr lang="en-GB" b="1" dirty="0" err="1">
                <a:solidFill>
                  <a:schemeClr val="tx1"/>
                </a:solidFill>
              </a:rPr>
              <a:t>dge</a:t>
            </a:r>
            <a:r>
              <a:rPr lang="en-GB" dirty="0">
                <a:solidFill>
                  <a:schemeClr val="tx1"/>
                </a:solidFill>
              </a:rPr>
              <a:t> can make the /j/ sound at the end of a word.</a:t>
            </a:r>
          </a:p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Read the words on the whiteboards.</a:t>
            </a:r>
          </a:p>
        </p:txBody>
      </p:sp>
      <p:grpSp>
        <p:nvGrpSpPr>
          <p:cNvPr id="15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6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>
            <a:extLst>
              <a:ext uri="{FF2B5EF4-FFF2-40B4-BE49-F238E27FC236}">
                <a16:creationId xmlns:a16="http://schemas.microsoft.com/office/drawing/2014/main" id="{2F6D0D0A-B3B5-4B86-81F5-1FCF3485E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358356B4-1655-4519-98D5-6EAD91E9A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edge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C89908-E1EC-450C-93AA-153E6C95E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885950" y="2252663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47691 0.04607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D54F7092-D39E-45E7-AAFB-E0375C792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7B4199D2-839F-440A-AD74-1FE4032000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hedge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F4138A-D73F-4242-A1F9-EAF603875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381125" y="1890713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0.59514 0.0988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AC6DA9FB-D9B6-4477-92F0-8C2F8CF0C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8BB4A80C-6C5D-40C3-B6B0-90196F773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badge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670223-2435-4761-B024-3542544D7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381125" y="1890713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0.60295 0.109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39" y="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40915670-D347-4609-9849-AA8D5B1E7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86E68E49-28BF-4D4F-AEF6-7868B2B04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bridge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9299B3-C819-4020-8455-EF236A2F3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165225" y="1871663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64861 0.11227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3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AAF0D66F-03E7-4325-BDAC-28BDFBAF1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48085067-2A89-4767-9A41-7B7E36FF1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fridge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B7E921E-C140-4D40-A775-AD151B11D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165225" y="1871663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62656 0.10162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19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A7D7DD5B-8695-4C2C-8C4E-002F098A4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F35A7690-3046-420E-B18F-6236F8250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nudge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3712C9-37A7-4458-9D62-15F3D6062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238250" y="1754188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62656 0.1187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19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>
            <a:extLst>
              <a:ext uri="{FF2B5EF4-FFF2-40B4-BE49-F238E27FC236}">
                <a16:creationId xmlns:a16="http://schemas.microsoft.com/office/drawing/2014/main" id="{3F3E8489-72DC-419C-988D-0E8088D51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D8CC1262-5C6C-484D-879E-4BF9C2B87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dodge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CFD683-134D-49C0-86F2-E94058A28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238250" y="2160588"/>
            <a:ext cx="26987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0.61857 0.05949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20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9C34FD11-00DB-41F7-BBDC-45F232092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12763"/>
            <a:ext cx="7747000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53859AB6-2E8E-456C-8BB9-D60C7BE97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8" y="1700213"/>
            <a:ext cx="7985125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100">
                <a:solidFill>
                  <a:schemeClr val="tx1"/>
                </a:solidFill>
              </a:rPr>
              <a:t>sledge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80DA97-0CEF-4B78-AB13-1ECFFC67B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024351">
            <a:off x="1166018" y="2170907"/>
            <a:ext cx="269716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0.63455 0.0687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19" y="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E0D8C8E-E5F7-4D8C-BE39-1D29DA4BB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 ExtraBold" pitchFamily="2" charset="0"/>
              </a:rPr>
              <a:t>dge</a:t>
            </a:r>
            <a:r>
              <a:rPr lang="en-GB" altLang="en-US"/>
              <a:t> Match-Up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27CCA6-EBFD-432C-8673-797EEB75944C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Mr Philips gives the children some word and picture cards. Match each </a:t>
            </a:r>
            <a:r>
              <a:rPr lang="en-GB" b="1" dirty="0" err="1">
                <a:solidFill>
                  <a:schemeClr val="tx1"/>
                </a:solidFill>
              </a:rPr>
              <a:t>dge</a:t>
            </a:r>
            <a:r>
              <a:rPr lang="en-GB" dirty="0">
                <a:solidFill>
                  <a:schemeClr val="tx1"/>
                </a:solidFill>
              </a:rPr>
              <a:t> word to the correct picture.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207BBC7-5455-4E35-A779-73FADFC9CCE9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1F85048-B2E7-4C06-A892-3E6F055133D7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9CAC19D-1A75-4D8C-A06C-CE640E991BC9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0725" name="Picture 7">
            <a:extLst>
              <a:ext uri="{FF2B5EF4-FFF2-40B4-BE49-F238E27FC236}">
                <a16:creationId xmlns:a16="http://schemas.microsoft.com/office/drawing/2014/main" id="{DD0E8BEC-3326-4291-9E4A-A5550DF55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2597150"/>
            <a:ext cx="1622425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1747" name="Picture 2">
            <a:extLst>
              <a:ext uri="{FF2B5EF4-FFF2-40B4-BE49-F238E27FC236}">
                <a16:creationId xmlns:a16="http://schemas.microsoft.com/office/drawing/2014/main" id="{25C6CF43-0EC1-44C4-B46F-F2A50D275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hedge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0AE0A030-A27F-4B5D-8905-20059EBAB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59AE8D81-3A7F-4847-AF28-620387B6F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58383A18-8C31-4EC8-A1C6-AFBB39E5D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D59C4FA-76B5-493F-8C85-8B276000B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A66058EB-6ED5-4EBC-BD23-85693525B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026D7AD9-DC9E-456C-97CD-5A7885C0D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A341D9A-A172-4C55-83EA-B2AAD78E6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7EEE47F-16DA-46AC-ADB8-530EBC224AAE}"/>
              </a:ext>
            </a:extLst>
          </p:cNvPr>
          <p:cNvSpPr/>
          <p:nvPr/>
        </p:nvSpPr>
        <p:spPr>
          <a:xfrm>
            <a:off x="103188" y="3463925"/>
            <a:ext cx="2208212" cy="1223963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hedge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2771" name="Picture 2">
            <a:extLst>
              <a:ext uri="{FF2B5EF4-FFF2-40B4-BE49-F238E27FC236}">
                <a16:creationId xmlns:a16="http://schemas.microsoft.com/office/drawing/2014/main" id="{FF0737BA-DEE1-4F50-9CF2-D72888D9F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badge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0440DF73-236E-4EC9-8803-7B8614A41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B8BCE94-151C-49E0-8D20-3AE478EED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C7A19408-BF57-4012-8D50-BD89310CA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CF764050-10A6-435D-8870-3C4234606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3E202CF6-F006-4A7E-BBB9-A2AA65F06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A2E7561E-4209-46A7-BD1B-26B5A7D1E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3B75A4B9-D3C1-45C2-94F6-DF142F67D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FC99865-0188-45DC-ABC7-7AA315F0FC0F}"/>
              </a:ext>
            </a:extLst>
          </p:cNvPr>
          <p:cNvSpPr/>
          <p:nvPr/>
        </p:nvSpPr>
        <p:spPr>
          <a:xfrm>
            <a:off x="103188" y="3468688"/>
            <a:ext cx="2208212" cy="1223962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badge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3795" name="Picture 2">
            <a:extLst>
              <a:ext uri="{FF2B5EF4-FFF2-40B4-BE49-F238E27FC236}">
                <a16:creationId xmlns:a16="http://schemas.microsoft.com/office/drawing/2014/main" id="{449EC5C5-150B-4E2B-AD20-F96C90FCA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bridge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BB6738BD-EDDA-449A-9CC8-F20D74FFD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3BD4C733-DC4D-45CA-9A1A-C91E50966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53C5E4E3-B051-4FC2-8E8A-22D0B29D8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FFB92BD4-B811-4B7A-A3AD-702588A47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0E71E7DC-1745-4D06-B3F0-8DB3EB5A6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38311700-7515-4C8D-B07A-137C5A503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9FA059D-CF05-4B3D-B6A0-5A341DE6A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05F47E4-A03A-4222-8CF8-14E53378A0B2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bridge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4819" name="Picture 2">
            <a:extLst>
              <a:ext uri="{FF2B5EF4-FFF2-40B4-BE49-F238E27FC236}">
                <a16:creationId xmlns:a16="http://schemas.microsoft.com/office/drawing/2014/main" id="{27466C6E-284B-47AA-BC42-6727CBAF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fridge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A1F99E05-7D4E-4E0B-9307-5A88C4A78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E279604-F494-4A35-8831-AE914E364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06114F1F-D4DA-49EF-8067-50758F510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DF6EC28B-4774-4EF9-8416-91DF6B8A1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4DFCF82A-6777-4862-9384-F7F5F4B2A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9EBBC3DB-6F62-41BA-AF5D-584815374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64E19B5-2306-44F1-8976-EC9BFC995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7F67BF6-9973-4AAD-AAFF-5A70F273F7D6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fridge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5843" name="Picture 2">
            <a:extLst>
              <a:ext uri="{FF2B5EF4-FFF2-40B4-BE49-F238E27FC236}">
                <a16:creationId xmlns:a16="http://schemas.microsoft.com/office/drawing/2014/main" id="{15275E44-CEA2-49DE-9358-17AF4520F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sledge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75AAE806-1AC1-4787-A4A7-33E73C8CB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FB99C89C-BE5F-4787-809B-AD1EA4447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D9B2C376-2C7E-4C7C-8CF9-C59C8D992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6EC66B2-2B26-4AEA-A617-A06C64D46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2B4ACEAE-69D9-4A4C-A849-A1FC7B0EA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9D2994A3-1B88-42CC-B6BE-AEBBBB6F0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01C842BD-B7EA-4B99-8E6E-7D2FAD59A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4799DB9-561C-41DD-8BF2-AFD41681CC82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sledge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6867" name="Picture 2">
            <a:extLst>
              <a:ext uri="{FF2B5EF4-FFF2-40B4-BE49-F238E27FC236}">
                <a16:creationId xmlns:a16="http://schemas.microsoft.com/office/drawing/2014/main" id="{53C906DE-A783-4CCB-96FA-D9A353192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fudge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851BBAE1-4323-4FD3-AFEC-537F0B233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4AFF954-D783-4A28-823E-CCCC405C4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7C8232B-D53E-4949-A162-538F2F7AC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B1CDBEBE-2CC7-4DF0-8539-5DDE9525A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21A381C8-6B6A-4D96-9CBA-D2485EB5E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8E0DB863-0969-4A23-870E-41942997A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22F62C28-4EF3-4ACB-9037-46845CF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3347AD2-03BF-4C28-9ABF-35B60F335715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fudge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37616052-64C9-47E1-A6E1-FB44123CE123}"/>
              </a:ext>
            </a:extLst>
          </p:cNvPr>
          <p:cNvGrpSpPr/>
          <p:nvPr/>
        </p:nvGrpSpPr>
        <p:grpSpPr>
          <a:xfrm>
            <a:off x="7740352" y="227397"/>
            <a:ext cx="1403644" cy="504056"/>
            <a:chOff x="7732365" y="1700808"/>
            <a:chExt cx="1448147" cy="504056"/>
          </a:xfrm>
          <a:solidFill>
            <a:srgbClr val="009386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B49B62D-3774-46D2-936F-A32CEB2D2B39}"/>
                </a:ext>
              </a:extLst>
            </p:cNvPr>
            <p:cNvSpPr/>
            <p:nvPr/>
          </p:nvSpPr>
          <p:spPr>
            <a:xfrm>
              <a:off x="7732365" y="1700808"/>
              <a:ext cx="519978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185B320-879A-4F3C-A412-C9DA41F2AF6A}"/>
                </a:ext>
              </a:extLst>
            </p:cNvPr>
            <p:cNvSpPr/>
            <p:nvPr/>
          </p:nvSpPr>
          <p:spPr>
            <a:xfrm>
              <a:off x="8029470" y="1700808"/>
              <a:ext cx="115104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7891" name="Picture 2">
            <a:extLst>
              <a:ext uri="{FF2B5EF4-FFF2-40B4-BE49-F238E27FC236}">
                <a16:creationId xmlns:a16="http://schemas.microsoft.com/office/drawing/2014/main" id="{58E98C3D-BD82-4E72-A4CA-EA69B86AA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65288"/>
            <a:ext cx="1912938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306BEFE-89EC-4FBD-9CE3-1A29E171E54D}"/>
              </a:ext>
            </a:extLst>
          </p:cNvPr>
          <p:cNvSpPr/>
          <p:nvPr/>
        </p:nvSpPr>
        <p:spPr>
          <a:xfrm>
            <a:off x="103188" y="3465513"/>
            <a:ext cx="2208212" cy="12239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wedge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438AC2D3-748A-4FB5-B9C3-11D7C0E58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68421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B260B5EC-729B-422C-8026-06A6F86CA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8" y="3527425"/>
            <a:ext cx="127317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48F69D23-CF79-4C88-9917-9C1A72311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3529013"/>
            <a:ext cx="1274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CB3C5588-A6FC-4FE7-AA2E-633BA5684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715963"/>
            <a:ext cx="12731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608194E9-E8A7-4F4A-AD9B-0972B69B5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3" y="3525838"/>
            <a:ext cx="12985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1D030487-3D8F-44BF-B82D-7C5BEA578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696913"/>
            <a:ext cx="12668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0644A4BE-0814-4720-B155-07D855309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665163"/>
            <a:ext cx="127317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5C993C2-8D2D-41E0-B550-D559D0AF4E3A}"/>
              </a:ext>
            </a:extLst>
          </p:cNvPr>
          <p:cNvSpPr/>
          <p:nvPr/>
        </p:nvSpPr>
        <p:spPr>
          <a:xfrm>
            <a:off x="103188" y="3470275"/>
            <a:ext cx="2208212" cy="1223963"/>
          </a:xfrm>
          <a:prstGeom prst="roundRect">
            <a:avLst/>
          </a:prstGeom>
          <a:solidFill>
            <a:srgbClr val="8CC74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chemeClr val="tx1"/>
                </a:solidFill>
              </a:rPr>
              <a:t>wedge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572F6CEF-B831-4E83-AF3B-7E884E565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Text Detectives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C608FF1-C1D6-4C99-8122-749D17E2D827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140225E-BDA0-4D81-8FF9-208504428AC6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9AC674A-54D9-488E-9ABB-6F2DD77E4180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1686066-D723-44E7-A96F-0141C27F064D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Read the words on the sign and spot any </a:t>
            </a:r>
            <a:r>
              <a:rPr lang="en-GB" b="1" dirty="0" err="1">
                <a:solidFill>
                  <a:schemeClr val="tx1"/>
                </a:solidFill>
              </a:rPr>
              <a:t>dge</a:t>
            </a:r>
            <a:r>
              <a:rPr lang="en-GB" dirty="0">
                <a:solidFill>
                  <a:schemeClr val="tx1"/>
                </a:solidFill>
              </a:rPr>
              <a:t> saying /j/ words.</a:t>
            </a:r>
          </a:p>
        </p:txBody>
      </p:sp>
      <p:pic>
        <p:nvPicPr>
          <p:cNvPr id="40965" name="Picture 15">
            <a:extLst>
              <a:ext uri="{FF2B5EF4-FFF2-40B4-BE49-F238E27FC236}">
                <a16:creationId xmlns:a16="http://schemas.microsoft.com/office/drawing/2014/main" id="{9DB17B67-14BC-4777-8907-CA15C37C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2432050"/>
            <a:ext cx="1544638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16">
            <a:extLst>
              <a:ext uri="{FF2B5EF4-FFF2-40B4-BE49-F238E27FC236}">
                <a16:creationId xmlns:a16="http://schemas.microsoft.com/office/drawing/2014/main" id="{4AF74604-96FC-449B-A0BF-A835CF9F7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2425700"/>
            <a:ext cx="1455738" cy="407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17">
            <a:extLst>
              <a:ext uri="{FF2B5EF4-FFF2-40B4-BE49-F238E27FC236}">
                <a16:creationId xmlns:a16="http://schemas.microsoft.com/office/drawing/2014/main" id="{5CA64A05-D8BD-412E-941F-9B38BE866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2428875"/>
            <a:ext cx="1455737" cy="406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9F575C1-494C-4100-9B4D-74D0D4F085AF}"/>
              </a:ext>
            </a:extLst>
          </p:cNvPr>
          <p:cNvSpPr/>
          <p:nvPr/>
        </p:nvSpPr>
        <p:spPr>
          <a:xfrm>
            <a:off x="782638" y="1474788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Read the words on the sign and spot any </a:t>
            </a:r>
            <a:r>
              <a:rPr lang="en-GB" b="1" dirty="0" err="1">
                <a:solidFill>
                  <a:schemeClr val="tx1"/>
                </a:solidFill>
              </a:rPr>
              <a:t>dge</a:t>
            </a:r>
            <a:r>
              <a:rPr lang="en-GB" dirty="0">
                <a:solidFill>
                  <a:schemeClr val="tx1"/>
                </a:solidFill>
              </a:rPr>
              <a:t> saying /j/ words.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FDCBEF-EA0E-442E-A516-94C4DDE6A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67" t="9843" r="12749" b="16972"/>
          <a:stretch>
            <a:fillRect/>
          </a:stretch>
        </p:blipFill>
        <p:spPr bwMode="auto">
          <a:xfrm>
            <a:off x="-2700338" y="3716338"/>
            <a:ext cx="2663825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31892 0.0020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33471C1-77D1-41E2-B93A-0CDEFCCED6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64" r="18695" b="4747"/>
          <a:stretch/>
        </p:blipFill>
        <p:spPr>
          <a:xfrm>
            <a:off x="854754" y="851797"/>
            <a:ext cx="7434492" cy="5154405"/>
          </a:xfrm>
          <a:prstGeom prst="roundRect">
            <a:avLst>
              <a:gd name="adj" fmla="val 5255"/>
            </a:avLst>
          </a:prstGeom>
        </p:spPr>
      </p:pic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CFC17ED-05FE-4025-A970-595076DD715E}"/>
              </a:ext>
            </a:extLst>
          </p:cNvPr>
          <p:cNvSpPr/>
          <p:nvPr/>
        </p:nvSpPr>
        <p:spPr>
          <a:xfrm>
            <a:off x="1268413" y="1844675"/>
            <a:ext cx="6607175" cy="273685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endParaRPr lang="en-US" sz="2200" dirty="0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C608FF1-C1D6-4C99-8122-749D17E2D827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6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140225E-BDA0-4D81-8FF9-208504428AC6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9AC674A-54D9-488E-9ABB-6F2DD77E4180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CACF8BAC-4F67-4EFE-8D4D-FD3F35FBF61B}"/>
              </a:ext>
            </a:extLst>
          </p:cNvPr>
          <p:cNvSpPr/>
          <p:nvPr/>
        </p:nvSpPr>
        <p:spPr>
          <a:xfrm>
            <a:off x="1249363" y="1930400"/>
            <a:ext cx="6607175" cy="2305050"/>
          </a:xfrm>
          <a:prstGeom prst="roundRect">
            <a:avLst>
              <a:gd name="adj" fmla="val 1279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r>
              <a:rPr lang="en-US" sz="2200" dirty="0">
                <a:solidFill>
                  <a:schemeClr val="tx1"/>
                </a:solidFill>
              </a:rPr>
              <a:t>Monitors who have a badge can cross the</a:t>
            </a:r>
          </a:p>
          <a:p>
            <a:pPr algn="ctr">
              <a:spcAft>
                <a:spcPts val="600"/>
              </a:spcAft>
              <a:defRPr/>
            </a:pPr>
            <a:endParaRPr lang="en-US" sz="2200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2200" dirty="0">
                <a:solidFill>
                  <a:schemeClr val="tx1"/>
                </a:solidFill>
              </a:rPr>
              <a:t>bridge at the edge of the hedge by the lodge.</a:t>
            </a:r>
          </a:p>
          <a:p>
            <a:pPr algn="ctr">
              <a:spcAft>
                <a:spcPts val="600"/>
              </a:spcAft>
              <a:defRPr/>
            </a:pPr>
            <a:endParaRPr lang="en-US" sz="2200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2200" dirty="0">
                <a:solidFill>
                  <a:schemeClr val="tx1"/>
                </a:solidFill>
              </a:rPr>
              <a:t>Remember, children must not eat fudge in school!</a:t>
            </a:r>
          </a:p>
        </p:txBody>
      </p:sp>
      <p:pic>
        <p:nvPicPr>
          <p:cNvPr id="41990" name="Picture 21">
            <a:extLst>
              <a:ext uri="{FF2B5EF4-FFF2-40B4-BE49-F238E27FC236}">
                <a16:creationId xmlns:a16="http://schemas.microsoft.com/office/drawing/2014/main" id="{4707F184-0F7F-4B13-AF38-235BB658D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363" y="2492375"/>
            <a:ext cx="104775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22">
            <a:extLst>
              <a:ext uri="{FF2B5EF4-FFF2-40B4-BE49-F238E27FC236}">
                <a16:creationId xmlns:a16="http://schemas.microsoft.com/office/drawing/2014/main" id="{7A7AD790-E9AD-48A1-885D-B89BC9AC7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338" y="2492375"/>
            <a:ext cx="3921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23">
            <a:extLst>
              <a:ext uri="{FF2B5EF4-FFF2-40B4-BE49-F238E27FC236}">
                <a16:creationId xmlns:a16="http://schemas.microsoft.com/office/drawing/2014/main" id="{A1426A9C-8118-43B2-9923-4672D78B5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492375"/>
            <a:ext cx="533400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24">
            <a:extLst>
              <a:ext uri="{FF2B5EF4-FFF2-40B4-BE49-F238E27FC236}">
                <a16:creationId xmlns:a16="http://schemas.microsoft.com/office/drawing/2014/main" id="{CEAA1458-B41F-49A5-AF77-505D158FB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492375"/>
            <a:ext cx="630237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25">
            <a:extLst>
              <a:ext uri="{FF2B5EF4-FFF2-40B4-BE49-F238E27FC236}">
                <a16:creationId xmlns:a16="http://schemas.microsoft.com/office/drawing/2014/main" id="{22D58480-0B36-43C9-BC29-260D3D3EA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25" y="2492375"/>
            <a:ext cx="16351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26">
            <a:extLst>
              <a:ext uri="{FF2B5EF4-FFF2-40B4-BE49-F238E27FC236}">
                <a16:creationId xmlns:a16="http://schemas.microsoft.com/office/drawing/2014/main" id="{8636CB70-657A-46BD-89DB-F1D68A3A3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450" y="2492375"/>
            <a:ext cx="6461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27">
            <a:extLst>
              <a:ext uri="{FF2B5EF4-FFF2-40B4-BE49-F238E27FC236}">
                <a16:creationId xmlns:a16="http://schemas.microsoft.com/office/drawing/2014/main" id="{1805D10C-E003-48CB-BA7E-2F9B03550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2492375"/>
            <a:ext cx="393700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7" name="Picture 28">
            <a:extLst>
              <a:ext uri="{FF2B5EF4-FFF2-40B4-BE49-F238E27FC236}">
                <a16:creationId xmlns:a16="http://schemas.microsoft.com/office/drawing/2014/main" id="{2B72C563-A582-444B-BB16-20B4980D1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3" y="3370263"/>
            <a:ext cx="777875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8" name="Picture 29">
            <a:extLst>
              <a:ext uri="{FF2B5EF4-FFF2-40B4-BE49-F238E27FC236}">
                <a16:creationId xmlns:a16="http://schemas.microsoft.com/office/drawing/2014/main" id="{89CE5D86-741C-4B03-BCA1-B674917E6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363" y="3370263"/>
            <a:ext cx="3921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9" name="Picture 30">
            <a:extLst>
              <a:ext uri="{FF2B5EF4-FFF2-40B4-BE49-F238E27FC236}">
                <a16:creationId xmlns:a16="http://schemas.microsoft.com/office/drawing/2014/main" id="{ABC31A9D-6C60-486C-B49C-D84456D9C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70263"/>
            <a:ext cx="3921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0" name="Picture 31">
            <a:extLst>
              <a:ext uri="{FF2B5EF4-FFF2-40B4-BE49-F238E27FC236}">
                <a16:creationId xmlns:a16="http://schemas.microsoft.com/office/drawing/2014/main" id="{A0D84B2B-027C-40BB-B218-BB563630B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38" y="3370263"/>
            <a:ext cx="3921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1" name="Picture 32">
            <a:extLst>
              <a:ext uri="{FF2B5EF4-FFF2-40B4-BE49-F238E27FC236}">
                <a16:creationId xmlns:a16="http://schemas.microsoft.com/office/drawing/2014/main" id="{AEEC22AF-4BD7-4B25-846E-A42B3E2F1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370263"/>
            <a:ext cx="51593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2" name="Picture 33">
            <a:extLst>
              <a:ext uri="{FF2B5EF4-FFF2-40B4-BE49-F238E27FC236}">
                <a16:creationId xmlns:a16="http://schemas.microsoft.com/office/drawing/2014/main" id="{294A3941-C2BD-4FE4-B13F-1F31954F0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25" y="3370263"/>
            <a:ext cx="311150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3" name="Picture 34">
            <a:extLst>
              <a:ext uri="{FF2B5EF4-FFF2-40B4-BE49-F238E27FC236}">
                <a16:creationId xmlns:a16="http://schemas.microsoft.com/office/drawing/2014/main" id="{F70CE3A0-99CF-4B4F-B6DD-9AE2D23E0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3" y="3370263"/>
            <a:ext cx="2778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4" name="Picture 35">
            <a:extLst>
              <a:ext uri="{FF2B5EF4-FFF2-40B4-BE49-F238E27FC236}">
                <a16:creationId xmlns:a16="http://schemas.microsoft.com/office/drawing/2014/main" id="{8D71DF40-3571-4293-8F8D-A20499E63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4" t="19456" r="2" b="-2"/>
          <a:stretch>
            <a:fillRect/>
          </a:stretch>
        </p:blipFill>
        <p:spPr bwMode="auto">
          <a:xfrm>
            <a:off x="4973638" y="3370263"/>
            <a:ext cx="644525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5" name="Picture 36">
            <a:extLst>
              <a:ext uri="{FF2B5EF4-FFF2-40B4-BE49-F238E27FC236}">
                <a16:creationId xmlns:a16="http://schemas.microsoft.com/office/drawing/2014/main" id="{404A96D5-D250-4B7D-86CD-9519CDEEE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3370263"/>
            <a:ext cx="285750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6" name="Picture 37">
            <a:extLst>
              <a:ext uri="{FF2B5EF4-FFF2-40B4-BE49-F238E27FC236}">
                <a16:creationId xmlns:a16="http://schemas.microsoft.com/office/drawing/2014/main" id="{8D052AEA-16EF-401E-B6E1-DB7D644DF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925" y="3370263"/>
            <a:ext cx="631825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7" name="Picture 38">
            <a:extLst>
              <a:ext uri="{FF2B5EF4-FFF2-40B4-BE49-F238E27FC236}">
                <a16:creationId xmlns:a16="http://schemas.microsoft.com/office/drawing/2014/main" id="{A54D8ADF-68CA-4344-B8C1-E8BE04C7A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"/>
          <a:stretch>
            <a:fillRect/>
          </a:stretch>
        </p:blipFill>
        <p:spPr bwMode="auto">
          <a:xfrm>
            <a:off x="1574800" y="4173538"/>
            <a:ext cx="1023938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8" name="Picture 39">
            <a:extLst>
              <a:ext uri="{FF2B5EF4-FFF2-40B4-BE49-F238E27FC236}">
                <a16:creationId xmlns:a16="http://schemas.microsoft.com/office/drawing/2014/main" id="{540E32B7-F147-48C7-9294-C931938D9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16" b="-2"/>
          <a:stretch>
            <a:fillRect/>
          </a:stretch>
        </p:blipFill>
        <p:spPr bwMode="auto">
          <a:xfrm>
            <a:off x="2933700" y="4173538"/>
            <a:ext cx="102235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9" name="Picture 40">
            <a:extLst>
              <a:ext uri="{FF2B5EF4-FFF2-40B4-BE49-F238E27FC236}">
                <a16:creationId xmlns:a16="http://schemas.microsoft.com/office/drawing/2014/main" id="{3D7474BB-7F83-42CE-885E-8503ECE8B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488" y="4173538"/>
            <a:ext cx="52546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10" name="Picture 41">
            <a:extLst>
              <a:ext uri="{FF2B5EF4-FFF2-40B4-BE49-F238E27FC236}">
                <a16:creationId xmlns:a16="http://schemas.microsoft.com/office/drawing/2014/main" id="{0BEF6C99-89DA-424F-A4CC-AEC161C3E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3" y="4173538"/>
            <a:ext cx="393700" cy="20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11" name="Picture 42">
            <a:extLst>
              <a:ext uri="{FF2B5EF4-FFF2-40B4-BE49-F238E27FC236}">
                <a16:creationId xmlns:a16="http://schemas.microsoft.com/office/drawing/2014/main" id="{CC2A6DAC-8ECC-4DBD-A3AE-928B3BA5C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4173538"/>
            <a:ext cx="417513" cy="20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12" name="Picture 43">
            <a:extLst>
              <a:ext uri="{FF2B5EF4-FFF2-40B4-BE49-F238E27FC236}">
                <a16:creationId xmlns:a16="http://schemas.microsoft.com/office/drawing/2014/main" id="{2AEA4B60-48A6-4A8F-BBBF-D485FD77F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25" y="4173538"/>
            <a:ext cx="6635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13" name="Picture 44">
            <a:extLst>
              <a:ext uri="{FF2B5EF4-FFF2-40B4-BE49-F238E27FC236}">
                <a16:creationId xmlns:a16="http://schemas.microsoft.com/office/drawing/2014/main" id="{12151167-EF4A-4B03-B717-80DDDF8A1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13" y="4173538"/>
            <a:ext cx="295275" cy="20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14" name="Picture 11">
            <a:extLst>
              <a:ext uri="{FF2B5EF4-FFF2-40B4-BE49-F238E27FC236}">
                <a16:creationId xmlns:a16="http://schemas.microsoft.com/office/drawing/2014/main" id="{60F06849-C519-46A1-B803-5E2CB9719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1" t="42307" r="25598" b="28125"/>
          <a:stretch>
            <a:fillRect/>
          </a:stretch>
        </p:blipFill>
        <p:spPr bwMode="auto">
          <a:xfrm>
            <a:off x="6804025" y="4173538"/>
            <a:ext cx="692150" cy="15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B94CE8C-0B5E-44A8-80CF-E78B656EB4F0}"/>
              </a:ext>
            </a:extLst>
          </p:cNvPr>
          <p:cNvSpPr/>
          <p:nvPr/>
        </p:nvSpPr>
        <p:spPr>
          <a:xfrm>
            <a:off x="4062413" y="5422900"/>
            <a:ext cx="1306512" cy="442913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200" b="1" dirty="0">
                <a:solidFill>
                  <a:schemeClr val="bg1"/>
                </a:solidFill>
              </a:rPr>
              <a:t>Check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43F4450E-2AFC-498B-9E87-22EE61C0DD8E}"/>
              </a:ext>
            </a:extLst>
          </p:cNvPr>
          <p:cNvSpPr/>
          <p:nvPr/>
        </p:nvSpPr>
        <p:spPr>
          <a:xfrm>
            <a:off x="1249363" y="1930400"/>
            <a:ext cx="6607175" cy="2305050"/>
          </a:xfrm>
          <a:prstGeom prst="roundRect">
            <a:avLst>
              <a:gd name="adj" fmla="val 1279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ts val="600"/>
              </a:spcAft>
              <a:defRPr/>
            </a:pPr>
            <a:r>
              <a:rPr lang="en-US" sz="2200" dirty="0">
                <a:solidFill>
                  <a:schemeClr val="tx1"/>
                </a:solidFill>
              </a:rPr>
              <a:t>Monitors who have a </a:t>
            </a:r>
            <a:r>
              <a:rPr lang="en-US" sz="2200" dirty="0">
                <a:solidFill>
                  <a:srgbClr val="C00000"/>
                </a:solidFill>
              </a:rPr>
              <a:t>badge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can cross the</a:t>
            </a:r>
          </a:p>
          <a:p>
            <a:pPr algn="ctr">
              <a:spcAft>
                <a:spcPts val="600"/>
              </a:spcAft>
              <a:defRPr/>
            </a:pPr>
            <a:endParaRPr lang="en-US" sz="2200" dirty="0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2200" dirty="0">
                <a:solidFill>
                  <a:srgbClr val="C00000"/>
                </a:solidFill>
              </a:rPr>
              <a:t>bridge</a:t>
            </a:r>
            <a:r>
              <a:rPr lang="en-US" sz="2200" dirty="0">
                <a:solidFill>
                  <a:schemeClr val="tx1"/>
                </a:solidFill>
              </a:rPr>
              <a:t> at the </a:t>
            </a:r>
            <a:r>
              <a:rPr lang="en-US" sz="2200" dirty="0">
                <a:solidFill>
                  <a:srgbClr val="C00000"/>
                </a:solidFill>
              </a:rPr>
              <a:t>edge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of the </a:t>
            </a:r>
            <a:r>
              <a:rPr lang="en-US" sz="2200" dirty="0">
                <a:solidFill>
                  <a:srgbClr val="C00000"/>
                </a:solidFill>
              </a:rPr>
              <a:t>hedge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by the </a:t>
            </a:r>
            <a:r>
              <a:rPr lang="en-US" sz="2200" dirty="0">
                <a:solidFill>
                  <a:srgbClr val="C00000"/>
                </a:solidFill>
              </a:rPr>
              <a:t>lodge</a:t>
            </a:r>
            <a:r>
              <a:rPr lang="en-US" sz="2200" dirty="0">
                <a:solidFill>
                  <a:schemeClr val="tx1"/>
                </a:solidFill>
              </a:rPr>
              <a:t>.</a:t>
            </a:r>
            <a:endParaRPr lang="en-US" sz="2200" dirty="0">
              <a:solidFill>
                <a:schemeClr val="bg1"/>
              </a:solidFill>
            </a:endParaRPr>
          </a:p>
          <a:p>
            <a:pPr algn="ctr">
              <a:spcAft>
                <a:spcPts val="600"/>
              </a:spcAft>
              <a:defRPr/>
            </a:pPr>
            <a:endParaRPr lang="en-US" sz="2200" dirty="0">
              <a:solidFill>
                <a:schemeClr val="bg1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2200" dirty="0">
                <a:solidFill>
                  <a:schemeClr val="tx1"/>
                </a:solidFill>
              </a:rPr>
              <a:t>Remember, children must not eat </a:t>
            </a:r>
            <a:r>
              <a:rPr lang="en-US" sz="2200" dirty="0">
                <a:solidFill>
                  <a:srgbClr val="C00000"/>
                </a:solidFill>
              </a:rPr>
              <a:t>fudge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>
                <a:solidFill>
                  <a:schemeClr val="tx1"/>
                </a:solidFill>
              </a:rPr>
              <a:t>in school!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B44039B7-A98D-4812-81FC-619710ADADE6}"/>
              </a:ext>
            </a:extLst>
          </p:cNvPr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Twinkl SemiBold" pitchFamily="2" charset="0"/>
              </a:rPr>
              <a:t>Today, we have learnt…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8A038-6A85-4C33-B475-F8B23B51E7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1851025"/>
            <a:ext cx="6667500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9900">
                <a:solidFill>
                  <a:schemeClr val="tx1"/>
                </a:solidFill>
                <a:latin typeface="Twinkl SemiBold" pitchFamily="2" charset="0"/>
              </a:rPr>
              <a:t>dge</a:t>
            </a:r>
          </a:p>
        </p:txBody>
      </p:sp>
      <p:pic>
        <p:nvPicPr>
          <p:cNvPr id="44036" name="Picture 1">
            <a:extLst>
              <a:ext uri="{FF2B5EF4-FFF2-40B4-BE49-F238E27FC236}">
                <a16:creationId xmlns:a16="http://schemas.microsoft.com/office/drawing/2014/main" id="{076148C3-F205-4975-8276-49103A0A7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1362075"/>
            <a:ext cx="1871663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2">
            <a:extLst>
              <a:ext uri="{FF2B5EF4-FFF2-40B4-BE49-F238E27FC236}">
                <a16:creationId xmlns:a16="http://schemas.microsoft.com/office/drawing/2014/main" id="{ADDCE270-7BA8-468F-9567-70FE30CE6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77963"/>
            <a:ext cx="1481137" cy="460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1988</TotalTime>
  <Words>289</Words>
  <Application>Microsoft Office PowerPoint</Application>
  <PresentationFormat>On-screen Show (4:3)</PresentationFormat>
  <Paragraphs>65</Paragraphs>
  <Slides>25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Twinkl SemiBold</vt:lpstr>
      <vt:lpstr>Twinkl</vt:lpstr>
      <vt:lpstr>Tuffy-TTF</vt:lpstr>
      <vt:lpstr>Twinkl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dge Match-Up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Text Detectives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Holly Riglar</dc:creator>
  <cp:lastModifiedBy>Sarah Gerry</cp:lastModifiedBy>
  <cp:revision>706</cp:revision>
  <dcterms:created xsi:type="dcterms:W3CDTF">2018-07-20T11:42:41Z</dcterms:created>
  <dcterms:modified xsi:type="dcterms:W3CDTF">2021-03-04T18:02:38Z</dcterms:modified>
</cp:coreProperties>
</file>