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58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03241-76F2-46BE-ABA5-96545679DDBC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CC77-F299-471A-A053-FE5A0A764A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18973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03241-76F2-46BE-ABA5-96545679DDBC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CC77-F299-471A-A053-FE5A0A764A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8136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03241-76F2-46BE-ABA5-96545679DDBC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CC77-F299-471A-A053-FE5A0A764A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9961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03241-76F2-46BE-ABA5-96545679DDBC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CC77-F299-471A-A053-FE5A0A764A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85588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03241-76F2-46BE-ABA5-96545679DDBC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CC77-F299-471A-A053-FE5A0A764A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43110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03241-76F2-46BE-ABA5-96545679DDBC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CC77-F299-471A-A053-FE5A0A764A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03580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03241-76F2-46BE-ABA5-96545679DDBC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CC77-F299-471A-A053-FE5A0A764A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69193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03241-76F2-46BE-ABA5-96545679DDBC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CC77-F299-471A-A053-FE5A0A764A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9374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03241-76F2-46BE-ABA5-96545679DDBC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CC77-F299-471A-A053-FE5A0A764A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5589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03241-76F2-46BE-ABA5-96545679DDBC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CC77-F299-471A-A053-FE5A0A764A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00877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03241-76F2-46BE-ABA5-96545679DDBC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CC77-F299-471A-A053-FE5A0A764A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02441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C03241-76F2-46BE-ABA5-96545679DDBC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9ACC77-F299-471A-A053-FE5A0A764A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54381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LO: to close sort words with unstressed </a:t>
            </a:r>
            <a:r>
              <a:rPr lang="en-GB" dirty="0" err="1" smtClean="0"/>
              <a:t>vowles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29370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Success criteria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To understand what an unstressed vowel is</a:t>
            </a:r>
          </a:p>
          <a:p>
            <a:r>
              <a:rPr lang="en-GB" dirty="0" smtClean="0"/>
              <a:t>To sort words into groups with the same unstressed vowel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04959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Recap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Last lesson I asked you to sort words with unstressed vowels into groups, these groups could have been anything you wanted them to be.</a:t>
            </a:r>
          </a:p>
          <a:p>
            <a:r>
              <a:rPr lang="en-GB" dirty="0" smtClean="0"/>
              <a:t>While investigating those words you might have seen or heard some patterns emerging about what unstressed vowels might be.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08749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Independent task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Today, I would like you to sort the words again. This time you will be identifying the unstressed vowel</a:t>
            </a:r>
            <a:endParaRPr lang="en-GB" dirty="0"/>
          </a:p>
        </p:txBody>
      </p:sp>
      <p:grpSp>
        <p:nvGrpSpPr>
          <p:cNvPr id="10" name="Group 9"/>
          <p:cNvGrpSpPr/>
          <p:nvPr/>
        </p:nvGrpSpPr>
        <p:grpSpPr>
          <a:xfrm>
            <a:off x="1147618" y="3013003"/>
            <a:ext cx="5541818" cy="905164"/>
            <a:chOff x="1212273" y="3548712"/>
            <a:chExt cx="5541818" cy="905164"/>
          </a:xfrm>
        </p:grpSpPr>
        <p:sp>
          <p:nvSpPr>
            <p:cNvPr id="5" name="TextBox 4"/>
            <p:cNvSpPr txBox="1"/>
            <p:nvPr/>
          </p:nvSpPr>
          <p:spPr>
            <a:xfrm>
              <a:off x="3336636" y="3816628"/>
              <a:ext cx="341745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/>
                <a:t>Say this word out loud to yourself</a:t>
              </a:r>
              <a:endParaRPr lang="en-GB" dirty="0"/>
            </a:p>
          </p:txBody>
        </p:sp>
        <p:sp>
          <p:nvSpPr>
            <p:cNvPr id="8" name="Rectangle 7"/>
            <p:cNvSpPr/>
            <p:nvPr/>
          </p:nvSpPr>
          <p:spPr>
            <a:xfrm>
              <a:off x="1212273" y="3548712"/>
              <a:ext cx="2068946" cy="905164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dictionary</a:t>
              </a:r>
              <a:endParaRPr lang="en-GB" dirty="0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5719619" y="4001294"/>
            <a:ext cx="4635538" cy="905164"/>
            <a:chOff x="5045364" y="5121505"/>
            <a:chExt cx="4635538" cy="905164"/>
          </a:xfrm>
        </p:grpSpPr>
        <p:sp>
          <p:nvSpPr>
            <p:cNvPr id="7" name="TextBox 6"/>
            <p:cNvSpPr txBox="1"/>
            <p:nvPr/>
          </p:nvSpPr>
          <p:spPr>
            <a:xfrm>
              <a:off x="5045364" y="5322156"/>
              <a:ext cx="27501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/>
                <a:t>I bet it sounds a lot like</a:t>
              </a:r>
              <a:endParaRPr lang="en-GB" dirty="0"/>
            </a:p>
          </p:txBody>
        </p:sp>
        <p:sp>
          <p:nvSpPr>
            <p:cNvPr id="9" name="Rectangle 8"/>
            <p:cNvSpPr/>
            <p:nvPr/>
          </p:nvSpPr>
          <p:spPr>
            <a:xfrm>
              <a:off x="7611956" y="5121505"/>
              <a:ext cx="2068946" cy="905164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dirty="0" err="1" smtClean="0"/>
                <a:t>dictionry</a:t>
              </a:r>
              <a:endParaRPr lang="en-GB" dirty="0"/>
            </a:p>
          </p:txBody>
        </p:sp>
      </p:grpSp>
      <p:sp>
        <p:nvSpPr>
          <p:cNvPr id="12" name="Rectangle 11"/>
          <p:cNvSpPr/>
          <p:nvPr/>
        </p:nvSpPr>
        <p:spPr>
          <a:xfrm>
            <a:off x="4130963" y="5695228"/>
            <a:ext cx="2068946" cy="90516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500" dirty="0" smtClean="0"/>
              <a:t>diction</a:t>
            </a:r>
            <a:r>
              <a:rPr lang="en-GB" sz="2500" dirty="0" smtClean="0">
                <a:solidFill>
                  <a:srgbClr val="FF0000"/>
                </a:solidFill>
              </a:rPr>
              <a:t>a</a:t>
            </a:r>
            <a:r>
              <a:rPr lang="en-GB" sz="2500" dirty="0" smtClean="0"/>
              <a:t>ry</a:t>
            </a:r>
            <a:endParaRPr lang="en-GB" sz="2500" dirty="0"/>
          </a:p>
        </p:txBody>
      </p:sp>
      <p:sp>
        <p:nvSpPr>
          <p:cNvPr id="13" name="TextBox 12"/>
          <p:cNvSpPr txBox="1"/>
          <p:nvPr/>
        </p:nvSpPr>
        <p:spPr>
          <a:xfrm>
            <a:off x="838200" y="5224327"/>
            <a:ext cx="341976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This means the vowel ‘a’ in dictionary is a sound we don’t hear when we say the word out loud. This means ‘a’ is an unstressed vowel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516224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500" dirty="0" smtClean="0"/>
              <a:t>Sort the words on the next slide into these groups depending on their unstressed vowel, one has been done for you. Please only spend 20 minutes on this task</a:t>
            </a:r>
            <a:endParaRPr lang="en-GB" sz="25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5975724"/>
              </p:ext>
            </p:extLst>
          </p:nvPr>
        </p:nvGraphicFramePr>
        <p:xfrm>
          <a:off x="838200" y="2179010"/>
          <a:ext cx="10515600" cy="40981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03120">
                  <a:extLst>
                    <a:ext uri="{9D8B030D-6E8A-4147-A177-3AD203B41FA5}">
                      <a16:colId xmlns:a16="http://schemas.microsoft.com/office/drawing/2014/main" val="4055781833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4059034495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3191761619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713534382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1769741124"/>
                    </a:ext>
                  </a:extLst>
                </a:gridCol>
              </a:tblGrid>
              <a:tr h="868990">
                <a:tc>
                  <a:txBody>
                    <a:bodyPr/>
                    <a:lstStyle/>
                    <a:p>
                      <a:pPr algn="ctr"/>
                      <a:r>
                        <a:rPr lang="en-GB" sz="2500" dirty="0" smtClean="0"/>
                        <a:t>a</a:t>
                      </a:r>
                      <a:endParaRPr lang="en-GB" sz="2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dirty="0" smtClean="0"/>
                        <a:t>e</a:t>
                      </a:r>
                      <a:endParaRPr lang="en-GB" sz="2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dirty="0" err="1" smtClean="0"/>
                        <a:t>i</a:t>
                      </a:r>
                      <a:endParaRPr lang="en-GB" sz="2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dirty="0" smtClean="0"/>
                        <a:t>o</a:t>
                      </a:r>
                      <a:endParaRPr lang="en-GB" sz="2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dirty="0" smtClean="0"/>
                        <a:t>u</a:t>
                      </a:r>
                      <a:endParaRPr lang="en-GB" sz="25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7982757"/>
                  </a:ext>
                </a:extLst>
              </a:tr>
              <a:tr h="3229111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81673283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838200" y="3200341"/>
            <a:ext cx="2068946" cy="90516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diction</a:t>
            </a:r>
            <a:r>
              <a:rPr lang="en-GB" dirty="0" smtClean="0">
                <a:solidFill>
                  <a:srgbClr val="FF0000"/>
                </a:solidFill>
              </a:rPr>
              <a:t>a</a:t>
            </a:r>
            <a:r>
              <a:rPr lang="en-GB" dirty="0" smtClean="0"/>
              <a:t>ry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64995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301104" y="3854004"/>
            <a:ext cx="2068946" cy="90516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mtClean="0"/>
              <a:t>Accommodate</a:t>
            </a:r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413338" y="2686428"/>
            <a:ext cx="2068946" cy="90516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bruise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7698510" y="3862124"/>
            <a:ext cx="2068946" cy="90516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category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7528207" y="228348"/>
            <a:ext cx="2068946" cy="90516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cemetery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361726" y="4968082"/>
            <a:ext cx="2068946" cy="90516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definite</a:t>
            </a:r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5361726" y="2671239"/>
            <a:ext cx="2068946" cy="90516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desperate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7611956" y="5121505"/>
            <a:ext cx="2068946" cy="90516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dictionary</a:t>
            </a:r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5250591" y="1495845"/>
            <a:ext cx="2068946" cy="90516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embarrass</a:t>
            </a: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2903698" y="4905377"/>
            <a:ext cx="2068946" cy="90516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environment</a:t>
            </a:r>
            <a:endParaRPr lang="en-GB" dirty="0"/>
          </a:p>
        </p:txBody>
      </p:sp>
      <p:sp>
        <p:nvSpPr>
          <p:cNvPr id="12" name="Rectangle 11"/>
          <p:cNvSpPr/>
          <p:nvPr/>
        </p:nvSpPr>
        <p:spPr>
          <a:xfrm>
            <a:off x="9899083" y="5204602"/>
            <a:ext cx="2068946" cy="90516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exaggerate</a:t>
            </a:r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9942932" y="2613332"/>
            <a:ext cx="2068946" cy="90516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marvellous</a:t>
            </a:r>
            <a:endParaRPr lang="en-GB" dirty="0"/>
          </a:p>
        </p:txBody>
      </p:sp>
      <p:sp>
        <p:nvSpPr>
          <p:cNvPr id="14" name="Rectangle 13"/>
          <p:cNvSpPr/>
          <p:nvPr/>
        </p:nvSpPr>
        <p:spPr>
          <a:xfrm>
            <a:off x="7698510" y="1475508"/>
            <a:ext cx="2068946" cy="90516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nuisance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542637" y="5126183"/>
            <a:ext cx="2068946" cy="90516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parliament</a:t>
            </a:r>
            <a:endParaRPr lang="en-GB" dirty="0"/>
          </a:p>
        </p:txBody>
      </p:sp>
      <p:sp>
        <p:nvSpPr>
          <p:cNvPr id="16" name="Rectangle 15"/>
          <p:cNvSpPr/>
          <p:nvPr/>
        </p:nvSpPr>
        <p:spPr>
          <a:xfrm>
            <a:off x="2903698" y="3874492"/>
            <a:ext cx="2068946" cy="90516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privilege</a:t>
            </a:r>
            <a:endParaRPr lang="en-GB" dirty="0"/>
          </a:p>
        </p:txBody>
      </p:sp>
      <p:sp>
        <p:nvSpPr>
          <p:cNvPr id="17" name="Rectangle 16"/>
          <p:cNvSpPr/>
          <p:nvPr/>
        </p:nvSpPr>
        <p:spPr>
          <a:xfrm>
            <a:off x="359642" y="3908967"/>
            <a:ext cx="2068946" cy="90516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secretary</a:t>
            </a:r>
            <a:endParaRPr lang="en-GB" dirty="0"/>
          </a:p>
        </p:txBody>
      </p:sp>
      <p:sp>
        <p:nvSpPr>
          <p:cNvPr id="18" name="Rectangle 17"/>
          <p:cNvSpPr/>
          <p:nvPr/>
        </p:nvSpPr>
        <p:spPr>
          <a:xfrm>
            <a:off x="2682600" y="1525552"/>
            <a:ext cx="2068946" cy="90516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vegetable</a:t>
            </a:r>
            <a:endParaRPr lang="en-GB" dirty="0"/>
          </a:p>
        </p:txBody>
      </p:sp>
      <p:sp>
        <p:nvSpPr>
          <p:cNvPr id="19" name="Rectangle 18"/>
          <p:cNvSpPr/>
          <p:nvPr/>
        </p:nvSpPr>
        <p:spPr>
          <a:xfrm>
            <a:off x="327892" y="1530530"/>
            <a:ext cx="2068946" cy="90516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muscle</a:t>
            </a:r>
            <a:endParaRPr lang="en-GB" dirty="0"/>
          </a:p>
        </p:txBody>
      </p:sp>
      <p:sp>
        <p:nvSpPr>
          <p:cNvPr id="20" name="Rectangle 19"/>
          <p:cNvSpPr/>
          <p:nvPr/>
        </p:nvSpPr>
        <p:spPr>
          <a:xfrm>
            <a:off x="9903699" y="1525552"/>
            <a:ext cx="2068946" cy="90516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neighbour</a:t>
            </a:r>
            <a:endParaRPr lang="en-GB" dirty="0"/>
          </a:p>
        </p:txBody>
      </p:sp>
      <p:sp>
        <p:nvSpPr>
          <p:cNvPr id="21" name="Rectangle 20"/>
          <p:cNvSpPr/>
          <p:nvPr/>
        </p:nvSpPr>
        <p:spPr>
          <a:xfrm>
            <a:off x="190501" y="234446"/>
            <a:ext cx="2068946" cy="90516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persuade</a:t>
            </a:r>
            <a:endParaRPr lang="en-GB" dirty="0"/>
          </a:p>
        </p:txBody>
      </p:sp>
      <p:sp>
        <p:nvSpPr>
          <p:cNvPr id="22" name="Rectangle 21"/>
          <p:cNvSpPr/>
          <p:nvPr/>
        </p:nvSpPr>
        <p:spPr>
          <a:xfrm>
            <a:off x="5100791" y="228348"/>
            <a:ext cx="2068946" cy="90516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programme</a:t>
            </a:r>
            <a:endParaRPr lang="en-GB" dirty="0"/>
          </a:p>
        </p:txBody>
      </p:sp>
      <p:sp>
        <p:nvSpPr>
          <p:cNvPr id="23" name="Rectangle 22"/>
          <p:cNvSpPr/>
          <p:nvPr/>
        </p:nvSpPr>
        <p:spPr>
          <a:xfrm>
            <a:off x="2741469" y="259052"/>
            <a:ext cx="2068946" cy="90516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queue</a:t>
            </a:r>
            <a:endParaRPr lang="en-GB" dirty="0"/>
          </a:p>
        </p:txBody>
      </p:sp>
      <p:sp>
        <p:nvSpPr>
          <p:cNvPr id="24" name="Rectangle 23"/>
          <p:cNvSpPr/>
          <p:nvPr/>
        </p:nvSpPr>
        <p:spPr>
          <a:xfrm>
            <a:off x="9942932" y="3908967"/>
            <a:ext cx="2068946" cy="90516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recognise</a:t>
            </a:r>
            <a:endParaRPr lang="en-GB" dirty="0"/>
          </a:p>
        </p:txBody>
      </p:sp>
      <p:sp>
        <p:nvSpPr>
          <p:cNvPr id="25" name="Rectangle 24"/>
          <p:cNvSpPr/>
          <p:nvPr/>
        </p:nvSpPr>
        <p:spPr>
          <a:xfrm>
            <a:off x="7652329" y="2602743"/>
            <a:ext cx="2068946" cy="90516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relevant</a:t>
            </a:r>
            <a:endParaRPr lang="en-GB" dirty="0"/>
          </a:p>
        </p:txBody>
      </p:sp>
      <p:sp>
        <p:nvSpPr>
          <p:cNvPr id="26" name="Rectangle 25"/>
          <p:cNvSpPr/>
          <p:nvPr/>
        </p:nvSpPr>
        <p:spPr>
          <a:xfrm>
            <a:off x="9887529" y="228348"/>
            <a:ext cx="2068946" cy="90516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restaurant</a:t>
            </a:r>
            <a:endParaRPr lang="en-GB" dirty="0"/>
          </a:p>
        </p:txBody>
      </p:sp>
      <p:sp>
        <p:nvSpPr>
          <p:cNvPr id="27" name="Rectangle 26"/>
          <p:cNvSpPr/>
          <p:nvPr/>
        </p:nvSpPr>
        <p:spPr>
          <a:xfrm>
            <a:off x="3110356" y="2707986"/>
            <a:ext cx="2068946" cy="90516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rhyme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386555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209</Words>
  <Application>Microsoft Office PowerPoint</Application>
  <PresentationFormat>Widescreen</PresentationFormat>
  <Paragraphs>47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LO: to close sort words with unstressed vowles </vt:lpstr>
      <vt:lpstr>Success criteria</vt:lpstr>
      <vt:lpstr>Recap</vt:lpstr>
      <vt:lpstr>Independent task</vt:lpstr>
      <vt:lpstr>Sort the words on the next slide into these groups depending on their unstressed vowel, one has been done for you. Please only spend 20 minutes on this task</vt:lpstr>
      <vt:lpstr>PowerPoint Presentation</vt:lpstr>
    </vt:vector>
  </TitlesOfParts>
  <Company>First Federation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close sort words with unstressed vowles</dc:title>
  <dc:creator>Matt Skinner</dc:creator>
  <cp:lastModifiedBy>Matt Skinner</cp:lastModifiedBy>
  <cp:revision>5</cp:revision>
  <dcterms:created xsi:type="dcterms:W3CDTF">2021-01-28T09:35:49Z</dcterms:created>
  <dcterms:modified xsi:type="dcterms:W3CDTF">2021-01-28T10:06:40Z</dcterms:modified>
</cp:coreProperties>
</file>