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49" r:id="rId3"/>
    <p:sldMasterId id="2147483660" r:id="rId4"/>
  </p:sldMasterIdLst>
  <p:handoutMasterIdLst>
    <p:handoutMasterId r:id="rId15"/>
  </p:handoutMasterIdLst>
  <p:sldIdLst>
    <p:sldId id="284" r:id="rId5"/>
    <p:sldId id="285" r:id="rId6"/>
    <p:sldId id="286" r:id="rId7"/>
    <p:sldId id="287" r:id="rId8"/>
    <p:sldId id="282" r:id="rId9"/>
    <p:sldId id="267" r:id="rId10"/>
    <p:sldId id="268" r:id="rId11"/>
    <p:sldId id="275" r:id="rId12"/>
    <p:sldId id="278" r:id="rId13"/>
    <p:sldId id="279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24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  <p15:guide id="11" orient="horz" pos="5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321"/>
    <a:srgbClr val="91C8E6"/>
    <a:srgbClr val="FDEFA9"/>
    <a:srgbClr val="71B0CF"/>
    <a:srgbClr val="FCE678"/>
    <a:srgbClr val="E6226A"/>
    <a:srgbClr val="21A6F9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1158A1-0EF6-7D6D-645E-C3B2F4C3F02E}" v="63" dt="2021-02-02T08:00:49.166"/>
    <p1510:client id="{D2657D9E-FEBE-A8F5-C924-BC4D915ED101}" v="6" dt="2021-02-01T08:46:47.3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184" y="40"/>
      </p:cViewPr>
      <p:guideLst>
        <p:guide orient="horz" pos="2024"/>
        <p:guide pos="2880"/>
        <p:guide pos="317"/>
        <p:guide orient="horz" pos="3997"/>
        <p:guide pos="5420"/>
        <p:guide orient="horz" pos="323"/>
        <p:guide pos="476"/>
        <p:guide orient="horz" pos="459"/>
        <p:guide orient="horz" pos="3861"/>
        <p:guide pos="5284"/>
        <p:guide orient="horz" pos="55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180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Master" Target="slideMasters/slideMaster1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larke" userId="S::amandaclarke@brixington.devon.sch.uk::2dfd25e1-874b-4d7c-a8e9-9d4d08ce8efb" providerId="AD" clId="Web-{D2657D9E-FEBE-A8F5-C924-BC4D915ED101}"/>
    <pc:docChg chg="delSld modSld">
      <pc:chgData name="Amanda Clarke" userId="S::amandaclarke@brixington.devon.sch.uk::2dfd25e1-874b-4d7c-a8e9-9d4d08ce8efb" providerId="AD" clId="Web-{D2657D9E-FEBE-A8F5-C924-BC4D915ED101}" dt="2021-02-01T08:46:47.130" v="2" actId="20577"/>
      <pc:docMkLst>
        <pc:docMk/>
      </pc:docMkLst>
      <pc:sldChg chg="del">
        <pc:chgData name="Amanda Clarke" userId="S::amandaclarke@brixington.devon.sch.uk::2dfd25e1-874b-4d7c-a8e9-9d4d08ce8efb" providerId="AD" clId="Web-{D2657D9E-FEBE-A8F5-C924-BC4D915ED101}" dt="2021-02-01T08:46:24.802" v="0"/>
        <pc:sldMkLst>
          <pc:docMk/>
          <pc:sldMk cId="0" sldId="280"/>
        </pc:sldMkLst>
      </pc:sldChg>
      <pc:sldChg chg="modSp">
        <pc:chgData name="Amanda Clarke" userId="S::amandaclarke@brixington.devon.sch.uk::2dfd25e1-874b-4d7c-a8e9-9d4d08ce8efb" providerId="AD" clId="Web-{D2657D9E-FEBE-A8F5-C924-BC4D915ED101}" dt="2021-02-01T08:46:47.130" v="2" actId="20577"/>
        <pc:sldMkLst>
          <pc:docMk/>
          <pc:sldMk cId="0" sldId="281"/>
        </pc:sldMkLst>
        <pc:spChg chg="mod">
          <ac:chgData name="Amanda Clarke" userId="S::amandaclarke@brixington.devon.sch.uk::2dfd25e1-874b-4d7c-a8e9-9d4d08ce8efb" providerId="AD" clId="Web-{D2657D9E-FEBE-A8F5-C924-BC4D915ED101}" dt="2021-02-01T08:46:47.130" v="2" actId="20577"/>
          <ac:spMkLst>
            <pc:docMk/>
            <pc:sldMk cId="0" sldId="281"/>
            <ac:spMk id="2" creationId="{CD3A368A-709C-4EFE-9A6D-DA348E369803}"/>
          </ac:spMkLst>
        </pc:spChg>
      </pc:sldChg>
    </pc:docChg>
  </pc:docChgLst>
  <pc:docChgLst>
    <pc:chgData name="Amanda Clarke" userId="S::amandaclarke@brixington.devon.sch.uk::2dfd25e1-874b-4d7c-a8e9-9d4d08ce8efb" providerId="AD" clId="Web-{0A1158A1-0EF6-7D6D-645E-C3B2F4C3F02E}"/>
    <pc:docChg chg="addSld delSld modSld sldOrd addMainMaster modMainMaster">
      <pc:chgData name="Amanda Clarke" userId="S::amandaclarke@brixington.devon.sch.uk::2dfd25e1-874b-4d7c-a8e9-9d4d08ce8efb" providerId="AD" clId="Web-{0A1158A1-0EF6-7D6D-645E-C3B2F4C3F02E}" dt="2021-02-02T08:00:46.041" v="39" actId="20577"/>
      <pc:docMkLst>
        <pc:docMk/>
      </pc:docMkLst>
      <pc:sldChg chg="del">
        <pc:chgData name="Amanda Clarke" userId="S::amandaclarke@brixington.devon.sch.uk::2dfd25e1-874b-4d7c-a8e9-9d4d08ce8efb" providerId="AD" clId="Web-{0A1158A1-0EF6-7D6D-645E-C3B2F4C3F02E}" dt="2021-02-02T07:49:35.803" v="2"/>
        <pc:sldMkLst>
          <pc:docMk/>
          <pc:sldMk cId="0" sldId="263"/>
        </pc:sldMkLst>
      </pc:sldChg>
      <pc:sldChg chg="del">
        <pc:chgData name="Amanda Clarke" userId="S::amandaclarke@brixington.devon.sch.uk::2dfd25e1-874b-4d7c-a8e9-9d4d08ce8efb" providerId="AD" clId="Web-{0A1158A1-0EF6-7D6D-645E-C3B2F4C3F02E}" dt="2021-02-02T07:49:42.287" v="3"/>
        <pc:sldMkLst>
          <pc:docMk/>
          <pc:sldMk cId="0" sldId="264"/>
        </pc:sldMkLst>
      </pc:sldChg>
      <pc:sldChg chg="del ord">
        <pc:chgData name="Amanda Clarke" userId="S::amandaclarke@brixington.devon.sch.uk::2dfd25e1-874b-4d7c-a8e9-9d4d08ce8efb" providerId="AD" clId="Web-{0A1158A1-0EF6-7D6D-645E-C3B2F4C3F02E}" dt="2021-02-02T07:52:04.447" v="15"/>
        <pc:sldMkLst>
          <pc:docMk/>
          <pc:sldMk cId="0" sldId="266"/>
        </pc:sldMkLst>
      </pc:sldChg>
      <pc:sldChg chg="del">
        <pc:chgData name="Amanda Clarke" userId="S::amandaclarke@brixington.devon.sch.uk::2dfd25e1-874b-4d7c-a8e9-9d4d08ce8efb" providerId="AD" clId="Web-{0A1158A1-0EF6-7D6D-645E-C3B2F4C3F02E}" dt="2021-02-02T07:50:20.007" v="6"/>
        <pc:sldMkLst>
          <pc:docMk/>
          <pc:sldMk cId="0" sldId="273"/>
        </pc:sldMkLst>
      </pc:sldChg>
      <pc:sldChg chg="addSp delSp modSp del">
        <pc:chgData name="Amanda Clarke" userId="S::amandaclarke@brixington.devon.sch.uk::2dfd25e1-874b-4d7c-a8e9-9d4d08ce8efb" providerId="AD" clId="Web-{0A1158A1-0EF6-7D6D-645E-C3B2F4C3F02E}" dt="2021-02-02T07:51:20.383" v="10"/>
        <pc:sldMkLst>
          <pc:docMk/>
          <pc:sldMk cId="0" sldId="274"/>
        </pc:sldMkLst>
        <pc:picChg chg="add del mod">
          <ac:chgData name="Amanda Clarke" userId="S::amandaclarke@brixington.devon.sch.uk::2dfd25e1-874b-4d7c-a8e9-9d4d08ce8efb" providerId="AD" clId="Web-{0A1158A1-0EF6-7D6D-645E-C3B2F4C3F02E}" dt="2021-02-02T07:50:57.570" v="9"/>
          <ac:picMkLst>
            <pc:docMk/>
            <pc:sldMk cId="0" sldId="274"/>
            <ac:picMk id="2" creationId="{70084334-ED91-459B-B5AB-1128C714D818}"/>
          </ac:picMkLst>
        </pc:picChg>
      </pc:sldChg>
      <pc:sldChg chg="del">
        <pc:chgData name="Amanda Clarke" userId="S::amandaclarke@brixington.devon.sch.uk::2dfd25e1-874b-4d7c-a8e9-9d4d08ce8efb" providerId="AD" clId="Web-{0A1158A1-0EF6-7D6D-645E-C3B2F4C3F02E}" dt="2021-02-02T07:50:25.616" v="7"/>
        <pc:sldMkLst>
          <pc:docMk/>
          <pc:sldMk cId="0" sldId="281"/>
        </pc:sldMkLst>
      </pc:sldChg>
      <pc:sldChg chg="add ord replId">
        <pc:chgData name="Amanda Clarke" userId="S::amandaclarke@brixington.devon.sch.uk::2dfd25e1-874b-4d7c-a8e9-9d4d08ce8efb" providerId="AD" clId="Web-{0A1158A1-0EF6-7D6D-645E-C3B2F4C3F02E}" dt="2021-02-02T07:49:57.538" v="5"/>
        <pc:sldMkLst>
          <pc:docMk/>
          <pc:sldMk cId="2250979659" sldId="282"/>
        </pc:sldMkLst>
      </pc:sldChg>
      <pc:sldChg chg="add del replId">
        <pc:chgData name="Amanda Clarke" userId="S::amandaclarke@brixington.devon.sch.uk::2dfd25e1-874b-4d7c-a8e9-9d4d08ce8efb" providerId="AD" clId="Web-{0A1158A1-0EF6-7D6D-645E-C3B2F4C3F02E}" dt="2021-02-02T07:49:44.662" v="4"/>
        <pc:sldMkLst>
          <pc:docMk/>
          <pc:sldMk cId="726353441" sldId="283"/>
        </pc:sldMkLst>
      </pc:sldChg>
      <pc:sldChg chg="new del">
        <pc:chgData name="Amanda Clarke" userId="S::amandaclarke@brixington.devon.sch.uk::2dfd25e1-874b-4d7c-a8e9-9d4d08ce8efb" providerId="AD" clId="Web-{0A1158A1-0EF6-7D6D-645E-C3B2F4C3F02E}" dt="2021-02-02T07:51:40.524" v="13"/>
        <pc:sldMkLst>
          <pc:docMk/>
          <pc:sldMk cId="1828845899" sldId="283"/>
        </pc:sldMkLst>
      </pc:sldChg>
      <pc:sldChg chg="add">
        <pc:chgData name="Amanda Clarke" userId="S::amandaclarke@brixington.devon.sch.uk::2dfd25e1-874b-4d7c-a8e9-9d4d08ce8efb" providerId="AD" clId="Web-{0A1158A1-0EF6-7D6D-645E-C3B2F4C3F02E}" dt="2021-02-02T07:51:30.274" v="12"/>
        <pc:sldMkLst>
          <pc:docMk/>
          <pc:sldMk cId="225105204" sldId="284"/>
        </pc:sldMkLst>
      </pc:sldChg>
      <pc:sldChg chg="add ord">
        <pc:chgData name="Amanda Clarke" userId="S::amandaclarke@brixington.devon.sch.uk::2dfd25e1-874b-4d7c-a8e9-9d4d08ce8efb" providerId="AD" clId="Web-{0A1158A1-0EF6-7D6D-645E-C3B2F4C3F02E}" dt="2021-02-02T07:52:34.885" v="17"/>
        <pc:sldMkLst>
          <pc:docMk/>
          <pc:sldMk cId="2809074735" sldId="285"/>
        </pc:sldMkLst>
      </pc:sldChg>
      <pc:sldChg chg="modSp add">
        <pc:chgData name="Amanda Clarke" userId="S::amandaclarke@brixington.devon.sch.uk::2dfd25e1-874b-4d7c-a8e9-9d4d08ce8efb" providerId="AD" clId="Web-{0A1158A1-0EF6-7D6D-645E-C3B2F4C3F02E}" dt="2021-02-02T08:00:46.041" v="39" actId="20577"/>
        <pc:sldMkLst>
          <pc:docMk/>
          <pc:sldMk cId="2386864937" sldId="286"/>
        </pc:sldMkLst>
        <pc:spChg chg="mod">
          <ac:chgData name="Amanda Clarke" userId="S::amandaclarke@brixington.devon.sch.uk::2dfd25e1-874b-4d7c-a8e9-9d4d08ce8efb" providerId="AD" clId="Web-{0A1158A1-0EF6-7D6D-645E-C3B2F4C3F02E}" dt="2021-02-02T08:00:46.041" v="39" actId="20577"/>
          <ac:spMkLst>
            <pc:docMk/>
            <pc:sldMk cId="2386864937" sldId="286"/>
            <ac:spMk id="3" creationId="{64BB07A4-314D-442C-97A6-72E2E340B71C}"/>
          </ac:spMkLst>
        </pc:spChg>
      </pc:sldChg>
      <pc:sldChg chg="modSp new ord">
        <pc:chgData name="Amanda Clarke" userId="S::amandaclarke@brixington.devon.sch.uk::2dfd25e1-874b-4d7c-a8e9-9d4d08ce8efb" providerId="AD" clId="Web-{0A1158A1-0EF6-7D6D-645E-C3B2F4C3F02E}" dt="2021-02-02T07:56:09.378" v="34"/>
        <pc:sldMkLst>
          <pc:docMk/>
          <pc:sldMk cId="3119393380" sldId="287"/>
        </pc:sldMkLst>
        <pc:spChg chg="mod">
          <ac:chgData name="Amanda Clarke" userId="S::amandaclarke@brixington.devon.sch.uk::2dfd25e1-874b-4d7c-a8e9-9d4d08ce8efb" providerId="AD" clId="Web-{0A1158A1-0EF6-7D6D-645E-C3B2F4C3F02E}" dt="2021-02-02T07:55:52.222" v="32" actId="20577"/>
          <ac:spMkLst>
            <pc:docMk/>
            <pc:sldMk cId="3119393380" sldId="287"/>
            <ac:spMk id="2" creationId="{159E0641-6C18-46DD-9AE5-3A4DC9DF6CD0}"/>
          </ac:spMkLst>
        </pc:spChg>
        <pc:spChg chg="mod">
          <ac:chgData name="Amanda Clarke" userId="S::amandaclarke@brixington.devon.sch.uk::2dfd25e1-874b-4d7c-a8e9-9d4d08ce8efb" providerId="AD" clId="Web-{0A1158A1-0EF6-7D6D-645E-C3B2F4C3F02E}" dt="2021-02-02T07:55:54.456" v="33" actId="20577"/>
          <ac:spMkLst>
            <pc:docMk/>
            <pc:sldMk cId="3119393380" sldId="287"/>
            <ac:spMk id="3" creationId="{273E8ADF-DCB1-48B1-A75B-626E6A5A31D2}"/>
          </ac:spMkLst>
        </pc:spChg>
      </pc:sldChg>
      <pc:sldMasterChg chg="add addSldLayout">
        <pc:chgData name="Amanda Clarke" userId="S::amandaclarke@brixington.devon.sch.uk::2dfd25e1-874b-4d7c-a8e9-9d4d08ce8efb" providerId="AD" clId="Web-{0A1158A1-0EF6-7D6D-645E-C3B2F4C3F02E}" dt="2021-02-02T07:51:30.274" v="12"/>
        <pc:sldMasterMkLst>
          <pc:docMk/>
          <pc:sldMasterMk cId="2460954070" sldId="2147483660"/>
        </pc:sldMasterMkLst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">
          <pc:chgData name="Amanda Clarke" userId="S::amandaclarke@brixington.devon.sch.uk::2dfd25e1-874b-4d7c-a8e9-9d4d08ce8efb" providerId="AD" clId="Web-{0A1158A1-0EF6-7D6D-645E-C3B2F4C3F02E}" dt="2021-02-02T07:51:30.274" v="1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replId">
        <pc:chgData name="Amanda Clarke" userId="S::amandaclarke@brixington.devon.sch.uk::2dfd25e1-874b-4d7c-a8e9-9d4d08ce8efb" providerId="AD" clId="Web-{0A1158A1-0EF6-7D6D-645E-C3B2F4C3F02E}" dt="2021-02-02T07:51:30.274" v="12"/>
        <pc:sldMasterMkLst>
          <pc:docMk/>
          <pc:sldMasterMk cId="0" sldId="2147483749"/>
        </pc:sldMasterMkLst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68BC3FA-4215-4BAD-B5A2-D067B8699E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068D4E-1813-47BF-AC31-139B83709CB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BA592A-71CE-4AB7-BE32-5D813ABE657B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0E9E7B-7E5C-4507-8BDF-2D24BA151B0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95DAC0-99FB-4AAF-9253-78C3554AAF1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C689097-587B-4D37-8314-37A8BA459E4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4900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C82ABE63-2916-4B88-9CA5-FEAA959CB6B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9733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2F480B3-1B62-4E2B-B1B0-1C1FA91CE59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36FCF6C8-5AA9-41B8-AF57-D3966382807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786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73FBF567-7508-47E9-9B69-BD8CCC2A1F2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B3403D2A-9E10-4114-A0A6-F2EFE1D3A43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hole Class">
            <a:extLst>
              <a:ext uri="{FF2B5EF4-FFF2-40B4-BE49-F238E27FC236}">
                <a16:creationId xmlns:a16="http://schemas.microsoft.com/office/drawing/2014/main" id="{42B41D35-8118-442E-B56C-F545F7CA43E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5547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0CE948C1-5CC4-4DE2-AF6B-CD9A7BE6A61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AB36348F-ED45-4FF8-8907-6254931046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ndividual Work">
            <a:extLst>
              <a:ext uri="{FF2B5EF4-FFF2-40B4-BE49-F238E27FC236}">
                <a16:creationId xmlns:a16="http://schemas.microsoft.com/office/drawing/2014/main" id="{557DD875-89B5-49C6-8A09-CD9F136CF5B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842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3594A065-9415-479D-BF48-9FD1E1E8884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71D5757A-E0FB-49A4-A47E-609563F2A45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>
            <a:extLst>
              <a:ext uri="{FF2B5EF4-FFF2-40B4-BE49-F238E27FC236}">
                <a16:creationId xmlns:a16="http://schemas.microsoft.com/office/drawing/2014/main" id="{297A501B-AD04-47C8-AF05-F23D70CCCC8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7345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98330996-9250-4707-ABD6-4FB9955F98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330478F-3825-4495-8866-99861AC26CE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alking Partners">
            <a:extLst>
              <a:ext uri="{FF2B5EF4-FFF2-40B4-BE49-F238E27FC236}">
                <a16:creationId xmlns:a16="http://schemas.microsoft.com/office/drawing/2014/main" id="{5C511287-C44A-4FEC-A0C8-B0F71EA9FEE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154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09B68ABC-DD1F-48DB-986C-4DABBE010DF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4FA05BE1-E3E6-479E-9A77-FE7B77A070E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oup Work">
            <a:extLst>
              <a:ext uri="{FF2B5EF4-FFF2-40B4-BE49-F238E27FC236}">
                <a16:creationId xmlns:a16="http://schemas.microsoft.com/office/drawing/2014/main" id="{933BFA3F-D297-4A70-BDA3-9BEB9282CFE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22100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2552DDA4-0785-4265-96D6-65149EC584B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81C8710B-C956-469C-A309-C1B8B1C207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9773F5EA-E355-4F65-B282-AAAEA10F3D2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79788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FFB1BFA6-A358-4000-B901-FFC9B48DAA6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2F9DCC7-82BC-4D57-A3E3-C9B26F40C7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F4DAD3-A439-4550-8DE8-B974EA0FFC2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769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7911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1942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6093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FFC0533-3A81-453E-AF93-4D5AE918594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1E4127F-8DE0-47BB-B0D5-D901FB40E2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36" r:id="rId12"/>
    <p:sldLayoutId id="2147483748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hallah_cover" TargetMode="External"/><Relationship Id="rId3" Type="http://schemas.openxmlformats.org/officeDocument/2006/relationships/hyperlink" Target="https://en.wikipedia.org/wiki/Mezuzah" TargetMode="External"/><Relationship Id="rId7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flickr.com/photos/lawriecate/3370859327" TargetMode="External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image" Target="../media/image15.jpeg"/><Relationship Id="rId10" Type="http://schemas.openxmlformats.org/officeDocument/2006/relationships/hyperlink" Target="https://en.wikipedia.org/wiki/File:Star_of_David.svg" TargetMode="External"/><Relationship Id="rId4" Type="http://schemas.openxmlformats.org/officeDocument/2006/relationships/image" Target="../media/image14.jpe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ea typeface="+mj-lt"/>
                <a:cs typeface="+mj-lt"/>
              </a:rPr>
              <a:t>L.O. To know about Shabbat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05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36D88-4A02-4358-A28F-A80C515A4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39395-D584-4472-BC99-CBE661F0B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828" y="2827028"/>
            <a:ext cx="7886700" cy="3263504"/>
          </a:xfrm>
        </p:spPr>
        <p:txBody>
          <a:bodyPr vert="horz" lIns="68580" tIns="34290" rIns="68580" bIns="34290" rtlCol="0" anchor="t">
            <a:normAutofit/>
          </a:bodyPr>
          <a:lstStyle/>
          <a:p>
            <a:pPr algn="ctr"/>
            <a:r>
              <a:rPr lang="en-GB" dirty="0">
                <a:ea typeface="+mn-lt"/>
                <a:cs typeface="+mn-lt"/>
              </a:rPr>
              <a:t>-Say some things Jewish people do for Shabbat</a:t>
            </a:r>
            <a:endParaRPr lang="en-GB" dirty="0">
              <a:cs typeface="Calibri" panose="020F0502020204030204"/>
            </a:endParaRPr>
          </a:p>
          <a:p>
            <a:pPr algn="ctr"/>
            <a:r>
              <a:rPr lang="en-GB" dirty="0">
                <a:ea typeface="+mn-lt"/>
                <a:cs typeface="+mn-lt"/>
              </a:rPr>
              <a:t>-Say why  Jewish people do these things</a:t>
            </a:r>
            <a:endParaRPr lang="en-GB" dirty="0"/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9074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1EE2A-1F02-4C39-AA35-5317012D4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157" y="1333552"/>
            <a:ext cx="3381927" cy="854354"/>
          </a:xfrm>
        </p:spPr>
        <p:txBody>
          <a:bodyPr>
            <a:normAutofit/>
          </a:bodyPr>
          <a:lstStyle/>
          <a:p>
            <a:r>
              <a:rPr lang="en-GB" sz="2300">
                <a:cs typeface="Calibri Light"/>
              </a:rPr>
              <a:t>Can you match the pictures to these Jewish words?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B07A4-314D-442C-97A6-72E2E340B7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744" y="2313272"/>
            <a:ext cx="3369341" cy="1814323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GB" dirty="0">
                <a:cs typeface="Calibri"/>
              </a:rPr>
              <a:t>Shema and Mezuzah</a:t>
            </a:r>
          </a:p>
          <a:p>
            <a:r>
              <a:rPr lang="en-GB" dirty="0">
                <a:cs typeface="Calibri"/>
              </a:rPr>
              <a:t>Challah Bread</a:t>
            </a:r>
          </a:p>
          <a:p>
            <a:r>
              <a:rPr lang="en-GB" dirty="0">
                <a:cs typeface="Calibri"/>
              </a:rPr>
              <a:t>Star of David</a:t>
            </a:r>
          </a:p>
          <a:p>
            <a:r>
              <a:rPr lang="en-GB" dirty="0">
                <a:cs typeface="Calibri"/>
              </a:rPr>
              <a:t>Torah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2211" y="1005083"/>
            <a:ext cx="1515618" cy="151561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4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Picture 10" descr="A wooden table&#10;&#10;Description automatically generated">
            <a:extLst>
              <a:ext uri="{FF2B5EF4-FFF2-40B4-BE49-F238E27FC236}">
                <a16:creationId xmlns:a16="http://schemas.microsoft.com/office/drawing/2014/main" id="{121D495C-EA52-4F41-BF0F-632C54A43B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682" r="2" b="21303"/>
          <a:stretch/>
        </p:blipFill>
        <p:spPr>
          <a:xfrm>
            <a:off x="4285655" y="1128527"/>
            <a:ext cx="1268730" cy="126873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6199" y="857251"/>
            <a:ext cx="3057801" cy="2583946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1071" y="2770309"/>
            <a:ext cx="2304288" cy="230428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4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A18B6877-B030-4849-834F-536A167C30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27" r="2901" b="3"/>
          <a:stretch/>
        </p:blipFill>
        <p:spPr>
          <a:xfrm>
            <a:off x="4414515" y="2893753"/>
            <a:ext cx="2057400" cy="20574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4" name="Picture 4" descr="A picture containing indoor, table, sitting, chair&#10;&#10;Description automatically generated">
            <a:extLst>
              <a:ext uri="{FF2B5EF4-FFF2-40B4-BE49-F238E27FC236}">
                <a16:creationId xmlns:a16="http://schemas.microsoft.com/office/drawing/2014/main" id="{3BB16C19-C0BF-41B1-ABD6-EEA70E9A2ED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6130" r="4434" b="4"/>
          <a:stretch/>
        </p:blipFill>
        <p:spPr>
          <a:xfrm>
            <a:off x="6208968" y="857252"/>
            <a:ext cx="2935032" cy="2461177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39872" y="4310314"/>
            <a:ext cx="3210834" cy="1690435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4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6" name="Picture 16" descr="A picture containing sitting, table, brown, cake&#10;&#10;Description automatically generated">
            <a:extLst>
              <a:ext uri="{FF2B5EF4-FFF2-40B4-BE49-F238E27FC236}">
                <a16:creationId xmlns:a16="http://schemas.microsoft.com/office/drawing/2014/main" id="{BFE90562-C83B-4816-8E15-BA319977E2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t="4979" r="5" b="13056"/>
          <a:stretch/>
        </p:blipFill>
        <p:spPr>
          <a:xfrm>
            <a:off x="1363961" y="4434402"/>
            <a:ext cx="2962656" cy="1566347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6277" y="3832371"/>
            <a:ext cx="2504969" cy="2168380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40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3" name="Picture 13" descr="Shape&#10;&#10;Description automatically generated">
            <a:extLst>
              <a:ext uri="{FF2B5EF4-FFF2-40B4-BE49-F238E27FC236}">
                <a16:creationId xmlns:a16="http://schemas.microsoft.com/office/drawing/2014/main" id="{A1B46B95-8F61-4815-9D82-C6B79BD53E6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t="12793" r="4" b="13022"/>
          <a:stretch/>
        </p:blipFill>
        <p:spPr>
          <a:xfrm>
            <a:off x="6757062" y="3955909"/>
            <a:ext cx="2384184" cy="2044841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AF2B8B5-B8E6-4DC8-AB38-5DC11AA65E9A}"/>
              </a:ext>
            </a:extLst>
          </p:cNvPr>
          <p:cNvSpPr txBox="1"/>
          <p:nvPr/>
        </p:nvSpPr>
        <p:spPr>
          <a:xfrm>
            <a:off x="3964781" y="4532710"/>
            <a:ext cx="1214438" cy="238125"/>
          </a:xfrm>
          <a:prstGeom prst="rect">
            <a:avLst/>
          </a:prstGeom>
        </p:spPr>
        <p:txBody>
          <a:bodyPr lIns="68580" tIns="34290" rIns="68580" bIns="34290" anchor="t">
            <a:normAutofit/>
          </a:bodyPr>
          <a:lstStyle/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sz="1300">
                <a:hlinkClick r:id="rId3"/>
              </a:rPr>
              <a:t>T</a:t>
            </a:r>
            <a:endParaRPr lang="en-US" sz="130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CFB030-520C-4A78-AD5F-041FA86A9E8F}"/>
              </a:ext>
            </a:extLst>
          </p:cNvPr>
          <p:cNvSpPr txBox="1"/>
          <p:nvPr/>
        </p:nvSpPr>
        <p:spPr>
          <a:xfrm>
            <a:off x="7438084" y="6867525"/>
            <a:ext cx="1705916" cy="169277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450"/>
              </a:spcAft>
            </a:pPr>
            <a:r>
              <a:rPr lang="en-US" sz="5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500">
                <a:solidFill>
                  <a:srgbClr val="FFFFFF"/>
                </a:solidFill>
              </a:rPr>
              <a:t> by Unknown author is licensed under </a:t>
            </a:r>
            <a:r>
              <a:rPr lang="en-US" sz="5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5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704429E-F14E-4AE9-9780-9F7772381CDB}"/>
              </a:ext>
            </a:extLst>
          </p:cNvPr>
          <p:cNvSpPr txBox="1"/>
          <p:nvPr/>
        </p:nvSpPr>
        <p:spPr>
          <a:xfrm>
            <a:off x="5687457" y="6867525"/>
            <a:ext cx="1705916" cy="169277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450"/>
              </a:spcAft>
            </a:pPr>
            <a:r>
              <a:rPr lang="en-US" sz="5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500">
                <a:solidFill>
                  <a:srgbClr val="FFFFFF"/>
                </a:solidFill>
              </a:rPr>
              <a:t> by Unknown author is licensed under </a:t>
            </a:r>
            <a:r>
              <a:rPr lang="en-US" sz="5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5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68649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E0641-6C18-46DD-9AE5-3A4DC9DF6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SemiBold"/>
              </a:rPr>
              <a:t>Watch a family get ready for Shabbat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E8ADF-DCB1-48B1-A75B-626E6A5A31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https://www.bbc.co.uk/bitesize/clips/zs2hyrd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393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3">
            <a:extLst>
              <a:ext uri="{FF2B5EF4-FFF2-40B4-BE49-F238E27FC236}">
                <a16:creationId xmlns:a16="http://schemas.microsoft.com/office/drawing/2014/main" id="{D528BE6E-8F3D-47B7-BCBD-C51C5AB0A70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55650" y="485775"/>
            <a:ext cx="7632700" cy="1595438"/>
          </a:xfrm>
        </p:spPr>
        <p:txBody>
          <a:bodyPr/>
          <a:lstStyle/>
          <a:p>
            <a:pPr algn="ctr" eaLnBrk="1" hangingPunct="1"/>
            <a:r>
              <a:rPr lang="en-GB" altLang="en-US" sz="4400">
                <a:latin typeface="Twinkl SemiBold" pitchFamily="2" charset="0"/>
              </a:rPr>
              <a:t>What Is Shabbat?</a:t>
            </a: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910148A2-6CCC-4583-9991-A016F442777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755650" y="1701800"/>
            <a:ext cx="3816350" cy="4427538"/>
          </a:xfrm>
          <a:prstGeom prst="roundRect">
            <a:avLst>
              <a:gd name="adj" fmla="val 5912"/>
            </a:avLst>
          </a:prstGeom>
        </p:spPr>
        <p:txBody>
          <a:bodyPr tIns="144000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sz="1600"/>
              <a:t>The Sabbath or Shabbat (the Hebrew word for ‘Sabbath’) is the seventh day of the week.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n-US" sz="16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sz="1600"/>
              <a:t>Jewish people celebrate the Sabbath every week.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n-US" sz="16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sz="1600"/>
              <a:t>The Sabbath begins at sunset on Friday and lasts until nightfall on Saturday.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n-US" sz="16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sz="1600"/>
              <a:t>Jewish people look forward to Shabbat as it is a time for resting. Time is spent eating and relaxing with family and friends. </a:t>
            </a:r>
            <a:endParaRPr lang="en-GB" altLang="en-US" sz="16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2842B8-2A65-47E3-BC33-A83BB5B46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1966913"/>
            <a:ext cx="3094037" cy="356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FE6845-11E7-4E8D-9940-7485A9B494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28312">
            <a:off x="4657725" y="2068513"/>
            <a:ext cx="3495675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E1020A-74DC-4C02-B1A5-BF183F50BD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48050"/>
            <a:ext cx="4111625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097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3">
            <a:extLst>
              <a:ext uri="{FF2B5EF4-FFF2-40B4-BE49-F238E27FC236}">
                <a16:creationId xmlns:a16="http://schemas.microsoft.com/office/drawing/2014/main" id="{7A1E6502-2DE4-4AB9-8F30-8C9BCB75A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19138"/>
            <a:ext cx="8220075" cy="1136650"/>
          </a:xfrm>
        </p:spPr>
        <p:txBody>
          <a:bodyPr/>
          <a:lstStyle/>
          <a:p>
            <a:pPr eaLnBrk="1" hangingPunct="1"/>
            <a:r>
              <a:rPr lang="en-GB" altLang="en-US"/>
              <a:t>What Happens Before Shabbat?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08F13686-05E0-4843-8BAC-7A8ED055F6A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755650" y="1855788"/>
            <a:ext cx="3902075" cy="3278187"/>
          </a:xfrm>
          <a:prstGeom prst="roundRect">
            <a:avLst>
              <a:gd name="adj" fmla="val 5912"/>
            </a:avLst>
          </a:prstGeom>
        </p:spPr>
        <p:txBody>
          <a:bodyPr lIns="0" rIns="0"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As Shabbat is a time for resting, everything has to be ready before sunset on Friday.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n-US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n-US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Jewish families will go shopping, cook and clean before Shabbat starts and dress up in their best clothes.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59B8B8-2D28-461F-8CD4-377F00E23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2213" y="5472113"/>
            <a:ext cx="3016250" cy="304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A0F53A-E281-4907-BB34-3C327C23C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5" r="68909" b="66319"/>
          <a:stretch>
            <a:fillRect/>
          </a:stretch>
        </p:blipFill>
        <p:spPr bwMode="auto">
          <a:xfrm>
            <a:off x="4649788" y="1965325"/>
            <a:ext cx="3005137" cy="44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E5765E-9F3B-4B19-80A8-454655AF42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95"/>
          <a:stretch>
            <a:fillRect/>
          </a:stretch>
        </p:blipFill>
        <p:spPr bwMode="auto">
          <a:xfrm>
            <a:off x="5018088" y="6991350"/>
            <a:ext cx="681037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34ECB05-6A8C-46D0-BEB4-B69BD67480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95"/>
          <a:stretch>
            <a:fillRect/>
          </a:stretch>
        </p:blipFill>
        <p:spPr bwMode="auto">
          <a:xfrm>
            <a:off x="6870700" y="6991350"/>
            <a:ext cx="681038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53 -0.51041 L 0.29167 -0.675 C 0.3434 -0.71412 0.42014 -0.7375 0.5007 -0.7375 C 0.59254 -0.7375 0.66597 -0.71412 0.71736 -0.675 L 0.96354 -0.51041 " pathEditMode="relative" rAng="0" ptsTypes="AAAAA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851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-1.11111E-6 0.00046 C -0.0026 -0.00232 -0.00555 -0.00371 -0.00781 -0.00648 C -0.01371 -0.01366 -0.00955 -0.01111 -0.01233 -0.0169 C -0.01319 -0.01875 -0.01458 -0.02014 -0.01562 -0.02176 C -0.01597 -0.02338 -0.01632 -0.02477 -0.01667 -0.02593 C -0.01753 -0.02778 -0.01858 -0.02917 -0.01892 -0.03102 C -0.02101 -0.03843 -0.0191 -0.03773 -0.02118 -0.04398 C -0.0217 -0.04584 -0.02274 -0.04722 -0.02344 -0.04908 C -0.02378 -0.05255 -0.02413 -0.05648 -0.02465 -0.05949 C -0.02535 -0.06505 -0.02673 -0.0706 -0.02673 -0.07616 C -0.02726 -0.11111 -0.02639 -0.1456 -0.02569 -0.17963 C -0.02552 -0.19051 -0.02517 -0.18959 -0.02239 -0.19792 C -0.02205 -0.20162 -0.0217 -0.20579 -0.02118 -0.20926 C -0.02066 -0.21296 -0.01962 -0.21621 -0.01892 -0.21968 C -0.0184 -0.22523 -0.0184 -0.23125 -0.01788 -0.23634 C -0.01771 -0.24028 -0.01719 -0.24375 -0.01667 -0.24699 C -0.01354 -0.27523 -0.01753 -0.24283 -0.01458 -0.26111 C -0.01406 -0.26412 -0.01389 -0.26736 -0.01337 -0.27014 C -0.01319 -0.27246 -0.01267 -0.27454 -0.01233 -0.27639 C -0.01198 -0.28009 -0.01163 -0.2838 -0.01111 -0.28704 C -0.01094 -0.28959 -0.01042 -0.2919 -0.01007 -0.29468 C -0.00972 -0.29815 -0.00955 -0.30185 -0.00885 -0.30509 C -0.00798 -0.3125 -0.00625 -0.31968 -0.00555 -0.32709 C -0.00451 -0.34144 -0.00573 -0.33588 -0.0033 -0.34375 C -0.00104 -0.36505 -0.00017 -0.37199 0.00122 -0.3956 C 0.00139 -0.40023 0.00122 -0.40486 0.00122 -0.40972 L 0.00347 -0.41204 " pathEditMode="relative" rAng="0" ptsTypes="AAAAAAAAAAAAAAAAAAAAAAAAAAAA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-2057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625 -0.00139 L 0.00625 -0.00069 C 0.00955 -0.00555 0.01545 -0.01342 0.01979 -0.01736 C 0.02101 -0.01898 0.02274 -0.01967 0.02396 -0.02083 C 0.02847 -0.02685 0.02761 -0.02777 0.03021 -0.03379 C 0.03108 -0.03634 0.03229 -0.03865 0.03334 -0.04074 C 0.03368 -0.0706 0.03368 -0.10069 0.03438 -0.13032 C 0.03455 -0.13912 0.03542 -0.14143 0.03646 -0.14884 C 0.03681 -0.15208 0.03698 -0.15509 0.0375 -0.15833 C 0.03768 -0.16111 0.0382 -0.16389 0.03854 -0.16643 C 0.0408 -0.19676 0.04063 -0.19907 0.04167 -0.22916 C 0.04132 -0.28264 0.04149 -0.33634 0.04063 -0.38981 C 0.04045 -0.39236 0.03924 -0.39444 0.03854 -0.39676 L 0.0375 -0.40023 C 0.03715 -0.40139 0.03698 -0.40277 0.03646 -0.4037 C 0.03507 -0.40625 0.03334 -0.40833 0.03229 -0.41064 C 0.03143 -0.41273 0.02952 -0.41736 0.02813 -0.41875 C 0.02709 -0.42014 0.02604 -0.42037 0.025 -0.42106 C 0.02431 -0.42222 0.02361 -0.42384 0.02292 -0.42476 L 0.01875 -0.42893 L 0.01979 -0.42893 " pathEditMode="relative" rAng="0" ptsTypes="AAAAAAAAAAAAAAAAAAA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1" y="-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AB678350-CA64-44C9-AFA9-796AF3688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The Shabbat Meal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E01E4E4-D434-48E4-A73C-FF7B56337ABD}"/>
              </a:ext>
            </a:extLst>
          </p:cNvPr>
          <p:cNvSpPr/>
          <p:nvPr/>
        </p:nvSpPr>
        <p:spPr>
          <a:xfrm>
            <a:off x="755650" y="1581150"/>
            <a:ext cx="3811588" cy="676275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B0D7E1-4BF9-407C-9550-4DF82A35AC9C}"/>
              </a:ext>
            </a:extLst>
          </p:cNvPr>
          <p:cNvSpPr/>
          <p:nvPr/>
        </p:nvSpPr>
        <p:spPr>
          <a:xfrm>
            <a:off x="755650" y="2305050"/>
            <a:ext cx="3811588" cy="676275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4CF2712-E22D-4487-BE2A-8A79AAB93CB9}"/>
              </a:ext>
            </a:extLst>
          </p:cNvPr>
          <p:cNvSpPr/>
          <p:nvPr/>
        </p:nvSpPr>
        <p:spPr>
          <a:xfrm>
            <a:off x="742950" y="3082925"/>
            <a:ext cx="3811588" cy="819150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FF342DA-6436-4318-AD98-16CE01D95A35}"/>
              </a:ext>
            </a:extLst>
          </p:cNvPr>
          <p:cNvSpPr/>
          <p:nvPr/>
        </p:nvSpPr>
        <p:spPr>
          <a:xfrm>
            <a:off x="746125" y="3971925"/>
            <a:ext cx="3811588" cy="676275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56F5C8A-F1C2-4CB0-8CBF-F92CF200BA92}"/>
              </a:ext>
            </a:extLst>
          </p:cNvPr>
          <p:cNvSpPr/>
          <p:nvPr/>
        </p:nvSpPr>
        <p:spPr>
          <a:xfrm>
            <a:off x="744538" y="4718050"/>
            <a:ext cx="3811587" cy="676275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3FE0940-76A7-48AE-9B8D-1C483D17A9B7}"/>
              </a:ext>
            </a:extLst>
          </p:cNvPr>
          <p:cNvSpPr/>
          <p:nvPr/>
        </p:nvSpPr>
        <p:spPr>
          <a:xfrm>
            <a:off x="763588" y="5462588"/>
            <a:ext cx="3811587" cy="676275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383B3E-7C06-471A-AF3F-93BD742FE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1604963"/>
            <a:ext cx="38163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Just before sunset, two candles are lit by the woman of the house.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The father or grandfather of the house blesses the children.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The father of the house pours wine (or grape juice) into a special cup, says a blessing and passes the wine around.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Challah bread is uncovered, cut and sprinkled with salt.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Everyone sits down and eats the Shabbat meal.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Families talk about the week, tell stories and sing songs.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BA7BE5-ACB8-4049-A7BE-EEA805C92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0" y="1955800"/>
            <a:ext cx="2894013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AB2BA9-00CD-4F62-9E65-F8FEF7A544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2562225"/>
            <a:ext cx="36512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D31ABC-05D4-49FC-976A-8AA6787E45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886075"/>
            <a:ext cx="3116262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AE6D38-4475-43D3-8FE6-53380E13C2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25" y="3090863"/>
            <a:ext cx="2978150" cy="290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B087EF-195E-4CF0-BA6F-B169A2FFD8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0" y="3981450"/>
            <a:ext cx="2344738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B68F34-5859-495A-82F9-37DEECD3D4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88" y="3544888"/>
            <a:ext cx="39624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-0.12309 -0.2111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63" y="-1055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0209 -0.2229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-1115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-0.10382 -0.1472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-736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04652 -0.04676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-2338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B852D447-FAB4-4076-8E94-EB288FB73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Happens During Shabbat?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C276EE5-8EF8-41E2-84DE-141BB286761F}"/>
              </a:ext>
            </a:extLst>
          </p:cNvPr>
          <p:cNvSpPr/>
          <p:nvPr/>
        </p:nvSpPr>
        <p:spPr>
          <a:xfrm>
            <a:off x="755650" y="1790700"/>
            <a:ext cx="2357438" cy="2338388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ysClr val="windowText" lastClr="000000"/>
                </a:solidFill>
                <a:latin typeface="Twinkl" pitchFamily="2" charset="0"/>
              </a:rPr>
              <a:t>During Shabbat Jewish families will often visit the Synagogue. Special prayers are said and parts of the Torah are read out.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9DA61F1-5C6C-4ACE-8F77-BA24BC51931B}"/>
              </a:ext>
            </a:extLst>
          </p:cNvPr>
          <p:cNvSpPr/>
          <p:nvPr/>
        </p:nvSpPr>
        <p:spPr>
          <a:xfrm>
            <a:off x="3179763" y="1790700"/>
            <a:ext cx="2286000" cy="2338388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ysClr val="windowText" lastClr="000000"/>
                </a:solidFill>
                <a:latin typeface="Twinkl" pitchFamily="2" charset="0"/>
              </a:rPr>
              <a:t>Every Jew must eat three meals during Shabbat and one of the meals must include bread.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31E07D7-F8CA-4497-977B-970BD8C4F4E7}"/>
              </a:ext>
            </a:extLst>
          </p:cNvPr>
          <p:cNvSpPr/>
          <p:nvPr/>
        </p:nvSpPr>
        <p:spPr>
          <a:xfrm>
            <a:off x="5532438" y="1790700"/>
            <a:ext cx="2855912" cy="2338388"/>
          </a:xfrm>
          <a:prstGeom prst="roundRect">
            <a:avLst/>
          </a:prstGeom>
          <a:solidFill>
            <a:srgbClr val="F9D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ysClr val="windowText" lastClr="000000"/>
                </a:solidFill>
                <a:latin typeface="Twinkl" pitchFamily="2" charset="0"/>
              </a:rPr>
              <a:t>The end of Shabbat is called Havdalah, which means ‘separation’. Havdalah separates Shabbat from the rest of the week. Blessings are said over wine, spices and candles.</a:t>
            </a:r>
            <a:endParaRPr lang="en-GB" sz="1600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0945B7-EB8E-4A02-AC94-AEB39E3E6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563" y="3744913"/>
            <a:ext cx="2168525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0156B9-525F-4B1E-A195-06162361A5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38" y="3856038"/>
            <a:ext cx="116363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5F7C26-34A7-4882-853A-D513CB8826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744913"/>
            <a:ext cx="1082675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C806C1-10B2-4B84-916B-13EAB09028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3856038"/>
            <a:ext cx="2057400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763252E2-44A1-407D-890D-A6A7007C10D1}"/>
              </a:ext>
            </a:extLst>
          </p:cNvPr>
          <p:cNvSpPr>
            <a:spLocks/>
          </p:cNvSpPr>
          <p:nvPr/>
        </p:nvSpPr>
        <p:spPr bwMode="auto">
          <a:xfrm>
            <a:off x="461963" y="944563"/>
            <a:ext cx="8220075" cy="6175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Shabbat Riddles</a:t>
            </a:r>
            <a:endParaRPr lang="en-GB" altLang="en-US" sz="4000" b="1">
              <a:latin typeface="Twinkl SemiBold" pitchFamily="2" charset="0"/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B35C4BE5-7038-4A40-8E04-6F306DBAABDE}"/>
              </a:ext>
            </a:extLst>
          </p:cNvPr>
          <p:cNvSpPr>
            <a:spLocks/>
          </p:cNvSpPr>
          <p:nvPr/>
        </p:nvSpPr>
        <p:spPr bwMode="auto">
          <a:xfrm>
            <a:off x="2463800" y="2284413"/>
            <a:ext cx="4216400" cy="2289175"/>
          </a:xfrm>
          <a:prstGeom prst="roundRect">
            <a:avLst>
              <a:gd name="adj" fmla="val 5912"/>
            </a:avLst>
          </a:prstGeom>
          <a:solidFill>
            <a:srgbClr val="F9D32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108000" rIns="72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I am covered up on the Shabbat table.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I am made from flour, eggs, honey and salt.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I am braided.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You can eat me.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What am I?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5D6724-FF6C-4A42-889B-3B2F6DF5C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63" y="2297113"/>
            <a:ext cx="688975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E16924-B057-4C5B-BD6B-A4DF373EE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25" y="971550"/>
            <a:ext cx="688975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24E8D-1BE1-4AD1-8D1F-6208C3E629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4827588"/>
            <a:ext cx="62230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CEC5EB-EC25-48A5-B429-4B7AE13DDC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4233863"/>
            <a:ext cx="784225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188808-9378-4E2D-9F62-61E6E97A7D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993775"/>
            <a:ext cx="1227137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7F1242-FABC-4C15-89F7-B0CD01096C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3863975"/>
            <a:ext cx="1227138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DD4239-D685-4B62-99AC-E944CDA17A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413" y="4827588"/>
            <a:ext cx="38417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DABDF1D-37B2-4D06-8C7E-932CA88FAA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5" y="2674938"/>
            <a:ext cx="38417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8BA22D7-A252-4F96-AE53-EE5F8FF8B8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3671888"/>
            <a:ext cx="384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871CBB8-62CD-463C-9992-AAB3914A15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2303463"/>
            <a:ext cx="384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6CFDB63-F348-4341-8614-E72623845A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388" y="5241925"/>
            <a:ext cx="3841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0348A5-FB2A-46BF-9027-EE37D21169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3" y="3671888"/>
            <a:ext cx="384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C34447-C0AE-46B0-93D6-7B874A90E0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3" y="1435100"/>
            <a:ext cx="3844925" cy="367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ontent Placeholder 1">
            <a:extLst>
              <a:ext uri="{FF2B5EF4-FFF2-40B4-BE49-F238E27FC236}">
                <a16:creationId xmlns:a16="http://schemas.microsoft.com/office/drawing/2014/main" id="{FCBFF7CD-5A47-468A-9310-923B4737BDA9}"/>
              </a:ext>
            </a:extLst>
          </p:cNvPr>
          <p:cNvSpPr>
            <a:spLocks/>
          </p:cNvSpPr>
          <p:nvPr/>
        </p:nvSpPr>
        <p:spPr bwMode="auto">
          <a:xfrm>
            <a:off x="2870200" y="5335588"/>
            <a:ext cx="3405188" cy="795337"/>
          </a:xfrm>
          <a:prstGeom prst="roundRect">
            <a:avLst>
              <a:gd name="adj" fmla="val 5912"/>
            </a:avLst>
          </a:prstGeom>
          <a:solidFill>
            <a:srgbClr val="F9D32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108000" rIns="72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4000"/>
              <a:t>Challah bread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E18D6860-23A6-4CC2-A993-1620516DC910}"/>
              </a:ext>
            </a:extLst>
          </p:cNvPr>
          <p:cNvSpPr>
            <a:spLocks/>
          </p:cNvSpPr>
          <p:nvPr/>
        </p:nvSpPr>
        <p:spPr bwMode="auto">
          <a:xfrm>
            <a:off x="461963" y="944563"/>
            <a:ext cx="8220075" cy="6175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Shabbat Riddles</a:t>
            </a:r>
            <a:endParaRPr lang="en-GB" altLang="en-US" sz="4000" b="1">
              <a:latin typeface="Twinkl SemiBold" pitchFamily="2" charset="0"/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F36BC3FD-027F-4E54-AE14-C757E6713C56}"/>
              </a:ext>
            </a:extLst>
          </p:cNvPr>
          <p:cNvSpPr>
            <a:spLocks/>
          </p:cNvSpPr>
          <p:nvPr/>
        </p:nvSpPr>
        <p:spPr bwMode="auto">
          <a:xfrm>
            <a:off x="3114675" y="2547938"/>
            <a:ext cx="3032125" cy="1893887"/>
          </a:xfrm>
          <a:prstGeom prst="roundRect">
            <a:avLst>
              <a:gd name="adj" fmla="val 5912"/>
            </a:avLst>
          </a:prstGeom>
          <a:solidFill>
            <a:srgbClr val="F9D32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108000" rIns="72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We are on the Shabbat table.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We come as a pair.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You can light us.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What are we?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41D177-66D3-48F6-A6CC-4FC58E163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1755775"/>
            <a:ext cx="16383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64A1BC7C-241F-402E-AEF7-C12778675FA4}"/>
              </a:ext>
            </a:extLst>
          </p:cNvPr>
          <p:cNvSpPr>
            <a:spLocks/>
          </p:cNvSpPr>
          <p:nvPr/>
        </p:nvSpPr>
        <p:spPr bwMode="auto">
          <a:xfrm>
            <a:off x="3565525" y="5221288"/>
            <a:ext cx="2011363" cy="795337"/>
          </a:xfrm>
          <a:prstGeom prst="roundRect">
            <a:avLst>
              <a:gd name="adj" fmla="val 5912"/>
            </a:avLst>
          </a:prstGeom>
          <a:solidFill>
            <a:srgbClr val="F9D32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108000" rIns="72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4000"/>
              <a:t>Candles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71A5E4-3975-4EDA-B0F1-261031E572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63" y="2297113"/>
            <a:ext cx="688975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1D06B3-8AC5-49C7-8D48-4974F39DEA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25" y="971550"/>
            <a:ext cx="688975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78769A-0BAE-4A77-853C-EB7F7B8DCB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4827588"/>
            <a:ext cx="62230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026D0C-C232-48CE-8357-AA1E335D4A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4233863"/>
            <a:ext cx="784225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AA99034-BB7A-4FE8-8CF8-9C37F07079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993775"/>
            <a:ext cx="1227137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0B8463-D6B2-46EE-B07E-A0E215B1AA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88" y="3611563"/>
            <a:ext cx="1227137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8B79D3-2DFB-4129-AFEB-98C988B0F8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4765675"/>
            <a:ext cx="3841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5B530F-2921-4BCF-884F-760F562F77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2624138"/>
            <a:ext cx="38417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47A2B6-C25D-4FB7-A5B1-2ABB84560D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3492500"/>
            <a:ext cx="3841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4D43348-E031-4768-92AA-51773016A5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2303463"/>
            <a:ext cx="384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1280FA5-E853-4B3C-BE0E-4733C9B9E4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388" y="5241925"/>
            <a:ext cx="3841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8B23449-2058-45BC-B4C7-DF797F20FC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263" y="4605338"/>
            <a:ext cx="38417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F81B40339E5240992B7F811666BAE4" ma:contentTypeVersion="9" ma:contentTypeDescription="Create a new document." ma:contentTypeScope="" ma:versionID="7cc8a62920b3d517d927d58c84933157">
  <xsd:schema xmlns:xsd="http://www.w3.org/2001/XMLSchema" xmlns:xs="http://www.w3.org/2001/XMLSchema" xmlns:p="http://schemas.microsoft.com/office/2006/metadata/properties" xmlns:ns3="fbda06c3-ab38-498d-8bfe-8fc43d083b7b" xmlns:ns4="127de3f3-a100-40cd-84ac-c6101c83f430" targetNamespace="http://schemas.microsoft.com/office/2006/metadata/properties" ma:root="true" ma:fieldsID="cc0bbe5f0db0bb56a9ebd1502c37efd2" ns3:_="" ns4:_="">
    <xsd:import namespace="fbda06c3-ab38-498d-8bfe-8fc43d083b7b"/>
    <xsd:import namespace="127de3f3-a100-40cd-84ac-c6101c83f4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06c3-ab38-498d-8bfe-8fc43d083b7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7de3f3-a100-40cd-84ac-c6101c83f43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31CB15-3448-43F3-BF03-8559A0BC22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CB9BF4-4973-43A2-8CF8-8BDFB47492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bda06c3-ab38-498d-8bfe-8fc43d083b7b"/>
    <ds:schemaRef ds:uri="127de3f3-a100-40cd-84ac-c6101c83f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1898</TotalTime>
  <Words>499</Words>
  <Application>Microsoft Office PowerPoint</Application>
  <PresentationFormat>On-screen Show (4:3)</PresentationFormat>
  <Paragraphs>65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office theme</vt:lpstr>
      <vt:lpstr>L.O. To know about Shabbat</vt:lpstr>
      <vt:lpstr>Success Criteria</vt:lpstr>
      <vt:lpstr>Can you match the pictures to these Jewish words?</vt:lpstr>
      <vt:lpstr>Watch a family get ready for Shabbat</vt:lpstr>
      <vt:lpstr>What Is Shabbat?</vt:lpstr>
      <vt:lpstr>What Happens Before Shabbat?</vt:lpstr>
      <vt:lpstr>The Shabbat Meal</vt:lpstr>
      <vt:lpstr>What Happens During Shabbat?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Amanda Clarke</cp:lastModifiedBy>
  <cp:revision>168</cp:revision>
  <dcterms:created xsi:type="dcterms:W3CDTF">2014-10-01T16:09:27Z</dcterms:created>
  <dcterms:modified xsi:type="dcterms:W3CDTF">2021-02-02T08:00:56Z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0x010100AEF81B40339E5240992B7F811666BAE4</vt:lpwstr>
  </property>
</Properties>
</file>