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sldIdLst>
    <p:sldId id="256" r:id="rId2"/>
    <p:sldId id="295" r:id="rId3"/>
    <p:sldId id="296" r:id="rId4"/>
    <p:sldId id="297" r:id="rId5"/>
    <p:sldId id="284" r:id="rId6"/>
    <p:sldId id="302" r:id="rId7"/>
    <p:sldId id="298" r:id="rId8"/>
    <p:sldId id="299" r:id="rId9"/>
    <p:sldId id="301" r:id="rId10"/>
    <p:sldId id="286" r:id="rId11"/>
    <p:sldId id="303" r:id="rId12"/>
    <p:sldId id="272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66" d="100"/>
          <a:sy n="66" d="100"/>
        </p:scale>
        <p:origin x="102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8278586-ACF9-4E6D-BF4B-8C6F164A0DFC}" type="datetimeFigureOut">
              <a:rPr lang="en-GB" smtClean="0"/>
              <a:t>16/12/2018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4785957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16/12/2018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697573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16/12/2018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9411995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16/12/2018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974115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16/12/2018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994313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16/12/2018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482185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16/12/2018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585061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16/12/2018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064380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16/12/2018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031974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16/12/2018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76348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78586-ACF9-4E6D-BF4B-8C6F164A0DFC}" type="datetimeFigureOut">
              <a:rPr lang="en-GB" smtClean="0"/>
              <a:t>16/12/2018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566796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18278586-ACF9-4E6D-BF4B-8C6F164A0DFC}" type="datetimeFigureOut">
              <a:rPr lang="en-GB" smtClean="0"/>
              <a:t>16/12/2018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E8A8F5B-1C58-4F16-B5A3-1AC21E0F1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494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maclic.wordpress.com/category/competition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girl-soccer-play-seven-black-hair-306824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ixabay.com/de/cartoon-comic-figuren-kind-traurig-1300595/" TargetMode="Externa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girl-soccer-play-seven-black-hair-306824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ixabay.com/de/cartoon-comic-figuren-kind-traurig-1300595/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43001" y="1070335"/>
            <a:ext cx="5199926" cy="1443269"/>
          </a:xfrm>
        </p:spPr>
        <p:txBody>
          <a:bodyPr>
            <a:normAutofit/>
          </a:bodyPr>
          <a:lstStyle/>
          <a:p>
            <a:r>
              <a:rPr lang="en-GB" sz="4000"/>
              <a:t>YEAR 1 WORD OBJECTIVE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43002" y="2546430"/>
            <a:ext cx="5084178" cy="354957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How the prefix un– changes the meaning of verbs and adjectives</a:t>
            </a:r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BAAB4C3-A08A-4956-8A00-3887C9B701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3" b="2145"/>
          <a:stretch/>
        </p:blipFill>
        <p:spPr>
          <a:xfrm>
            <a:off x="6636743" y="1238487"/>
            <a:ext cx="4741120" cy="4493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85970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BFFB1-44E7-4163-83DB-84C3449FA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875520" cy="773622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Word Meanings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38CD16-B1C2-4526-9B46-124AF2F3FA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590261"/>
            <a:ext cx="10507501" cy="44511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Think about what these words mean. Discuss the meanings of these words with a partner.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6E9B82-7058-43EF-A84A-F978E8EFF5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66191" y="2451652"/>
            <a:ext cx="8269357" cy="37967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2600" dirty="0">
                <a:solidFill>
                  <a:schemeClr val="tx1"/>
                </a:solidFill>
              </a:rPr>
              <a:t>kind                                  afraid</a:t>
            </a:r>
          </a:p>
          <a:p>
            <a:pPr marL="0" indent="0" algn="ctr">
              <a:buNone/>
            </a:pPr>
            <a:endParaRPr lang="en-GB" sz="26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GB" sz="2600" dirty="0">
                <a:solidFill>
                  <a:schemeClr val="tx1"/>
                </a:solidFill>
              </a:rPr>
              <a:t>helpful            friendly                   lucky </a:t>
            </a:r>
          </a:p>
          <a:p>
            <a:pPr marL="0" indent="0" algn="ctr">
              <a:buNone/>
            </a:pPr>
            <a:endParaRPr lang="en-GB" sz="26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en-GB" sz="26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GB" sz="2600" dirty="0">
                <a:solidFill>
                  <a:schemeClr val="tx1"/>
                </a:solidFill>
              </a:rPr>
              <a:t>able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5686183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BFFB1-44E7-4163-83DB-84C3449FA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939" y="543339"/>
            <a:ext cx="9875520" cy="755374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Changing Word Meanings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38CD16-B1C2-4526-9B46-124AF2F3FA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484243"/>
            <a:ext cx="10507501" cy="496956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Think about what these words mean. Discuss the meanings of these words with a partner.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Which letters do each of these word begin with?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6E9B82-7058-43EF-A84A-F978E8EFF5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2695" y="2142435"/>
            <a:ext cx="8428383" cy="321365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2400" dirty="0">
                <a:solidFill>
                  <a:schemeClr val="tx1"/>
                </a:solidFill>
              </a:rPr>
              <a:t>unkind                            unafraid</a:t>
            </a:r>
          </a:p>
          <a:p>
            <a:pPr marL="0" indent="0" algn="ctr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GB" sz="2400" dirty="0">
                <a:solidFill>
                  <a:schemeClr val="tx1"/>
                </a:solidFill>
              </a:rPr>
              <a:t>unhelpful        unfriendly            unlucky </a:t>
            </a:r>
          </a:p>
          <a:p>
            <a:pPr marL="0" indent="0" algn="ctr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GB" sz="2400" dirty="0">
                <a:solidFill>
                  <a:schemeClr val="tx1"/>
                </a:solidFill>
              </a:rPr>
              <a:t>unable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7506056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814A1B0-342E-4FDC-80AA-29801EB80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1"/>
            <a:ext cx="8596668" cy="636104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/>
                </a:solidFill>
              </a:rPr>
              <a:t>Adding ‘un’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CFE276-AFB1-4CF9-8E43-CCEFA2EE64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55886"/>
            <a:ext cx="10520753" cy="43462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When ‘un’ is placed in front of a word, it changes the meaning of the word to its opposite. ‘Un’ means not. </a:t>
            </a:r>
            <a:r>
              <a:rPr lang="en-GB" sz="2400" dirty="0">
                <a:solidFill>
                  <a:srgbClr val="FF0000"/>
                </a:solidFill>
              </a:rPr>
              <a:t>For example: unhappy means not happy.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Discuss the meanings of the words in this table.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endParaRPr lang="en-GB" sz="2400" dirty="0">
              <a:solidFill>
                <a:srgbClr val="002060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8C2E4B5-2382-4F9D-ADB9-59B0AD152C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152166"/>
              </p:ext>
            </p:extLst>
          </p:nvPr>
        </p:nvGraphicFramePr>
        <p:xfrm>
          <a:off x="1698174" y="2858914"/>
          <a:ext cx="7575828" cy="2286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787914">
                  <a:extLst>
                    <a:ext uri="{9D8B030D-6E8A-4147-A177-3AD203B41FA5}">
                      <a16:colId xmlns:a16="http://schemas.microsoft.com/office/drawing/2014/main" val="3344646029"/>
                    </a:ext>
                  </a:extLst>
                </a:gridCol>
                <a:gridCol w="3787914">
                  <a:extLst>
                    <a:ext uri="{9D8B030D-6E8A-4147-A177-3AD203B41FA5}">
                      <a16:colId xmlns:a16="http://schemas.microsoft.com/office/drawing/2014/main" val="3626395398"/>
                    </a:ext>
                  </a:extLst>
                </a:gridCol>
              </a:tblGrid>
              <a:tr h="300972">
                <a:tc>
                  <a:txBody>
                    <a:bodyPr/>
                    <a:lstStyle/>
                    <a:p>
                      <a:pPr algn="l"/>
                      <a:r>
                        <a:rPr lang="en-GB" sz="2400" b="0" dirty="0"/>
                        <a:t>clean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dirty="0"/>
                        <a:t>unclean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9573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hurt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unhurt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354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funny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unfunny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02357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tie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untie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65089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safe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unsafe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2814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7602919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BB9FE-ED35-4402-8CAD-749967F7C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Have a go!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D8114-1329-447C-B7D3-C572D2D4F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258" y="1623151"/>
            <a:ext cx="9791885" cy="3929749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rgbClr val="002060"/>
                </a:solidFill>
              </a:rPr>
              <a:t>Place un in front of these words to make new words.</a:t>
            </a:r>
          </a:p>
          <a:p>
            <a:pPr marL="0" indent="0" algn="ctr">
              <a:buNone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GB" sz="2800" dirty="0">
                <a:solidFill>
                  <a:schemeClr val="tx1"/>
                </a:solidFill>
              </a:rPr>
              <a:t>tidy       fair      well      pick</a:t>
            </a:r>
          </a:p>
          <a:p>
            <a:pPr marL="0" indent="0" algn="ctr">
              <a:buNone/>
            </a:pPr>
            <a:r>
              <a:rPr lang="en-GB" sz="2800" dirty="0">
                <a:solidFill>
                  <a:schemeClr val="tx1"/>
                </a:solidFill>
              </a:rPr>
              <a:t>zip     lock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3811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BB9FE-ED35-4402-8CAD-749967F7C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Have a go!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D8114-1329-447C-B7D3-C572D2D4F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702664"/>
            <a:ext cx="9791885" cy="3929749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rgbClr val="002060"/>
                </a:solidFill>
              </a:rPr>
              <a:t>Think of a sentence which uses each of these words.</a:t>
            </a:r>
          </a:p>
          <a:p>
            <a:pPr marL="0" indent="0" algn="ctr">
              <a:buNone/>
            </a:pPr>
            <a:endParaRPr lang="en-GB" sz="28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GB" sz="2800" dirty="0"/>
              <a:t>untied      unhappy   unkind</a:t>
            </a:r>
          </a:p>
          <a:p>
            <a:pPr marL="0" indent="0" algn="ctr">
              <a:buNone/>
            </a:pPr>
            <a:r>
              <a:rPr lang="en-GB" sz="2800" dirty="0"/>
              <a:t>unhelpful     unzipped</a:t>
            </a:r>
          </a:p>
          <a:p>
            <a:pPr marL="0" indent="0" algn="ctr">
              <a:buNone/>
            </a:pP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36889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956FF-254C-473C-91B9-652E41512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516835"/>
            <a:ext cx="9875520" cy="72887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Have a go!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2F1648-386F-4136-AFEA-E13906E58A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488614"/>
            <a:ext cx="6757136" cy="47597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Choose words from the box to fit  the sentences below: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Ali was _________________ because he had lost his toy car.</a:t>
            </a:r>
          </a:p>
          <a:p>
            <a:pPr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Emma fell over but luckily she was ____________.</a:t>
            </a:r>
          </a:p>
          <a:p>
            <a:pPr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The bathroom was dirty and ___________.</a:t>
            </a:r>
          </a:p>
          <a:p>
            <a:pPr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My shoelace has come ________________.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7C9DA6-EFC8-4864-B155-48858BC57E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72894" y="1859675"/>
            <a:ext cx="1763801" cy="2314761"/>
          </a:xfr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sz="2400" dirty="0"/>
              <a:t>unhappy</a:t>
            </a:r>
          </a:p>
          <a:p>
            <a:pPr marL="0" indent="0">
              <a:buNone/>
            </a:pPr>
            <a:r>
              <a:rPr lang="en-GB" sz="2400" dirty="0"/>
              <a:t>unclean</a:t>
            </a:r>
          </a:p>
          <a:p>
            <a:pPr marL="0" indent="0">
              <a:buNone/>
            </a:pPr>
            <a:r>
              <a:rPr lang="en-GB" sz="2400" dirty="0"/>
              <a:t>unhurt</a:t>
            </a:r>
          </a:p>
          <a:p>
            <a:pPr marL="0" indent="0">
              <a:buNone/>
            </a:pPr>
            <a:r>
              <a:rPr lang="en-GB" sz="2400" dirty="0"/>
              <a:t>undone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0745223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956FF-254C-473C-91B9-652E41512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22852"/>
            <a:ext cx="9875520" cy="980661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How did you do?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2F1648-386F-4136-AFEA-E13906E58A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Ali was </a:t>
            </a:r>
            <a:r>
              <a:rPr lang="en-GB" sz="2400" dirty="0">
                <a:solidFill>
                  <a:schemeClr val="accent2"/>
                </a:solidFill>
              </a:rPr>
              <a:t>unhappy</a:t>
            </a:r>
            <a:r>
              <a:rPr lang="en-GB" sz="2400" dirty="0">
                <a:solidFill>
                  <a:schemeClr val="tx1"/>
                </a:solidFill>
              </a:rPr>
              <a:t> because he had lost his toy car.</a:t>
            </a:r>
          </a:p>
          <a:p>
            <a:pPr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Emma fell over but luckily she was </a:t>
            </a:r>
            <a:r>
              <a:rPr lang="en-GB" sz="2400" dirty="0">
                <a:solidFill>
                  <a:schemeClr val="accent2"/>
                </a:solidFill>
              </a:rPr>
              <a:t>unhurt.</a:t>
            </a:r>
          </a:p>
          <a:p>
            <a:pPr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The bathroom was dirty and </a:t>
            </a:r>
            <a:r>
              <a:rPr lang="en-GB" sz="2400" dirty="0">
                <a:solidFill>
                  <a:schemeClr val="accent2"/>
                </a:solidFill>
              </a:rPr>
              <a:t>unclean.</a:t>
            </a:r>
          </a:p>
          <a:p>
            <a:pPr>
              <a:buAutoNum type="arabicPeriod"/>
            </a:pPr>
            <a:r>
              <a:rPr lang="en-GB" sz="2400" dirty="0">
                <a:solidFill>
                  <a:schemeClr val="tx1"/>
                </a:solidFill>
              </a:rPr>
              <a:t>My shoelace has come </a:t>
            </a:r>
            <a:r>
              <a:rPr lang="en-GB" sz="2400" dirty="0">
                <a:solidFill>
                  <a:schemeClr val="accent2"/>
                </a:solidFill>
              </a:rPr>
              <a:t>undone.</a:t>
            </a:r>
          </a:p>
        </p:txBody>
      </p:sp>
    </p:spTree>
    <p:extLst>
      <p:ext uri="{BB962C8B-B14F-4D97-AF65-F5344CB8AC3E}">
        <p14:creationId xmlns:p14="http://schemas.microsoft.com/office/powerpoint/2010/main" val="2124960122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BAC3C-A3A7-4673-93CD-A123F104C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10109936" cy="111366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Have a go!</a:t>
            </a:r>
            <a:br>
              <a:rPr lang="en-GB" dirty="0"/>
            </a:br>
            <a:r>
              <a:rPr lang="en-GB" sz="2200" dirty="0">
                <a:solidFill>
                  <a:srgbClr val="002060"/>
                </a:solidFill>
              </a:rPr>
              <a:t>Can you match each word with its meaning?  The first one is done for you.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70CD33-9144-40DA-9614-7FFFF55C75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28800" y="2020672"/>
            <a:ext cx="1893587" cy="4459640"/>
          </a:xfr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unkind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unhappy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unclean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unafraid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unwell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AE041B-3E17-448B-918A-CD1DB7AE6D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7630" y="2020671"/>
            <a:ext cx="1893588" cy="4459641"/>
          </a:xfr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ill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not scared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dirty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sad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mean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1AD3483-366A-4625-A1A2-5E08D8677777}"/>
              </a:ext>
            </a:extLst>
          </p:cNvPr>
          <p:cNvCxnSpPr>
            <a:cxnSpLocks/>
          </p:cNvCxnSpPr>
          <p:nvPr/>
        </p:nvCxnSpPr>
        <p:spPr>
          <a:xfrm>
            <a:off x="2994991" y="2358887"/>
            <a:ext cx="3332184" cy="3750365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9020786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D18A5-15B1-49FE-A6B3-EBE95C751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452782"/>
            <a:ext cx="10507502" cy="898940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1"/>
                </a:solidFill>
              </a:rPr>
              <a:t>Read this text. See if you can spot the ‘un’ words.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0AE157-BFC7-45B1-97B4-ABDD9DF965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351722"/>
            <a:ext cx="10837332" cy="517276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Kendra and Max were playing football in the park. Max tripped over because his laces had come undone.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‘Unlucky!’ shouted Kendra. 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She carried on playing and scored a goal.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‘I win!’ shouted Kendra.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Max was unhurt, but he still felt unhappy. He was upset because Kendra had been unhelpful. She had not come over to check to see if he was okay. 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‘Kendra – that was unkind!’ he shouted. ‘It is unfair of you to carry on playing when I have fallen over.’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Kendra felt unhappy that she had upset Max.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‘I’m so sorry Max,’ she said. ‘Are you okay?’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7" name="Picture 6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EC253CD7-A8DF-4FFC-A955-FAC21282A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792277" y="1846943"/>
            <a:ext cx="2838075" cy="1582057"/>
          </a:xfrm>
          <a:prstGeom prst="rect">
            <a:avLst/>
          </a:prstGeom>
        </p:spPr>
      </p:pic>
      <p:pic>
        <p:nvPicPr>
          <p:cNvPr id="9" name="Picture 8" descr="A drawing of a cartoon character&#10;&#10;Description generated with high confidence">
            <a:extLst>
              <a:ext uri="{FF2B5EF4-FFF2-40B4-BE49-F238E27FC236}">
                <a16:creationId xmlns:a16="http://schemas.microsoft.com/office/drawing/2014/main" id="{CCC1EA7C-8564-4F2C-A00E-A19C9E277A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746435" y="5154465"/>
            <a:ext cx="1455746" cy="1370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43523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D18A5-15B1-49FE-A6B3-EBE95C751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452782"/>
            <a:ext cx="10507502" cy="766418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1"/>
                </a:solidFill>
              </a:rPr>
              <a:t>Did you spot all of the ‘un’ words?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0AE157-BFC7-45B1-97B4-ABDD9DF965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219200"/>
            <a:ext cx="10837332" cy="530528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Kendra and Max were playing football in the park. Max tripped over because his laces had come </a:t>
            </a:r>
            <a:r>
              <a:rPr lang="en-GB" sz="3400" dirty="0">
                <a:solidFill>
                  <a:schemeClr val="accent2"/>
                </a:solidFill>
              </a:rPr>
              <a:t>undone.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 ‘</a:t>
            </a:r>
            <a:r>
              <a:rPr lang="en-GB" sz="3400" dirty="0">
                <a:solidFill>
                  <a:schemeClr val="accent2"/>
                </a:solidFill>
              </a:rPr>
              <a:t>Unlucky!’ </a:t>
            </a:r>
            <a:r>
              <a:rPr lang="en-GB" sz="3400" dirty="0">
                <a:solidFill>
                  <a:srgbClr val="002060"/>
                </a:solidFill>
              </a:rPr>
              <a:t>shouted Kendra. 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 She carried on playing and scored a goal.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‘I win!’ shouted Kendra.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Max was </a:t>
            </a:r>
            <a:r>
              <a:rPr lang="en-GB" sz="3400" dirty="0">
                <a:solidFill>
                  <a:schemeClr val="accent2"/>
                </a:solidFill>
              </a:rPr>
              <a:t>unhurt</a:t>
            </a:r>
            <a:r>
              <a:rPr lang="en-GB" sz="3400" dirty="0">
                <a:solidFill>
                  <a:srgbClr val="002060"/>
                </a:solidFill>
              </a:rPr>
              <a:t>, but he still felt </a:t>
            </a:r>
            <a:r>
              <a:rPr lang="en-GB" sz="3400" dirty="0">
                <a:solidFill>
                  <a:schemeClr val="accent2"/>
                </a:solidFill>
              </a:rPr>
              <a:t>unhappy</a:t>
            </a:r>
            <a:r>
              <a:rPr lang="en-GB" sz="3400" dirty="0">
                <a:solidFill>
                  <a:srgbClr val="002060"/>
                </a:solidFill>
              </a:rPr>
              <a:t>. He was upset because Kendra had been </a:t>
            </a:r>
            <a:r>
              <a:rPr lang="en-GB" sz="3400" dirty="0">
                <a:solidFill>
                  <a:schemeClr val="accent2"/>
                </a:solidFill>
              </a:rPr>
              <a:t>unhelpful</a:t>
            </a:r>
            <a:r>
              <a:rPr lang="en-GB" sz="3400" dirty="0">
                <a:solidFill>
                  <a:srgbClr val="002060"/>
                </a:solidFill>
              </a:rPr>
              <a:t>. She had not come over to check to see if he was okay. 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‘Kendra – that was </a:t>
            </a:r>
            <a:r>
              <a:rPr lang="en-GB" sz="3400" dirty="0">
                <a:solidFill>
                  <a:schemeClr val="accent2"/>
                </a:solidFill>
              </a:rPr>
              <a:t>unkind</a:t>
            </a:r>
            <a:r>
              <a:rPr lang="en-GB" sz="3400" dirty="0">
                <a:solidFill>
                  <a:srgbClr val="002060"/>
                </a:solidFill>
              </a:rPr>
              <a:t>!’ he shouted. ‘It was </a:t>
            </a:r>
            <a:r>
              <a:rPr lang="en-GB" sz="3400" dirty="0">
                <a:solidFill>
                  <a:schemeClr val="accent2"/>
                </a:solidFill>
              </a:rPr>
              <a:t>unfair </a:t>
            </a:r>
            <a:r>
              <a:rPr lang="en-GB" sz="3400" dirty="0">
                <a:solidFill>
                  <a:srgbClr val="002060"/>
                </a:solidFill>
              </a:rPr>
              <a:t>of you to carry on playing after I fell over.’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Kendra felt </a:t>
            </a:r>
            <a:r>
              <a:rPr lang="en-GB" sz="3400" dirty="0">
                <a:solidFill>
                  <a:schemeClr val="accent2"/>
                </a:solidFill>
              </a:rPr>
              <a:t>unhappy</a:t>
            </a:r>
            <a:r>
              <a:rPr lang="en-GB" sz="3400" dirty="0">
                <a:solidFill>
                  <a:srgbClr val="002060"/>
                </a:solidFill>
              </a:rPr>
              <a:t> that she had upset Max.</a:t>
            </a:r>
          </a:p>
          <a:p>
            <a:pPr marL="0" indent="0">
              <a:buNone/>
            </a:pPr>
            <a:r>
              <a:rPr lang="en-GB" sz="3400" dirty="0">
                <a:solidFill>
                  <a:srgbClr val="002060"/>
                </a:solidFill>
              </a:rPr>
              <a:t>‘I’m so sorry Max,’ she said. ‘Are you okay?’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4" name="Picture 3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CF42D6C6-C93A-4549-BEF0-E97FF27BC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22411" y="1770743"/>
            <a:ext cx="2284638" cy="1658257"/>
          </a:xfrm>
          <a:prstGeom prst="rect">
            <a:avLst/>
          </a:prstGeom>
        </p:spPr>
      </p:pic>
      <p:pic>
        <p:nvPicPr>
          <p:cNvPr id="5" name="Picture 4" descr="A drawing of a cartoon character&#10;&#10;Description generated with high confidence">
            <a:extLst>
              <a:ext uri="{FF2B5EF4-FFF2-40B4-BE49-F238E27FC236}">
                <a16:creationId xmlns:a16="http://schemas.microsoft.com/office/drawing/2014/main" id="{B2596814-24E9-4A3F-90A9-AA5171EF8D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461828" y="4907722"/>
            <a:ext cx="1339631" cy="1370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620991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40904"/>
          </a:xfrm>
        </p:spPr>
        <p:txBody>
          <a:bodyPr>
            <a:normAutofit fontScale="90000"/>
          </a:bodyPr>
          <a:lstStyle/>
          <a:p>
            <a:br>
              <a:rPr lang="en-GB">
                <a:solidFill>
                  <a:schemeClr val="tx1"/>
                </a:solidFill>
              </a:rPr>
            </a:br>
            <a:r>
              <a:rPr lang="en-GB">
                <a:solidFill>
                  <a:schemeClr val="tx1"/>
                </a:solidFill>
              </a:rPr>
              <a:t>Reflect and Discuss</a:t>
            </a:r>
            <a:br>
              <a:rPr lang="en-GB">
                <a:solidFill>
                  <a:schemeClr val="tx1"/>
                </a:solidFill>
              </a:rPr>
            </a:br>
            <a:br>
              <a:rPr lang="en-GB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895" y="1550504"/>
            <a:ext cx="10542210" cy="4207566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002060"/>
                </a:solidFill>
              </a:rPr>
              <a:t>How does a word change when un is placed in front of it?</a:t>
            </a:r>
          </a:p>
          <a:p>
            <a:endParaRPr lang="en-GB" sz="2400" dirty="0">
              <a:solidFill>
                <a:srgbClr val="002060"/>
              </a:solidFill>
            </a:endParaRPr>
          </a:p>
          <a:p>
            <a:r>
              <a:rPr lang="en-GB" sz="2400" dirty="0">
                <a:solidFill>
                  <a:srgbClr val="002060"/>
                </a:solidFill>
              </a:rPr>
              <a:t>Describe the difference in meaning between the following words: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    -afraid/unafraid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    -fair/unfair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</a:rPr>
              <a:t>    -lock/unlock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2060"/>
              </a:solidFill>
            </a:endParaRPr>
          </a:p>
          <a:p>
            <a:pPr marL="457200" indent="-457200">
              <a:buAutoNum type="arabicPeriod"/>
            </a:pPr>
            <a:endParaRPr lang="en-GB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</a:endParaRPr>
          </a:p>
          <a:p>
            <a:endParaRPr lang="en-GB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2543967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Basis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3227</TotalTime>
  <Words>596</Words>
  <Application>Microsoft Office PowerPoint</Application>
  <PresentationFormat>Widescreen</PresentationFormat>
  <Paragraphs>121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Corbel</vt:lpstr>
      <vt:lpstr>Basis</vt:lpstr>
      <vt:lpstr>YEAR 1 WORD OBJECTIVE</vt:lpstr>
      <vt:lpstr>Word Meanings</vt:lpstr>
      <vt:lpstr>Changing Word Meanings</vt:lpstr>
      <vt:lpstr>Adding ‘un’</vt:lpstr>
      <vt:lpstr>Have a go!</vt:lpstr>
      <vt:lpstr>Have a go!</vt:lpstr>
      <vt:lpstr>Have a go!</vt:lpstr>
      <vt:lpstr>How did you do? </vt:lpstr>
      <vt:lpstr>Have a go! Can you match each word with its meaning?  The first one is done for you. </vt:lpstr>
      <vt:lpstr>Read this text. See if you can spot the ‘un’ words.</vt:lpstr>
      <vt:lpstr>Did you spot all of the ‘un’ words?</vt:lpstr>
      <vt:lpstr> Reflect and Discuss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Yr 5 Sentence Objectives</dc:title>
  <dc:creator>Karen Moncrieffe</dc:creator>
  <cp:lastModifiedBy>Karen Moncrieffe</cp:lastModifiedBy>
  <cp:revision>200</cp:revision>
  <dcterms:created xsi:type="dcterms:W3CDTF">2016-08-21T07:41:34Z</dcterms:created>
  <dcterms:modified xsi:type="dcterms:W3CDTF">2018-12-16T08:55:37Z</dcterms:modified>
</cp:coreProperties>
</file>