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handoutMasterIdLst>
    <p:handoutMasterId r:id="rId42"/>
  </p:handoutMasterIdLst>
  <p:sldIdLst>
    <p:sldId id="708" r:id="rId2"/>
    <p:sldId id="865" r:id="rId3"/>
    <p:sldId id="882" r:id="rId4"/>
    <p:sldId id="883" r:id="rId5"/>
    <p:sldId id="633" r:id="rId6"/>
    <p:sldId id="873" r:id="rId7"/>
    <p:sldId id="866" r:id="rId8"/>
    <p:sldId id="867" r:id="rId9"/>
    <p:sldId id="868" r:id="rId10"/>
    <p:sldId id="869" r:id="rId11"/>
    <p:sldId id="872" r:id="rId12"/>
    <p:sldId id="871" r:id="rId13"/>
    <p:sldId id="892" r:id="rId14"/>
    <p:sldId id="893" r:id="rId15"/>
    <p:sldId id="894" r:id="rId16"/>
    <p:sldId id="895" r:id="rId17"/>
    <p:sldId id="896" r:id="rId18"/>
    <p:sldId id="853" r:id="rId19"/>
    <p:sldId id="874" r:id="rId20"/>
    <p:sldId id="854" r:id="rId21"/>
    <p:sldId id="875" r:id="rId22"/>
    <p:sldId id="876" r:id="rId23"/>
    <p:sldId id="877" r:id="rId24"/>
    <p:sldId id="855" r:id="rId25"/>
    <p:sldId id="878" r:id="rId26"/>
    <p:sldId id="888" r:id="rId27"/>
    <p:sldId id="890" r:id="rId28"/>
    <p:sldId id="891" r:id="rId29"/>
    <p:sldId id="879" r:id="rId30"/>
    <p:sldId id="880" r:id="rId31"/>
    <p:sldId id="897" r:id="rId32"/>
    <p:sldId id="898" r:id="rId33"/>
    <p:sldId id="899" r:id="rId34"/>
    <p:sldId id="900" r:id="rId35"/>
    <p:sldId id="901" r:id="rId36"/>
    <p:sldId id="902" r:id="rId37"/>
    <p:sldId id="903" r:id="rId38"/>
    <p:sldId id="862" r:id="rId39"/>
    <p:sldId id="881" r:id="rId4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2E41"/>
    <a:srgbClr val="FADF47"/>
    <a:srgbClr val="13BD8A"/>
    <a:srgbClr val="388CDA"/>
    <a:srgbClr val="C73A43"/>
    <a:srgbClr val="EE7C3E"/>
    <a:srgbClr val="0CC1D9"/>
    <a:srgbClr val="ECEEF1"/>
    <a:srgbClr val="8A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765" autoAdjust="0"/>
    <p:restoredTop sz="94660"/>
  </p:normalViewPr>
  <p:slideViewPr>
    <p:cSldViewPr snapToGrid="0">
      <p:cViewPr varScale="1">
        <p:scale>
          <a:sx n="73" d="100"/>
          <a:sy n="73" d="100"/>
        </p:scale>
        <p:origin x="1044" y="54"/>
      </p:cViewPr>
      <p:guideLst/>
    </p:cSldViewPr>
  </p:slideViewPr>
  <p:notesTextViewPr>
    <p:cViewPr>
      <p:scale>
        <a:sx n="1" d="1"/>
        <a:sy n="1" d="1"/>
      </p:scale>
      <p:origin x="0" y="0"/>
    </p:cViewPr>
  </p:notesTextViewPr>
  <p:notesViewPr>
    <p:cSldViewPr snapToGrid="0">
      <p:cViewPr varScale="1">
        <p:scale>
          <a:sx n="54" d="100"/>
          <a:sy n="54" d="100"/>
        </p:scale>
        <p:origin x="29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167DF0-1BCC-40BF-B5BA-539A68C8BF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EE6077-A1BB-407B-ADDC-369F2F81DD1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C14CDF9-7ABE-4BCD-B4CC-B0166E15BB46}" type="datetimeFigureOut">
              <a:rPr lang="en-GB" smtClean="0"/>
              <a:t>03/02/2019</a:t>
            </a:fld>
            <a:endParaRPr lang="en-GB"/>
          </a:p>
        </p:txBody>
      </p:sp>
      <p:sp>
        <p:nvSpPr>
          <p:cNvPr id="4" name="Footer Placeholder 3">
            <a:extLst>
              <a:ext uri="{FF2B5EF4-FFF2-40B4-BE49-F238E27FC236}">
                <a16:creationId xmlns:a16="http://schemas.microsoft.com/office/drawing/2014/main" id="{C0362BBC-D0E8-4272-BD05-48F792BE60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463DD9D-0927-47B0-A012-C344A4A7E7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6C70215-6F31-48B9-A2F5-458AD1151102}" type="slidenum">
              <a:rPr lang="en-GB" smtClean="0"/>
              <a:t>‹#›</a:t>
            </a:fld>
            <a:endParaRPr lang="en-GB"/>
          </a:p>
        </p:txBody>
      </p:sp>
    </p:spTree>
    <p:extLst>
      <p:ext uri="{BB962C8B-B14F-4D97-AF65-F5344CB8AC3E}">
        <p14:creationId xmlns:p14="http://schemas.microsoft.com/office/powerpoint/2010/main" val="4276777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D29D1C-8C3E-4310-9EF0-019410E55AD5}" type="datetimeFigureOut">
              <a:rPr lang="en-GB" smtClean="0"/>
              <a:t>03/02/2019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6EE0C4-5D00-42C4-BE61-F78AE99EEBB0}" type="slidenum">
              <a:rPr lang="en-GB" smtClean="0"/>
              <a:t>‹#›</a:t>
            </a:fld>
            <a:endParaRPr lang="en-GB"/>
          </a:p>
        </p:txBody>
      </p:sp>
    </p:spTree>
    <p:extLst>
      <p:ext uri="{BB962C8B-B14F-4D97-AF65-F5344CB8AC3E}">
        <p14:creationId xmlns:p14="http://schemas.microsoft.com/office/powerpoint/2010/main" val="3878308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thirdspacelearning.com/ub-interventions-general/?utm_source=download&amp;utm_medium=resource&amp;utm_campaign=tsl_february_2019&amp;utm_content=01_02_2019_wr_ppt_year6_algebra_sp3"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1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5E977A0-D59B-4127-B988-0357B17748EC}"/>
              </a:ext>
            </a:extLst>
          </p:cNvPr>
          <p:cNvSpPr/>
          <p:nvPr userDrawn="1"/>
        </p:nvSpPr>
        <p:spPr>
          <a:xfrm>
            <a:off x="-35226" y="6408064"/>
            <a:ext cx="9179226" cy="500736"/>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latin typeface="Arial" panose="020B0604020202020204" pitchFamily="34" charset="0"/>
              <a:cs typeface="Arial" panose="020B0604020202020204" pitchFamily="34" charset="0"/>
            </a:endParaRPr>
          </a:p>
        </p:txBody>
      </p:sp>
      <p:pic>
        <p:nvPicPr>
          <p:cNvPr id="12" name="Picture 8" descr="A close up of a logo&#10;&#10;Description generated with very high confidence">
            <a:extLst>
              <a:ext uri="{FF2B5EF4-FFF2-40B4-BE49-F238E27FC236}">
                <a16:creationId xmlns:a16="http://schemas.microsoft.com/office/drawing/2014/main" id="{BB37979D-0168-493E-96C8-3F8ECF001158}"/>
              </a:ext>
            </a:extLst>
          </p:cNvPr>
          <p:cNvPicPr>
            <a:picLocks noChangeAspect="1"/>
          </p:cNvPicPr>
          <p:nvPr userDrawn="1"/>
        </p:nvPicPr>
        <p:blipFill>
          <a:blip r:embed="rId2"/>
          <a:stretch>
            <a:fillRect/>
          </a:stretch>
        </p:blipFill>
        <p:spPr>
          <a:xfrm>
            <a:off x="306388" y="6529811"/>
            <a:ext cx="2646941" cy="222263"/>
          </a:xfrm>
          <a:prstGeom prst="rect">
            <a:avLst/>
          </a:prstGeom>
        </p:spPr>
      </p:pic>
      <p:sp>
        <p:nvSpPr>
          <p:cNvPr id="13" name="TextBox 12">
            <a:extLst>
              <a:ext uri="{FF2B5EF4-FFF2-40B4-BE49-F238E27FC236}">
                <a16:creationId xmlns:a16="http://schemas.microsoft.com/office/drawing/2014/main" id="{CA6EDBD0-03A3-4AF0-ACAC-E7DC67E310CD}"/>
              </a:ext>
            </a:extLst>
          </p:cNvPr>
          <p:cNvSpPr txBox="1"/>
          <p:nvPr userDrawn="1"/>
        </p:nvSpPr>
        <p:spPr>
          <a:xfrm>
            <a:off x="382588" y="6336576"/>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100" dirty="0">
                <a:latin typeface="Arial" panose="020B0604020202020204" pitchFamily="34" charset="0"/>
                <a:ea typeface="Source Sans Pro" panose="020B0503030403020204" pitchFamily="34" charset="0"/>
                <a:cs typeface="Arial" panose="020B0604020202020204" pitchFamily="34" charset="0"/>
              </a:rPr>
              <a:t/>
            </a:r>
            <a:br>
              <a:rPr lang="en-US" sz="1100" dirty="0">
                <a:latin typeface="Arial" panose="020B0604020202020204" pitchFamily="34" charset="0"/>
                <a:ea typeface="Source Sans Pro" panose="020B0503030403020204" pitchFamily="34" charset="0"/>
                <a:cs typeface="Arial" panose="020B0604020202020204" pitchFamily="34" charset="0"/>
              </a:rPr>
            </a:br>
            <a:r>
              <a:rPr lang="en-US" sz="1100" dirty="0">
                <a:solidFill>
                  <a:srgbClr val="388CDA"/>
                </a:solidFill>
                <a:latin typeface="Arial" panose="020B0604020202020204" pitchFamily="34" charset="0"/>
                <a:ea typeface="Source Sans Pro" panose="020B0503030403020204" pitchFamily="34" charset="0"/>
                <a:cs typeface="Arial" panose="020B0604020202020204" pitchFamily="34" charset="0"/>
                <a:hlinkClick r:id="rId3"/>
              </a:rPr>
              <a:t>thirdspacelearning.com</a:t>
            </a:r>
            <a:r>
              <a:rPr lang="en-US" sz="1100" dirty="0">
                <a:latin typeface="Arial" panose="020B0604020202020204" pitchFamily="34" charset="0"/>
                <a:ea typeface="Source Sans Pro" panose="020B0503030403020204" pitchFamily="34" charset="0"/>
                <a:cs typeface="Arial" panose="020B0604020202020204" pitchFamily="34" charset="0"/>
              </a:rPr>
              <a:t> Specialist 1-to-1 maths interventions and curriculum resources</a:t>
            </a: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166597" y="768298"/>
            <a:ext cx="8936577" cy="40011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Arial" panose="020B0604020202020204" pitchFamily="34" charset="0"/>
                <a:cs typeface="Arial" panose="020B0604020202020204" pitchFamily="34" charset="0"/>
              </a:rPr>
              <a:t>To be able to use one-step functions</a:t>
            </a:r>
          </a:p>
        </p:txBody>
      </p:sp>
      <p:graphicFrame>
        <p:nvGraphicFramePr>
          <p:cNvPr id="16" name="Table 6">
            <a:extLst>
              <a:ext uri="{FF2B5EF4-FFF2-40B4-BE49-F238E27FC236}">
                <a16:creationId xmlns:a16="http://schemas.microsoft.com/office/drawing/2014/main" id="{B19FE6FD-21A8-4E57-B1FA-22F555C98C6B}"/>
              </a:ext>
            </a:extLst>
          </p:cNvPr>
          <p:cNvGraphicFramePr>
            <a:graphicFrameLocks noGrp="1"/>
          </p:cNvGraphicFramePr>
          <p:nvPr userDrawn="1">
            <p:extLst>
              <p:ext uri="{D42A27DB-BD31-4B8C-83A1-F6EECF244321}">
                <p14:modId xmlns:p14="http://schemas.microsoft.com/office/powerpoint/2010/main" val="699391246"/>
              </p:ext>
            </p:extLst>
          </p:nvPr>
        </p:nvGraphicFramePr>
        <p:xfrm>
          <a:off x="6815667" y="1366896"/>
          <a:ext cx="2006600" cy="2621280"/>
        </p:xfrm>
        <a:graphic>
          <a:graphicData uri="http://schemas.openxmlformats.org/drawingml/2006/table">
            <a:tbl>
              <a:tblPr firstRow="1" bandRow="1">
                <a:tableStyleId>{5940675A-B579-460E-94D1-54222C63F5DA}</a:tableStyleId>
              </a:tblPr>
              <a:tblGrid>
                <a:gridCol w="2006600">
                  <a:extLst>
                    <a:ext uri="{9D8B030D-6E8A-4147-A177-3AD203B41FA5}">
                      <a16:colId xmlns:a16="http://schemas.microsoft.com/office/drawing/2014/main" val="2783366662"/>
                    </a:ext>
                  </a:extLst>
                </a:gridCol>
              </a:tblGrid>
              <a:tr h="1612213">
                <a:tc>
                  <a:txBody>
                    <a:bodyPr/>
                    <a:lstStyle/>
                    <a:p>
                      <a:pPr algn="l">
                        <a:buNone/>
                      </a:pPr>
                      <a:r>
                        <a:rPr lang="en-US" sz="1400" b="1" dirty="0">
                          <a:latin typeface="Arial" panose="020B0604020202020204" pitchFamily="34" charset="0"/>
                          <a:ea typeface="Open Sans" panose="020B0606030504020204" pitchFamily="34" charset="0"/>
                          <a:cs typeface="Arial" panose="020B0604020202020204" pitchFamily="34" charset="0"/>
                        </a:rPr>
                        <a:t>Success Criteria:</a:t>
                      </a:r>
                    </a:p>
                    <a:p>
                      <a:pPr algn="l">
                        <a:buNone/>
                      </a:pPr>
                      <a:endParaRPr lang="en-US" sz="800" b="1"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Mastery: </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identify one-step functions and use them. I can express these functions using algebra.</a:t>
                      </a:r>
                    </a:p>
                    <a:p>
                      <a:pPr lvl="0" algn="l">
                        <a:buNone/>
                      </a:pPr>
                      <a:endParaRPr lang="en-GB" sz="1200" b="0"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Greater Depth:</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apply what I know about expressing one-step rules when solving problems that are open-ended.</a:t>
                      </a:r>
                      <a:endParaRPr lang="en-US" sz="1600" b="0" dirty="0">
                        <a:latin typeface="Arial" panose="020B0604020202020204" pitchFamily="34" charset="0"/>
                        <a:ea typeface="Open Sans" panose="020B0606030504020204" pitchFamily="34" charset="0"/>
                        <a:cs typeface="Arial" panose="020B0604020202020204" pitchFamily="34" charset="0"/>
                      </a:endParaRPr>
                    </a:p>
                  </a:txBody>
                  <a:tcPr>
                    <a:solidFill>
                      <a:srgbClr val="ECEEF1"/>
                    </a:solidFill>
                  </a:tcPr>
                </a:tc>
                <a:extLst>
                  <a:ext uri="{0D108BD9-81ED-4DB2-BD59-A6C34878D82A}">
                    <a16:rowId xmlns:a16="http://schemas.microsoft.com/office/drawing/2014/main" val="3456085870"/>
                  </a:ext>
                </a:extLst>
              </a:tr>
            </a:tbl>
          </a:graphicData>
        </a:graphic>
      </p:graphicFrame>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spTree>
    <p:extLst>
      <p:ext uri="{BB962C8B-B14F-4D97-AF65-F5344CB8AC3E}">
        <p14:creationId xmlns:p14="http://schemas.microsoft.com/office/powerpoint/2010/main" val="3916254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1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A6EDBD0-03A3-4AF0-ACAC-E7DC67E310CD}"/>
              </a:ext>
            </a:extLst>
          </p:cNvPr>
          <p:cNvSpPr txBox="1"/>
          <p:nvPr userDrawn="1"/>
        </p:nvSpPr>
        <p:spPr>
          <a:xfrm>
            <a:off x="382588" y="6521242"/>
            <a:ext cx="8720586" cy="46166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306387" y="768298"/>
            <a:ext cx="4092229" cy="557075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At Third Space Learning we provide personalised online lessons from specialist maths tutors to support the target groups in your school.</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These ready-to-go slides are designed to work alongside our interventions to supplement quality first teaching and raise attainment in maths for all pupils.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To find out more about how you could use our 1-to-1 interventions year-round to boost maths progress in your school then get in touch:</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020 3771 0095 hello@thirdspacelearning.com</a:t>
            </a:r>
          </a:p>
          <a:p>
            <a:endParaRPr lang="en-US" sz="1600" b="1" dirty="0">
              <a:solidFill>
                <a:schemeClr val="tx1"/>
              </a:solidFill>
              <a:latin typeface="Arial" panose="020B0604020202020204" pitchFamily="34" charset="0"/>
              <a:cs typeface="Arial" panose="020B0604020202020204" pitchFamily="34" charset="0"/>
            </a:endParaRPr>
          </a:p>
          <a:p>
            <a:r>
              <a:rPr lang="en-US" sz="1600" b="1" dirty="0">
                <a:solidFill>
                  <a:schemeClr val="tx1"/>
                </a:solidFill>
                <a:latin typeface="Arial" panose="020B0604020202020204" pitchFamily="34" charset="0"/>
                <a:cs typeface="Arial" panose="020B0604020202020204" pitchFamily="34" charset="0"/>
              </a:rPr>
              <a:t>Boosting </a:t>
            </a:r>
            <a:r>
              <a:rPr lang="en-US" sz="1600" b="1" dirty="0" err="1">
                <a:solidFill>
                  <a:schemeClr val="tx1"/>
                </a:solidFill>
                <a:latin typeface="Arial" panose="020B0604020202020204" pitchFamily="34" charset="0"/>
                <a:cs typeface="Arial" panose="020B0604020202020204" pitchFamily="34" charset="0"/>
              </a:rPr>
              <a:t>maths</a:t>
            </a:r>
            <a:r>
              <a:rPr lang="en-US" sz="1600" b="1" dirty="0">
                <a:solidFill>
                  <a:schemeClr val="tx1"/>
                </a:solidFill>
                <a:latin typeface="Arial" panose="020B0604020202020204" pitchFamily="34" charset="0"/>
                <a:cs typeface="Arial" panose="020B0604020202020204" pitchFamily="34" charset="0"/>
              </a:rPr>
              <a:t> progress through 1-to-1 conversations… </a:t>
            </a:r>
          </a:p>
          <a:p>
            <a:endParaRPr lang="en-US" sz="1800" b="1" dirty="0">
              <a:solidFill>
                <a:schemeClr val="tx1"/>
              </a:solidFill>
              <a:latin typeface="Arial" panose="020B0604020202020204" pitchFamily="34" charset="0"/>
              <a:cs typeface="Arial" panose="020B0604020202020204" pitchFamily="34" charset="0"/>
            </a:endParaRPr>
          </a:p>
          <a:p>
            <a:endParaRPr lang="en-US" sz="1800" b="1" dirty="0">
              <a:solidFill>
                <a:schemeClr val="tx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pic>
        <p:nvPicPr>
          <p:cNvPr id="4" name="Picture 3">
            <a:extLst>
              <a:ext uri="{FF2B5EF4-FFF2-40B4-BE49-F238E27FC236}">
                <a16:creationId xmlns:a16="http://schemas.microsoft.com/office/drawing/2014/main" id="{9EE23DD0-83B0-4B69-80F5-CF1108C2347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23" r="15217" b="277"/>
          <a:stretch/>
        </p:blipFill>
        <p:spPr>
          <a:xfrm>
            <a:off x="4745385" y="509525"/>
            <a:ext cx="4398616" cy="6348475"/>
          </a:xfrm>
          <a:prstGeom prst="rect">
            <a:avLst/>
          </a:prstGeom>
        </p:spPr>
      </p:pic>
      <p:pic>
        <p:nvPicPr>
          <p:cNvPr id="10" name="Picture 8" descr="A close up of a logo&#10;&#10;Description generated with very high confidence">
            <a:extLst>
              <a:ext uri="{FF2B5EF4-FFF2-40B4-BE49-F238E27FC236}">
                <a16:creationId xmlns:a16="http://schemas.microsoft.com/office/drawing/2014/main" id="{F2139FB0-A222-4335-A10C-2ADEF832E6E9}"/>
              </a:ext>
            </a:extLst>
          </p:cNvPr>
          <p:cNvPicPr>
            <a:picLocks noChangeAspect="1"/>
          </p:cNvPicPr>
          <p:nvPr userDrawn="1"/>
        </p:nvPicPr>
        <p:blipFill>
          <a:blip r:embed="rId3"/>
          <a:stretch>
            <a:fillRect/>
          </a:stretch>
        </p:blipFill>
        <p:spPr>
          <a:xfrm>
            <a:off x="341761" y="6409707"/>
            <a:ext cx="2646941" cy="222263"/>
          </a:xfrm>
          <a:prstGeom prst="rect">
            <a:avLst/>
          </a:prstGeom>
        </p:spPr>
      </p:pic>
    </p:spTree>
    <p:extLst>
      <p:ext uri="{BB962C8B-B14F-4D97-AF65-F5344CB8AC3E}">
        <p14:creationId xmlns:p14="http://schemas.microsoft.com/office/powerpoint/2010/main" val="771276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426897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54391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3163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BFA37B-D5E0-478A-B25A-3535C3D71C69}" type="datetimeFigureOut">
              <a:rPr lang="en-GB" smtClean="0"/>
              <a:t>03/02/2019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77370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BFA37B-D5E0-478A-B25A-3535C3D71C69}" type="datetimeFigureOut">
              <a:rPr lang="en-GB" smtClean="0"/>
              <a:t>03/02/2019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90001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552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33364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10462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84907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531009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872584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FA37B-D5E0-478A-B25A-3535C3D71C69}" type="datetimeFigureOut">
              <a:rPr lang="en-GB" smtClean="0"/>
              <a:t>03/02/2019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3E08C-9161-4901-AF10-B7EB434F8A17}" type="slidenum">
              <a:rPr lang="en-GB" smtClean="0"/>
              <a:t>‹#›</a:t>
            </a:fld>
            <a:endParaRPr lang="en-GB"/>
          </a:p>
        </p:txBody>
      </p:sp>
    </p:spTree>
    <p:extLst>
      <p:ext uri="{BB962C8B-B14F-4D97-AF65-F5344CB8AC3E}">
        <p14:creationId xmlns:p14="http://schemas.microsoft.com/office/powerpoint/2010/main" val="2678060510"/>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710963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are the next two numbers in each sequence?</a:t>
            </a:r>
          </a:p>
          <a:p>
            <a:r>
              <a:rPr lang="en-GB" dirty="0">
                <a:latin typeface="Arial" panose="020B0604020202020204" pitchFamily="34" charset="0"/>
                <a:cs typeface="Arial" panose="020B0604020202020204" pitchFamily="34" charset="0"/>
              </a:rPr>
              <a:t>Explain your answers.</a:t>
            </a:r>
          </a:p>
          <a:p>
            <a:endParaRPr lang="en-GB"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3, 12, 48, </a:t>
            </a:r>
            <a:r>
              <a:rPr lang="en-GB" sz="2000" b="1" dirty="0">
                <a:solidFill>
                  <a:srgbClr val="DA2E41"/>
                </a:solidFill>
                <a:latin typeface="Arial" panose="020B0604020202020204" pitchFamily="34" charset="0"/>
                <a:cs typeface="Arial" panose="020B0604020202020204" pitchFamily="34" charset="0"/>
              </a:rPr>
              <a:t> </a:t>
            </a:r>
          </a:p>
          <a:p>
            <a:r>
              <a:rPr lang="en-GB" sz="2000" b="1" dirty="0">
                <a:solidFill>
                  <a:srgbClr val="DA2E41"/>
                </a:solidFill>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4, 5, 7, 10, 14, </a:t>
            </a:r>
            <a:r>
              <a:rPr lang="en-GB" sz="2000" b="1" dirty="0">
                <a:solidFill>
                  <a:srgbClr val="DA2E41"/>
                </a:solidFill>
                <a:latin typeface="Arial" panose="020B0604020202020204" pitchFamily="34" charset="0"/>
                <a:cs typeface="Arial" panose="020B0604020202020204" pitchFamily="34" charset="0"/>
              </a:rPr>
              <a:t> </a:t>
            </a:r>
          </a:p>
          <a:p>
            <a:endParaRPr lang="en-GB" sz="2000" b="1" dirty="0">
              <a:solidFill>
                <a:srgbClr val="DA2E41"/>
              </a:solidFill>
              <a:latin typeface="Arial" panose="020B0604020202020204" pitchFamily="34" charset="0"/>
              <a:cs typeface="Arial" panose="020B0604020202020204" pitchFamily="34" charset="0"/>
            </a:endParaRPr>
          </a:p>
          <a:p>
            <a:endParaRPr lang="en-GB" sz="2000" b="1" dirty="0">
              <a:solidFill>
                <a:srgbClr val="DA2E41"/>
              </a:solidFill>
              <a:latin typeface="Arial" panose="020B0604020202020204" pitchFamily="34" charset="0"/>
              <a:cs typeface="Arial" panose="020B0604020202020204" pitchFamily="34" charset="0"/>
            </a:endParaRPr>
          </a:p>
          <a:p>
            <a:endParaRPr lang="en-GB" sz="2000" b="1" dirty="0">
              <a:solidFill>
                <a:srgbClr val="DA2E41"/>
              </a:solidFill>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1, 4, 9, 16, 25, </a:t>
            </a:r>
            <a:endParaRPr lang="en-GB"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2184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800219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are the next two numbers in each sequence?</a:t>
            </a:r>
          </a:p>
          <a:p>
            <a:r>
              <a:rPr lang="en-GB" dirty="0">
                <a:latin typeface="Arial" panose="020B0604020202020204" pitchFamily="34" charset="0"/>
                <a:cs typeface="Arial" panose="020B0604020202020204" pitchFamily="34" charset="0"/>
              </a:rPr>
              <a:t>Explain your answers.</a:t>
            </a:r>
          </a:p>
          <a:p>
            <a:endParaRPr lang="en-GB"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3, 12, 48, </a:t>
            </a:r>
            <a:r>
              <a:rPr lang="en-GB" sz="2000" b="1" dirty="0">
                <a:solidFill>
                  <a:srgbClr val="DA2E41"/>
                </a:solidFill>
                <a:latin typeface="Arial" panose="020B0604020202020204" pitchFamily="34" charset="0"/>
                <a:cs typeface="Arial" panose="020B0604020202020204" pitchFamily="34" charset="0"/>
              </a:rPr>
              <a:t>192, 768  </a:t>
            </a:r>
          </a:p>
          <a:p>
            <a:r>
              <a:rPr lang="en-GB" sz="2000" b="1" dirty="0">
                <a:solidFill>
                  <a:srgbClr val="DA2E41"/>
                </a:solidFill>
                <a:latin typeface="Arial" panose="020B0604020202020204" pitchFamily="34" charset="0"/>
                <a:cs typeface="Arial" panose="020B0604020202020204" pitchFamily="34" charset="0"/>
              </a:rPr>
              <a:t>Each number is multiplied by 4 each time.</a:t>
            </a:r>
          </a:p>
          <a:p>
            <a:endParaRPr lang="en-GB" sz="2000"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4, 5, 7, 10, 14, </a:t>
            </a:r>
            <a:r>
              <a:rPr lang="en-GB" sz="2000" b="1" dirty="0">
                <a:solidFill>
                  <a:srgbClr val="DA2E41"/>
                </a:solidFill>
                <a:latin typeface="Arial" panose="020B0604020202020204" pitchFamily="34" charset="0"/>
                <a:cs typeface="Arial" panose="020B0604020202020204" pitchFamily="34" charset="0"/>
              </a:rPr>
              <a:t>19, 25  </a:t>
            </a:r>
          </a:p>
          <a:p>
            <a:r>
              <a:rPr lang="en-GB" sz="2000" b="1" dirty="0">
                <a:solidFill>
                  <a:srgbClr val="DA2E41"/>
                </a:solidFill>
                <a:latin typeface="Arial" panose="020B0604020202020204" pitchFamily="34" charset="0"/>
                <a:cs typeface="Arial" panose="020B0604020202020204" pitchFamily="34" charset="0"/>
              </a:rPr>
              <a:t>This is an adding sequence, where the number being </a:t>
            </a:r>
          </a:p>
          <a:p>
            <a:r>
              <a:rPr lang="en-GB" sz="2000" b="1" dirty="0">
                <a:solidFill>
                  <a:srgbClr val="DA2E41"/>
                </a:solidFill>
                <a:latin typeface="Arial" panose="020B0604020202020204" pitchFamily="34" charset="0"/>
                <a:cs typeface="Arial" panose="020B0604020202020204" pitchFamily="34" charset="0"/>
              </a:rPr>
              <a:t>added increases by 1 each time (+1, then +2, then +3 and so on).</a:t>
            </a:r>
          </a:p>
          <a:p>
            <a:endParaRPr lang="en-GB" sz="2000" b="1" dirty="0">
              <a:solidFill>
                <a:srgbClr val="DA2E41"/>
              </a:solidFill>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1, 4, 9, 16, 25, </a:t>
            </a:r>
            <a:r>
              <a:rPr lang="en-GB" sz="2000" b="1" dirty="0">
                <a:solidFill>
                  <a:srgbClr val="DA2E41"/>
                </a:solidFill>
                <a:latin typeface="Arial" panose="020B0604020202020204" pitchFamily="34" charset="0"/>
                <a:cs typeface="Arial" panose="020B0604020202020204" pitchFamily="34" charset="0"/>
              </a:rPr>
              <a:t>36, 49</a:t>
            </a:r>
          </a:p>
          <a:p>
            <a:r>
              <a:rPr lang="en-GB" sz="2000" b="1" dirty="0">
                <a:solidFill>
                  <a:srgbClr val="DA2E41"/>
                </a:solidFill>
                <a:latin typeface="Arial" panose="020B0604020202020204" pitchFamily="34" charset="0"/>
                <a:cs typeface="Arial" panose="020B0604020202020204" pitchFamily="34" charset="0"/>
              </a:rPr>
              <a:t>These are square numbers (1x1, 2x2, 3x3 and so on). The sequence is also +3, +5, +7 and so on.</a:t>
            </a:r>
            <a:endParaRPr lang="en-GB" sz="2000"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4638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starting number with the number that is 11 more.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280D12B-6259-4203-862E-FF6342B49CB8}"/>
              </a:ext>
            </a:extLst>
          </p:cNvPr>
          <p:cNvGraphicFramePr>
            <a:graphicFrameLocks noGrp="1"/>
          </p:cNvGraphicFramePr>
          <p:nvPr>
            <p:extLst/>
          </p:nvPr>
        </p:nvGraphicFramePr>
        <p:xfrm>
          <a:off x="15171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73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622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118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89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graphicFrame>
        <p:nvGraphicFramePr>
          <p:cNvPr id="9" name="Table 8">
            <a:extLst>
              <a:ext uri="{FF2B5EF4-FFF2-40B4-BE49-F238E27FC236}">
                <a16:creationId xmlns:a16="http://schemas.microsoft.com/office/drawing/2014/main" id="{3D2AF2A2-B023-4468-B39D-88A782A78910}"/>
              </a:ext>
            </a:extLst>
          </p:cNvPr>
          <p:cNvGraphicFramePr>
            <a:graphicFrameLocks noGrp="1"/>
          </p:cNvGraphicFramePr>
          <p:nvPr>
            <p:extLst/>
          </p:nvPr>
        </p:nvGraphicFramePr>
        <p:xfrm>
          <a:off x="57970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84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129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633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100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14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46</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spTree>
    <p:extLst>
      <p:ext uri="{BB962C8B-B14F-4D97-AF65-F5344CB8AC3E}">
        <p14:creationId xmlns:p14="http://schemas.microsoft.com/office/powerpoint/2010/main" val="1279022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starting number with the number that is 11 more.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280D12B-6259-4203-862E-FF6342B49CB8}"/>
              </a:ext>
            </a:extLst>
          </p:cNvPr>
          <p:cNvGraphicFramePr>
            <a:graphicFrameLocks noGrp="1"/>
          </p:cNvGraphicFramePr>
          <p:nvPr>
            <p:extLst/>
          </p:nvPr>
        </p:nvGraphicFramePr>
        <p:xfrm>
          <a:off x="15171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73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622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118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89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graphicFrame>
        <p:nvGraphicFramePr>
          <p:cNvPr id="9" name="Table 8">
            <a:extLst>
              <a:ext uri="{FF2B5EF4-FFF2-40B4-BE49-F238E27FC236}">
                <a16:creationId xmlns:a16="http://schemas.microsoft.com/office/drawing/2014/main" id="{3D2AF2A2-B023-4468-B39D-88A782A78910}"/>
              </a:ext>
            </a:extLst>
          </p:cNvPr>
          <p:cNvGraphicFramePr>
            <a:graphicFrameLocks noGrp="1"/>
          </p:cNvGraphicFramePr>
          <p:nvPr>
            <p:extLst/>
          </p:nvPr>
        </p:nvGraphicFramePr>
        <p:xfrm>
          <a:off x="57970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84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129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633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100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14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46</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cxnSp>
        <p:nvCxnSpPr>
          <p:cNvPr id="10" name="Straight Connector 9">
            <a:extLst>
              <a:ext uri="{FF2B5EF4-FFF2-40B4-BE49-F238E27FC236}">
                <a16:creationId xmlns:a16="http://schemas.microsoft.com/office/drawing/2014/main" id="{7A44B3AD-DB59-4A80-8FED-0E5483A463B0}"/>
              </a:ext>
            </a:extLst>
          </p:cNvPr>
          <p:cNvCxnSpPr>
            <a:cxnSpLocks/>
          </p:cNvCxnSpPr>
          <p:nvPr/>
        </p:nvCxnSpPr>
        <p:spPr>
          <a:xfrm>
            <a:off x="3434826" y="1883472"/>
            <a:ext cx="2362200" cy="20193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0986D0B-2955-4032-9FB9-27D784441EDB}"/>
              </a:ext>
            </a:extLst>
          </p:cNvPr>
          <p:cNvCxnSpPr>
            <a:cxnSpLocks/>
          </p:cNvCxnSpPr>
          <p:nvPr/>
        </p:nvCxnSpPr>
        <p:spPr>
          <a:xfrm flipV="1">
            <a:off x="3434826" y="1883472"/>
            <a:ext cx="2362200" cy="508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14377A4-65C2-4F7C-A6A5-9B3F0E26B43A}"/>
              </a:ext>
            </a:extLst>
          </p:cNvPr>
          <p:cNvCxnSpPr>
            <a:cxnSpLocks/>
          </p:cNvCxnSpPr>
          <p:nvPr/>
        </p:nvCxnSpPr>
        <p:spPr>
          <a:xfrm>
            <a:off x="3460227" y="2899472"/>
            <a:ext cx="233679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C2511B4-F76C-4997-9E3B-1A6CA2A8C4EE}"/>
              </a:ext>
            </a:extLst>
          </p:cNvPr>
          <p:cNvCxnSpPr>
            <a:cxnSpLocks/>
          </p:cNvCxnSpPr>
          <p:nvPr/>
        </p:nvCxnSpPr>
        <p:spPr>
          <a:xfrm>
            <a:off x="3434826" y="4436172"/>
            <a:ext cx="233679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4591A28-23C3-47BD-8248-321ED9923A28}"/>
              </a:ext>
            </a:extLst>
          </p:cNvPr>
          <p:cNvCxnSpPr>
            <a:cxnSpLocks/>
          </p:cNvCxnSpPr>
          <p:nvPr/>
        </p:nvCxnSpPr>
        <p:spPr>
          <a:xfrm flipV="1">
            <a:off x="3434825" y="2391472"/>
            <a:ext cx="2336800" cy="1079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5D03987-EF41-4E6B-A7AE-C86EAC8DEF96}"/>
              </a:ext>
            </a:extLst>
          </p:cNvPr>
          <p:cNvCxnSpPr>
            <a:cxnSpLocks/>
          </p:cNvCxnSpPr>
          <p:nvPr/>
        </p:nvCxnSpPr>
        <p:spPr>
          <a:xfrm flipV="1">
            <a:off x="3434825" y="3369372"/>
            <a:ext cx="2336800" cy="5334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0137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Describe what each part of a function machine is for.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dirty="0">
                <a:latin typeface="Arial" panose="020B0604020202020204" pitchFamily="34" charset="0"/>
                <a:cs typeface="Arial" panose="020B0604020202020204" pitchFamily="34" charset="0"/>
              </a:rPr>
              <a:t>Function</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2286000" cy="41969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9436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63231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Describe what each part of a function machine is for.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A number enters the function machine (this is the </a:t>
            </a:r>
            <a:r>
              <a:rPr lang="en-GB" b="1" u="sng" dirty="0">
                <a:solidFill>
                  <a:srgbClr val="DA2E41"/>
                </a:solidFill>
                <a:latin typeface="Arial" panose="020B0604020202020204" pitchFamily="34" charset="0"/>
                <a:cs typeface="Arial" panose="020B0604020202020204" pitchFamily="34" charset="0"/>
              </a:rPr>
              <a:t>input</a:t>
            </a:r>
            <a:r>
              <a:rPr lang="en-GB" b="1" dirty="0">
                <a:solidFill>
                  <a:srgbClr val="DA2E41"/>
                </a:solidFill>
                <a:latin typeface="Arial" panose="020B0604020202020204" pitchFamily="34" charset="0"/>
                <a:cs typeface="Arial" panose="020B0604020202020204" pitchFamily="34" charset="0"/>
              </a:rPr>
              <a:t>).</a:t>
            </a:r>
          </a:p>
          <a:p>
            <a:r>
              <a:rPr lang="en-GB" b="1" dirty="0">
                <a:solidFill>
                  <a:srgbClr val="DA2E41"/>
                </a:solidFill>
                <a:latin typeface="Arial" panose="020B0604020202020204" pitchFamily="34" charset="0"/>
                <a:cs typeface="Arial" panose="020B0604020202020204" pitchFamily="34" charset="0"/>
              </a:rPr>
              <a:t>Something then happens to that number. For example, it is divided by 5. This is the </a:t>
            </a:r>
            <a:r>
              <a:rPr lang="en-GB" b="1" u="sng" dirty="0">
                <a:solidFill>
                  <a:srgbClr val="DA2E41"/>
                </a:solidFill>
                <a:latin typeface="Arial" panose="020B0604020202020204" pitchFamily="34" charset="0"/>
                <a:cs typeface="Arial" panose="020B0604020202020204" pitchFamily="34" charset="0"/>
              </a:rPr>
              <a:t>function</a:t>
            </a:r>
            <a:r>
              <a:rPr lang="en-GB" b="1" dirty="0">
                <a:solidFill>
                  <a:srgbClr val="DA2E41"/>
                </a:solidFill>
                <a:latin typeface="Arial" panose="020B0604020202020204" pitchFamily="34" charset="0"/>
                <a:cs typeface="Arial" panose="020B0604020202020204" pitchFamily="34" charset="0"/>
              </a:rPr>
              <a:t>.</a:t>
            </a:r>
          </a:p>
          <a:p>
            <a:r>
              <a:rPr lang="en-GB" b="1" dirty="0">
                <a:solidFill>
                  <a:srgbClr val="DA2E41"/>
                </a:solidFill>
                <a:latin typeface="Arial" panose="020B0604020202020204" pitchFamily="34" charset="0"/>
                <a:cs typeface="Arial" panose="020B0604020202020204" pitchFamily="34" charset="0"/>
              </a:rPr>
              <a:t>The number then changes as a result of the function and a new number leaves the machine (this is the </a:t>
            </a:r>
            <a:r>
              <a:rPr lang="en-GB" b="1" u="sng" dirty="0">
                <a:solidFill>
                  <a:srgbClr val="DA2E41"/>
                </a:solidFill>
                <a:latin typeface="Arial" panose="020B0604020202020204" pitchFamily="34" charset="0"/>
                <a:cs typeface="Arial" panose="020B0604020202020204" pitchFamily="34" charset="0"/>
              </a:rPr>
              <a:t>output).</a:t>
            </a:r>
          </a:p>
          <a:p>
            <a:r>
              <a:rPr lang="en-GB" b="1" dirty="0">
                <a:solidFill>
                  <a:srgbClr val="DA2E41"/>
                </a:solidFill>
                <a:latin typeface="Arial" panose="020B0604020202020204" pitchFamily="34" charset="0"/>
                <a:cs typeface="Arial" panose="020B0604020202020204" pitchFamily="34" charset="0"/>
              </a:rPr>
              <a:t>For example: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dirty="0">
                <a:latin typeface="Arial" panose="020B0604020202020204" pitchFamily="34" charset="0"/>
                <a:cs typeface="Arial" panose="020B0604020202020204" pitchFamily="34" charset="0"/>
              </a:rPr>
              <a:t>Function</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2286000" cy="41969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231CFDE0-2686-40BA-9137-6A06CC1523A6}"/>
              </a:ext>
            </a:extLst>
          </p:cNvPr>
          <p:cNvSpPr txBox="1"/>
          <p:nvPr/>
        </p:nvSpPr>
        <p:spPr>
          <a:xfrm>
            <a:off x="1465727" y="5585292"/>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60</a:t>
            </a:r>
          </a:p>
        </p:txBody>
      </p:sp>
      <p:cxnSp>
        <p:nvCxnSpPr>
          <p:cNvPr id="10" name="Straight Arrow Connector 9">
            <a:extLst>
              <a:ext uri="{FF2B5EF4-FFF2-40B4-BE49-F238E27FC236}">
                <a16:creationId xmlns:a16="http://schemas.microsoft.com/office/drawing/2014/main" id="{E046E506-C370-4ACB-AC30-667C037BE8B8}"/>
              </a:ext>
            </a:extLst>
          </p:cNvPr>
          <p:cNvCxnSpPr>
            <a:cxnSpLocks/>
          </p:cNvCxnSpPr>
          <p:nvPr/>
        </p:nvCxnSpPr>
        <p:spPr>
          <a:xfrm>
            <a:off x="1977459" y="581612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Rectangle: Rounded Corners 10">
            <a:extLst>
              <a:ext uri="{FF2B5EF4-FFF2-40B4-BE49-F238E27FC236}">
                <a16:creationId xmlns:a16="http://schemas.microsoft.com/office/drawing/2014/main" id="{094DEFCE-5076-43DF-9234-94A90C901F5D}"/>
              </a:ext>
            </a:extLst>
          </p:cNvPr>
          <p:cNvSpPr/>
          <p:nvPr/>
        </p:nvSpPr>
        <p:spPr>
          <a:xfrm>
            <a:off x="2608727" y="5439606"/>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5</a:t>
            </a:r>
          </a:p>
        </p:txBody>
      </p:sp>
      <p:cxnSp>
        <p:nvCxnSpPr>
          <p:cNvPr id="13" name="Straight Arrow Connector 12">
            <a:extLst>
              <a:ext uri="{FF2B5EF4-FFF2-40B4-BE49-F238E27FC236}">
                <a16:creationId xmlns:a16="http://schemas.microsoft.com/office/drawing/2014/main" id="{7EE1B3B8-F95B-42D4-B04B-6E7864FA29E2}"/>
              </a:ext>
            </a:extLst>
          </p:cNvPr>
          <p:cNvCxnSpPr>
            <a:cxnSpLocks/>
          </p:cNvCxnSpPr>
          <p:nvPr/>
        </p:nvCxnSpPr>
        <p:spPr>
          <a:xfrm>
            <a:off x="4731863" y="581612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860AC1C-D963-4C74-A80B-88429CFE4243}"/>
              </a:ext>
            </a:extLst>
          </p:cNvPr>
          <p:cNvSpPr txBox="1"/>
          <p:nvPr/>
        </p:nvSpPr>
        <p:spPr>
          <a:xfrm>
            <a:off x="5215958" y="558529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12</a:t>
            </a:r>
          </a:p>
        </p:txBody>
      </p:sp>
    </p:spTree>
    <p:extLst>
      <p:ext uri="{BB962C8B-B14F-4D97-AF65-F5344CB8AC3E}">
        <p14:creationId xmlns:p14="http://schemas.microsoft.com/office/powerpoint/2010/main" val="2353763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4</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26</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5176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4</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26</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104</a:t>
            </a:r>
          </a:p>
        </p:txBody>
      </p:sp>
      <p:sp>
        <p:nvSpPr>
          <p:cNvPr id="8" name="Rectangle 7">
            <a:extLst>
              <a:ext uri="{FF2B5EF4-FFF2-40B4-BE49-F238E27FC236}">
                <a16:creationId xmlns:a16="http://schemas.microsoft.com/office/drawing/2014/main" id="{CD78DFBE-8B6D-4A31-8684-384AFB77A30B}"/>
              </a:ext>
            </a:extLst>
          </p:cNvPr>
          <p:cNvSpPr/>
          <p:nvPr/>
        </p:nvSpPr>
        <p:spPr>
          <a:xfrm>
            <a:off x="273424" y="3966394"/>
            <a:ext cx="8689746" cy="1477328"/>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The input into the function machine is 26.</a:t>
            </a:r>
          </a:p>
          <a:p>
            <a:r>
              <a:rPr lang="en-GB" b="1" dirty="0">
                <a:solidFill>
                  <a:srgbClr val="DA2E41"/>
                </a:solidFill>
                <a:latin typeface="Arial" panose="020B0604020202020204" pitchFamily="34" charset="0"/>
                <a:cs typeface="Arial" panose="020B0604020202020204" pitchFamily="34" charset="0"/>
              </a:rPr>
              <a:t>This is then multiplied by 4.</a:t>
            </a:r>
          </a:p>
          <a:p>
            <a:r>
              <a:rPr lang="en-GB" b="1" dirty="0">
                <a:solidFill>
                  <a:srgbClr val="DA2E41"/>
                </a:solidFill>
                <a:latin typeface="Arial" panose="020B0604020202020204" pitchFamily="34" charset="0"/>
                <a:cs typeface="Arial" panose="020B0604020202020204" pitchFamily="34" charset="0"/>
              </a:rPr>
              <a:t>26 x 4 = 104</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output is 104.</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5243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10</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500</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7763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10</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50</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500</a:t>
            </a:r>
          </a:p>
        </p:txBody>
      </p:sp>
      <p:sp>
        <p:nvSpPr>
          <p:cNvPr id="8" name="Rectangle 7">
            <a:extLst>
              <a:ext uri="{FF2B5EF4-FFF2-40B4-BE49-F238E27FC236}">
                <a16:creationId xmlns:a16="http://schemas.microsoft.com/office/drawing/2014/main" id="{CD78DFBE-8B6D-4A31-8684-384AFB77A30B}"/>
              </a:ext>
            </a:extLst>
          </p:cNvPr>
          <p:cNvSpPr/>
          <p:nvPr/>
        </p:nvSpPr>
        <p:spPr>
          <a:xfrm>
            <a:off x="273424" y="3966394"/>
            <a:ext cx="8689746" cy="2308324"/>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A number is input into a function machine.</a:t>
            </a:r>
          </a:p>
          <a:p>
            <a:r>
              <a:rPr lang="en-GB" b="1" dirty="0">
                <a:solidFill>
                  <a:srgbClr val="DA2E41"/>
                </a:solidFill>
                <a:latin typeface="Arial" panose="020B0604020202020204" pitchFamily="34" charset="0"/>
                <a:cs typeface="Arial" panose="020B0604020202020204" pitchFamily="34" charset="0"/>
              </a:rPr>
              <a:t>It is then multiplied by 10 and the output is 500.</a:t>
            </a:r>
          </a:p>
          <a:p>
            <a:r>
              <a:rPr lang="en-GB" b="1" dirty="0">
                <a:solidFill>
                  <a:srgbClr val="DA2E41"/>
                </a:solidFill>
                <a:latin typeface="Arial" panose="020B0604020202020204" pitchFamily="34" charset="0"/>
                <a:cs typeface="Arial" panose="020B0604020202020204" pitchFamily="34" charset="0"/>
              </a:rPr>
              <a:t>To find the input, we need to work backwards and divide 500 by 10.</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500 ÷ 10 = 50</a:t>
            </a:r>
          </a:p>
          <a:p>
            <a:r>
              <a:rPr lang="en-GB" b="1" dirty="0">
                <a:solidFill>
                  <a:srgbClr val="DA2E41"/>
                </a:solidFill>
                <a:latin typeface="Arial" panose="020B0604020202020204" pitchFamily="34" charset="0"/>
                <a:cs typeface="Arial" panose="020B0604020202020204" pitchFamily="34" charset="0"/>
              </a:rPr>
              <a:t>The input is 50.</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CHECK:	50 x 10 = 500</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6656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will the output be?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+ 42</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y</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3114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will the output be?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+ 42</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1004798"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y</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215958" y="2877992"/>
            <a:ext cx="2286000" cy="461665"/>
          </a:xfrm>
          <a:prstGeom prst="rect">
            <a:avLst/>
          </a:prstGeom>
          <a:noFill/>
        </p:spPr>
        <p:txBody>
          <a:bodyPr wrap="square" rtlCol="0">
            <a:spAutoFit/>
          </a:bodyPr>
          <a:lstStyle/>
          <a:p>
            <a:r>
              <a:rPr lang="en-GB" sz="2400" b="1" i="1" dirty="0">
                <a:solidFill>
                  <a:srgbClr val="DA2E41"/>
                </a:solidFill>
                <a:latin typeface="Arial" panose="020B0604020202020204" pitchFamily="34" charset="0"/>
                <a:cs typeface="Arial" panose="020B0604020202020204" pitchFamily="34" charset="0"/>
              </a:rPr>
              <a:t>y</a:t>
            </a:r>
            <a:r>
              <a:rPr lang="en-GB" sz="2400" b="1" dirty="0">
                <a:solidFill>
                  <a:srgbClr val="DA2E41"/>
                </a:solidFill>
                <a:latin typeface="Arial" panose="020B0604020202020204" pitchFamily="34" charset="0"/>
                <a:cs typeface="Arial" panose="020B0604020202020204" pitchFamily="34" charset="0"/>
              </a:rPr>
              <a:t> + 42</a:t>
            </a:r>
            <a:endParaRPr lang="en-GB" sz="2400" b="1" i="1" dirty="0">
              <a:solidFill>
                <a:srgbClr val="DA2E41"/>
              </a:solidFill>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CD78DFBE-8B6D-4A31-8684-384AFB77A30B}"/>
              </a:ext>
            </a:extLst>
          </p:cNvPr>
          <p:cNvSpPr/>
          <p:nvPr/>
        </p:nvSpPr>
        <p:spPr>
          <a:xfrm>
            <a:off x="273424" y="3966394"/>
            <a:ext cx="8689746" cy="1477328"/>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In this diagram, the input has been replaced by a letter.</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We know that the output will be 42 more than whatever </a:t>
            </a:r>
            <a:r>
              <a:rPr lang="en-GB" b="1" i="1" dirty="0">
                <a:solidFill>
                  <a:srgbClr val="DA2E41"/>
                </a:solidFill>
                <a:latin typeface="Arial" panose="020B0604020202020204" pitchFamily="34" charset="0"/>
                <a:cs typeface="Arial" panose="020B0604020202020204" pitchFamily="34" charset="0"/>
              </a:rPr>
              <a:t>y</a:t>
            </a:r>
            <a:r>
              <a:rPr lang="en-GB" b="1" dirty="0">
                <a:solidFill>
                  <a:srgbClr val="DA2E41"/>
                </a:solidFill>
                <a:latin typeface="Arial" panose="020B0604020202020204" pitchFamily="34" charset="0"/>
                <a:cs typeface="Arial" panose="020B0604020202020204" pitchFamily="34" charset="0"/>
              </a:rPr>
              <a:t> represents.</a:t>
            </a:r>
          </a:p>
          <a:p>
            <a:endParaRPr lang="en-GB" b="1" i="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output can be written as </a:t>
            </a:r>
            <a:r>
              <a:rPr lang="en-GB" b="1" i="1" dirty="0">
                <a:solidFill>
                  <a:srgbClr val="DA2E41"/>
                </a:solidFill>
                <a:latin typeface="Arial" panose="020B0604020202020204" pitchFamily="34" charset="0"/>
                <a:cs typeface="Arial" panose="020B0604020202020204" pitchFamily="34" charset="0"/>
              </a:rPr>
              <a:t>y</a:t>
            </a:r>
            <a:r>
              <a:rPr lang="en-GB" b="1" dirty="0">
                <a:solidFill>
                  <a:srgbClr val="DA2E41"/>
                </a:solidFill>
                <a:latin typeface="Arial" panose="020B0604020202020204" pitchFamily="34" charset="0"/>
                <a:cs typeface="Arial" panose="020B0604020202020204" pitchFamily="34" charset="0"/>
              </a:rPr>
              <a:t> + 42.</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4710949"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6583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function to its equivalent algebraic rule.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B6C162A4-950B-40C4-A702-EE13387F4C7E}"/>
              </a:ext>
            </a:extLst>
          </p:cNvPr>
          <p:cNvGrpSpPr/>
          <p:nvPr/>
        </p:nvGrpSpPr>
        <p:grpSpPr>
          <a:xfrm>
            <a:off x="1149693" y="1336367"/>
            <a:ext cx="6844614" cy="4016475"/>
            <a:chOff x="2461077" y="672971"/>
            <a:chExt cx="1971008" cy="1252688"/>
          </a:xfrm>
        </p:grpSpPr>
        <p:sp>
          <p:nvSpPr>
            <p:cNvPr id="6" name="Rounded Rectangle 27">
              <a:extLst>
                <a:ext uri="{FF2B5EF4-FFF2-40B4-BE49-F238E27FC236}">
                  <a16:creationId xmlns:a16="http://schemas.microsoft.com/office/drawing/2014/main" id="{0F6DA3B0-7B8D-4D16-A826-4A61C2BC0DAE}"/>
                </a:ext>
              </a:extLst>
            </p:cNvPr>
            <p:cNvSpPr/>
            <p:nvPr/>
          </p:nvSpPr>
          <p:spPr>
            <a:xfrm>
              <a:off x="2461077" y="672971"/>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Triple g</a:t>
              </a:r>
            </a:p>
          </p:txBody>
        </p:sp>
        <p:sp>
          <p:nvSpPr>
            <p:cNvPr id="9" name="Rounded Rectangle 28">
              <a:extLst>
                <a:ext uri="{FF2B5EF4-FFF2-40B4-BE49-F238E27FC236}">
                  <a16:creationId xmlns:a16="http://schemas.microsoft.com/office/drawing/2014/main" id="{9A3A375A-6505-4106-B29C-8B47036AA8B9}"/>
                </a:ext>
              </a:extLst>
            </p:cNvPr>
            <p:cNvSpPr/>
            <p:nvPr/>
          </p:nvSpPr>
          <p:spPr>
            <a:xfrm>
              <a:off x="2461077" y="1008647"/>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Multiply g by 5</a:t>
              </a:r>
            </a:p>
          </p:txBody>
        </p:sp>
        <p:sp>
          <p:nvSpPr>
            <p:cNvPr id="10" name="Rounded Rectangle 29">
              <a:extLst>
                <a:ext uri="{FF2B5EF4-FFF2-40B4-BE49-F238E27FC236}">
                  <a16:creationId xmlns:a16="http://schemas.microsoft.com/office/drawing/2014/main" id="{B193C9EB-9A27-427D-828E-A6727FD0F5A4}"/>
                </a:ext>
              </a:extLst>
            </p:cNvPr>
            <p:cNvSpPr/>
            <p:nvPr/>
          </p:nvSpPr>
          <p:spPr>
            <a:xfrm>
              <a:off x="2461077" y="1344323"/>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Negative g</a:t>
              </a:r>
            </a:p>
          </p:txBody>
        </p:sp>
        <p:sp>
          <p:nvSpPr>
            <p:cNvPr id="11" name="Rounded Rectangle 30">
              <a:extLst>
                <a:ext uri="{FF2B5EF4-FFF2-40B4-BE49-F238E27FC236}">
                  <a16:creationId xmlns:a16="http://schemas.microsoft.com/office/drawing/2014/main" id="{22722EEE-ACE5-4308-B97D-E872C66497AC}"/>
                </a:ext>
              </a:extLst>
            </p:cNvPr>
            <p:cNvSpPr/>
            <p:nvPr/>
          </p:nvSpPr>
          <p:spPr>
            <a:xfrm>
              <a:off x="2461077" y="1679998"/>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2.1 less than g</a:t>
              </a:r>
            </a:p>
          </p:txBody>
        </p:sp>
        <p:sp>
          <p:nvSpPr>
            <p:cNvPr id="12" name="Rounded Rectangle 31">
              <a:extLst>
                <a:ext uri="{FF2B5EF4-FFF2-40B4-BE49-F238E27FC236}">
                  <a16:creationId xmlns:a16="http://schemas.microsoft.com/office/drawing/2014/main" id="{83F35092-5D0D-40AD-839E-403F1A05F854}"/>
                </a:ext>
              </a:extLst>
            </p:cNvPr>
            <p:cNvSpPr/>
            <p:nvPr/>
          </p:nvSpPr>
          <p:spPr>
            <a:xfrm>
              <a:off x="3919417" y="672971"/>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5g</a:t>
              </a:r>
            </a:p>
          </p:txBody>
        </p:sp>
        <p:sp>
          <p:nvSpPr>
            <p:cNvPr id="13" name="Rounded Rectangle 32">
              <a:extLst>
                <a:ext uri="{FF2B5EF4-FFF2-40B4-BE49-F238E27FC236}">
                  <a16:creationId xmlns:a16="http://schemas.microsoft.com/office/drawing/2014/main" id="{8B3ADABA-D6DD-4D10-96D9-E20F908E24E0}"/>
                </a:ext>
              </a:extLst>
            </p:cNvPr>
            <p:cNvSpPr/>
            <p:nvPr/>
          </p:nvSpPr>
          <p:spPr>
            <a:xfrm>
              <a:off x="3919417" y="1008647"/>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3g</a:t>
              </a:r>
            </a:p>
          </p:txBody>
        </p:sp>
        <p:sp>
          <p:nvSpPr>
            <p:cNvPr id="14" name="Rounded Rectangle 33">
              <a:extLst>
                <a:ext uri="{FF2B5EF4-FFF2-40B4-BE49-F238E27FC236}">
                  <a16:creationId xmlns:a16="http://schemas.microsoft.com/office/drawing/2014/main" id="{309AC4D3-2947-443E-9F83-FBCD5A94B0A2}"/>
                </a:ext>
              </a:extLst>
            </p:cNvPr>
            <p:cNvSpPr/>
            <p:nvPr/>
          </p:nvSpPr>
          <p:spPr>
            <a:xfrm>
              <a:off x="3919417" y="1344323"/>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sp>
          <p:nvSpPr>
            <p:cNvPr id="15" name="Rounded Rectangle 34">
              <a:extLst>
                <a:ext uri="{FF2B5EF4-FFF2-40B4-BE49-F238E27FC236}">
                  <a16:creationId xmlns:a16="http://schemas.microsoft.com/office/drawing/2014/main" id="{60E835EA-7376-435A-A3E4-941F098BE352}"/>
                </a:ext>
              </a:extLst>
            </p:cNvPr>
            <p:cNvSpPr/>
            <p:nvPr/>
          </p:nvSpPr>
          <p:spPr>
            <a:xfrm>
              <a:off x="3919417" y="1679998"/>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 – 2.1 </a:t>
              </a:r>
            </a:p>
          </p:txBody>
        </p:sp>
      </p:grpSp>
    </p:spTree>
    <p:extLst>
      <p:ext uri="{BB962C8B-B14F-4D97-AF65-F5344CB8AC3E}">
        <p14:creationId xmlns:p14="http://schemas.microsoft.com/office/powerpoint/2010/main" val="4148151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function to its equivalent algebraic rule.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B6C162A4-950B-40C4-A702-EE13387F4C7E}"/>
              </a:ext>
            </a:extLst>
          </p:cNvPr>
          <p:cNvGrpSpPr/>
          <p:nvPr/>
        </p:nvGrpSpPr>
        <p:grpSpPr>
          <a:xfrm>
            <a:off x="1149693" y="1336367"/>
            <a:ext cx="6844614" cy="4016475"/>
            <a:chOff x="2461077" y="672971"/>
            <a:chExt cx="1971008" cy="1252688"/>
          </a:xfrm>
        </p:grpSpPr>
        <p:sp>
          <p:nvSpPr>
            <p:cNvPr id="6" name="Rounded Rectangle 27">
              <a:extLst>
                <a:ext uri="{FF2B5EF4-FFF2-40B4-BE49-F238E27FC236}">
                  <a16:creationId xmlns:a16="http://schemas.microsoft.com/office/drawing/2014/main" id="{0F6DA3B0-7B8D-4D16-A826-4A61C2BC0DAE}"/>
                </a:ext>
              </a:extLst>
            </p:cNvPr>
            <p:cNvSpPr/>
            <p:nvPr/>
          </p:nvSpPr>
          <p:spPr>
            <a:xfrm>
              <a:off x="2461077" y="672971"/>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Triple g</a:t>
              </a:r>
            </a:p>
          </p:txBody>
        </p:sp>
        <p:sp>
          <p:nvSpPr>
            <p:cNvPr id="9" name="Rounded Rectangle 28">
              <a:extLst>
                <a:ext uri="{FF2B5EF4-FFF2-40B4-BE49-F238E27FC236}">
                  <a16:creationId xmlns:a16="http://schemas.microsoft.com/office/drawing/2014/main" id="{9A3A375A-6505-4106-B29C-8B47036AA8B9}"/>
                </a:ext>
              </a:extLst>
            </p:cNvPr>
            <p:cNvSpPr/>
            <p:nvPr/>
          </p:nvSpPr>
          <p:spPr>
            <a:xfrm>
              <a:off x="2461077" y="1008647"/>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Multiply g by 5</a:t>
              </a:r>
            </a:p>
          </p:txBody>
        </p:sp>
        <p:sp>
          <p:nvSpPr>
            <p:cNvPr id="10" name="Rounded Rectangle 29">
              <a:extLst>
                <a:ext uri="{FF2B5EF4-FFF2-40B4-BE49-F238E27FC236}">
                  <a16:creationId xmlns:a16="http://schemas.microsoft.com/office/drawing/2014/main" id="{B193C9EB-9A27-427D-828E-A6727FD0F5A4}"/>
                </a:ext>
              </a:extLst>
            </p:cNvPr>
            <p:cNvSpPr/>
            <p:nvPr/>
          </p:nvSpPr>
          <p:spPr>
            <a:xfrm>
              <a:off x="2461077" y="1344323"/>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Negative g</a:t>
              </a:r>
            </a:p>
          </p:txBody>
        </p:sp>
        <p:sp>
          <p:nvSpPr>
            <p:cNvPr id="11" name="Rounded Rectangle 30">
              <a:extLst>
                <a:ext uri="{FF2B5EF4-FFF2-40B4-BE49-F238E27FC236}">
                  <a16:creationId xmlns:a16="http://schemas.microsoft.com/office/drawing/2014/main" id="{22722EEE-ACE5-4308-B97D-E872C66497AC}"/>
                </a:ext>
              </a:extLst>
            </p:cNvPr>
            <p:cNvSpPr/>
            <p:nvPr/>
          </p:nvSpPr>
          <p:spPr>
            <a:xfrm>
              <a:off x="2461077" y="1679998"/>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2.1 less than g</a:t>
              </a:r>
            </a:p>
          </p:txBody>
        </p:sp>
        <p:sp>
          <p:nvSpPr>
            <p:cNvPr id="12" name="Rounded Rectangle 31">
              <a:extLst>
                <a:ext uri="{FF2B5EF4-FFF2-40B4-BE49-F238E27FC236}">
                  <a16:creationId xmlns:a16="http://schemas.microsoft.com/office/drawing/2014/main" id="{83F35092-5D0D-40AD-839E-403F1A05F854}"/>
                </a:ext>
              </a:extLst>
            </p:cNvPr>
            <p:cNvSpPr/>
            <p:nvPr/>
          </p:nvSpPr>
          <p:spPr>
            <a:xfrm>
              <a:off x="3919417" y="672971"/>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5g</a:t>
              </a:r>
            </a:p>
          </p:txBody>
        </p:sp>
        <p:sp>
          <p:nvSpPr>
            <p:cNvPr id="13" name="Rounded Rectangle 32">
              <a:extLst>
                <a:ext uri="{FF2B5EF4-FFF2-40B4-BE49-F238E27FC236}">
                  <a16:creationId xmlns:a16="http://schemas.microsoft.com/office/drawing/2014/main" id="{8B3ADABA-D6DD-4D10-96D9-E20F908E24E0}"/>
                </a:ext>
              </a:extLst>
            </p:cNvPr>
            <p:cNvSpPr/>
            <p:nvPr/>
          </p:nvSpPr>
          <p:spPr>
            <a:xfrm>
              <a:off x="3919417" y="1008647"/>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3g</a:t>
              </a:r>
            </a:p>
          </p:txBody>
        </p:sp>
        <p:sp>
          <p:nvSpPr>
            <p:cNvPr id="14" name="Rounded Rectangle 33">
              <a:extLst>
                <a:ext uri="{FF2B5EF4-FFF2-40B4-BE49-F238E27FC236}">
                  <a16:creationId xmlns:a16="http://schemas.microsoft.com/office/drawing/2014/main" id="{309AC4D3-2947-443E-9F83-FBCD5A94B0A2}"/>
                </a:ext>
              </a:extLst>
            </p:cNvPr>
            <p:cNvSpPr/>
            <p:nvPr/>
          </p:nvSpPr>
          <p:spPr>
            <a:xfrm>
              <a:off x="3919417" y="1344323"/>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sp>
          <p:nvSpPr>
            <p:cNvPr id="15" name="Rounded Rectangle 34">
              <a:extLst>
                <a:ext uri="{FF2B5EF4-FFF2-40B4-BE49-F238E27FC236}">
                  <a16:creationId xmlns:a16="http://schemas.microsoft.com/office/drawing/2014/main" id="{60E835EA-7376-435A-A3E4-941F098BE352}"/>
                </a:ext>
              </a:extLst>
            </p:cNvPr>
            <p:cNvSpPr/>
            <p:nvPr/>
          </p:nvSpPr>
          <p:spPr>
            <a:xfrm>
              <a:off x="3919417" y="1679998"/>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 – 2.1 </a:t>
              </a:r>
            </a:p>
          </p:txBody>
        </p:sp>
      </p:grpSp>
      <p:cxnSp>
        <p:nvCxnSpPr>
          <p:cNvPr id="16" name="Straight Connector 15">
            <a:extLst>
              <a:ext uri="{FF2B5EF4-FFF2-40B4-BE49-F238E27FC236}">
                <a16:creationId xmlns:a16="http://schemas.microsoft.com/office/drawing/2014/main" id="{06E07B4C-65D9-4DC4-B2FA-2241D87CBDEF}"/>
              </a:ext>
            </a:extLst>
          </p:cNvPr>
          <p:cNvCxnSpPr>
            <a:cxnSpLocks/>
          </p:cNvCxnSpPr>
          <p:nvPr/>
        </p:nvCxnSpPr>
        <p:spPr>
          <a:xfrm>
            <a:off x="4619023" y="1711354"/>
            <a:ext cx="1594969" cy="106994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A4E3380-6EC0-490B-AB4D-A1874AA1B036}"/>
              </a:ext>
            </a:extLst>
          </p:cNvPr>
          <p:cNvCxnSpPr>
            <a:cxnSpLocks/>
          </p:cNvCxnSpPr>
          <p:nvPr/>
        </p:nvCxnSpPr>
        <p:spPr>
          <a:xfrm flipV="1">
            <a:off x="4619023" y="1711354"/>
            <a:ext cx="1594969" cy="106994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E01149E-62C4-4C55-A1FB-6612695F07EB}"/>
              </a:ext>
            </a:extLst>
          </p:cNvPr>
          <p:cNvCxnSpPr>
            <a:cxnSpLocks/>
          </p:cNvCxnSpPr>
          <p:nvPr/>
        </p:nvCxnSpPr>
        <p:spPr>
          <a:xfrm flipV="1">
            <a:off x="4619023" y="3857576"/>
            <a:ext cx="1594969" cy="98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94986D3-000F-462A-8010-8B6B57380D38}"/>
              </a:ext>
            </a:extLst>
          </p:cNvPr>
          <p:cNvCxnSpPr>
            <a:cxnSpLocks/>
          </p:cNvCxnSpPr>
          <p:nvPr/>
        </p:nvCxnSpPr>
        <p:spPr>
          <a:xfrm>
            <a:off x="4619023" y="4933846"/>
            <a:ext cx="159496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9191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function being used here.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8FC2E43A-D75F-46EF-A5AC-8BE5C422A8F0}"/>
              </a:ext>
            </a:extLst>
          </p:cNvPr>
          <p:cNvGrpSpPr/>
          <p:nvPr/>
        </p:nvGrpSpPr>
        <p:grpSpPr>
          <a:xfrm>
            <a:off x="761225" y="1589688"/>
            <a:ext cx="7621549" cy="2759143"/>
            <a:chOff x="2452792" y="2425253"/>
            <a:chExt cx="1979293" cy="833051"/>
          </a:xfrm>
        </p:grpSpPr>
        <p:sp>
          <p:nvSpPr>
            <p:cNvPr id="6" name="Rounded Rectangle 35">
              <a:extLst>
                <a:ext uri="{FF2B5EF4-FFF2-40B4-BE49-F238E27FC236}">
                  <a16:creationId xmlns:a16="http://schemas.microsoft.com/office/drawing/2014/main" id="{90339594-78E9-4A9A-AC86-6C4CE5AB6A74}"/>
                </a:ext>
              </a:extLst>
            </p:cNvPr>
            <p:cNvSpPr/>
            <p:nvPr/>
          </p:nvSpPr>
          <p:spPr>
            <a:xfrm>
              <a:off x="2452792"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7</a:t>
              </a:r>
            </a:p>
          </p:txBody>
        </p:sp>
        <p:sp>
          <p:nvSpPr>
            <p:cNvPr id="9" name="Rounded Rectangle 36">
              <a:extLst>
                <a:ext uri="{FF2B5EF4-FFF2-40B4-BE49-F238E27FC236}">
                  <a16:creationId xmlns:a16="http://schemas.microsoft.com/office/drawing/2014/main" id="{3E5E4545-A50F-49CF-8DAB-6ED20D585953}"/>
                </a:ext>
              </a:extLst>
            </p:cNvPr>
            <p:cNvSpPr/>
            <p:nvPr/>
          </p:nvSpPr>
          <p:spPr>
            <a:xfrm>
              <a:off x="2452792" y="2730114"/>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a:t>
              </a:r>
            </a:p>
          </p:txBody>
        </p:sp>
        <p:sp>
          <p:nvSpPr>
            <p:cNvPr id="10" name="Rounded Rectangle 37">
              <a:extLst>
                <a:ext uri="{FF2B5EF4-FFF2-40B4-BE49-F238E27FC236}">
                  <a16:creationId xmlns:a16="http://schemas.microsoft.com/office/drawing/2014/main" id="{7C2A9257-E420-429B-AD76-EB7A0F180771}"/>
                </a:ext>
              </a:extLst>
            </p:cNvPr>
            <p:cNvSpPr/>
            <p:nvPr/>
          </p:nvSpPr>
          <p:spPr>
            <a:xfrm>
              <a:off x="2452792"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2.5</a:t>
              </a:r>
            </a:p>
          </p:txBody>
        </p:sp>
        <p:sp>
          <p:nvSpPr>
            <p:cNvPr id="11" name="Rounded Rectangle 38">
              <a:extLst>
                <a:ext uri="{FF2B5EF4-FFF2-40B4-BE49-F238E27FC236}">
                  <a16:creationId xmlns:a16="http://schemas.microsoft.com/office/drawing/2014/main" id="{6B6C20CD-DEAC-4930-8831-1EB3E28EC62B}"/>
                </a:ext>
              </a:extLst>
            </p:cNvPr>
            <p:cNvSpPr/>
            <p:nvPr/>
          </p:nvSpPr>
          <p:spPr>
            <a:xfrm>
              <a:off x="3106836" y="2730114"/>
              <a:ext cx="706571"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2" name="Rounded Rectangle 39">
              <a:extLst>
                <a:ext uri="{FF2B5EF4-FFF2-40B4-BE49-F238E27FC236}">
                  <a16:creationId xmlns:a16="http://schemas.microsoft.com/office/drawing/2014/main" id="{AA5B4D3F-29D4-4742-8C10-A8C8384D1130}"/>
                </a:ext>
              </a:extLst>
            </p:cNvPr>
            <p:cNvSpPr/>
            <p:nvPr/>
          </p:nvSpPr>
          <p:spPr>
            <a:xfrm>
              <a:off x="4008393"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49</a:t>
              </a:r>
            </a:p>
          </p:txBody>
        </p:sp>
        <p:sp>
          <p:nvSpPr>
            <p:cNvPr id="13" name="Rounded Rectangle 40">
              <a:extLst>
                <a:ext uri="{FF2B5EF4-FFF2-40B4-BE49-F238E27FC236}">
                  <a16:creationId xmlns:a16="http://schemas.microsoft.com/office/drawing/2014/main" id="{7E19B175-753F-451F-8BD2-BE463C8D892A}"/>
                </a:ext>
              </a:extLst>
            </p:cNvPr>
            <p:cNvSpPr/>
            <p:nvPr/>
          </p:nvSpPr>
          <p:spPr>
            <a:xfrm>
              <a:off x="4008393" y="272690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9</a:t>
              </a:r>
            </a:p>
          </p:txBody>
        </p:sp>
        <p:sp>
          <p:nvSpPr>
            <p:cNvPr id="14" name="Rounded Rectangle 41">
              <a:extLst>
                <a:ext uri="{FF2B5EF4-FFF2-40B4-BE49-F238E27FC236}">
                  <a16:creationId xmlns:a16="http://schemas.microsoft.com/office/drawing/2014/main" id="{73DC8FDE-67C0-48BF-948F-67A629FF1828}"/>
                </a:ext>
              </a:extLst>
            </p:cNvPr>
            <p:cNvSpPr/>
            <p:nvPr/>
          </p:nvSpPr>
          <p:spPr>
            <a:xfrm>
              <a:off x="4008393"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grpSp>
      <p:graphicFrame>
        <p:nvGraphicFramePr>
          <p:cNvPr id="15" name="Table 14">
            <a:extLst>
              <a:ext uri="{FF2B5EF4-FFF2-40B4-BE49-F238E27FC236}">
                <a16:creationId xmlns:a16="http://schemas.microsoft.com/office/drawing/2014/main" id="{1D6F0818-070F-4F27-88B9-82A1D2B9AAD2}"/>
              </a:ext>
            </a:extLst>
          </p:cNvPr>
          <p:cNvGraphicFramePr>
            <a:graphicFrameLocks noGrp="1"/>
          </p:cNvGraphicFramePr>
          <p:nvPr>
            <p:extLst/>
          </p:nvPr>
        </p:nvGraphicFramePr>
        <p:xfrm>
          <a:off x="2989705" y="5053866"/>
          <a:ext cx="3164590" cy="612262"/>
        </p:xfrm>
        <a:graphic>
          <a:graphicData uri="http://schemas.openxmlformats.org/drawingml/2006/table">
            <a:tbl>
              <a:tblPr firstRow="1" bandRow="1">
                <a:tableStyleId>{5940675A-B579-460E-94D1-54222C63F5DA}</a:tableStyleId>
              </a:tblPr>
              <a:tblGrid>
                <a:gridCol w="860484">
                  <a:extLst>
                    <a:ext uri="{9D8B030D-6E8A-4147-A177-3AD203B41FA5}">
                      <a16:colId xmlns:a16="http://schemas.microsoft.com/office/drawing/2014/main" val="1737171156"/>
                    </a:ext>
                  </a:extLst>
                </a:gridCol>
                <a:gridCol w="291569">
                  <a:extLst>
                    <a:ext uri="{9D8B030D-6E8A-4147-A177-3AD203B41FA5}">
                      <a16:colId xmlns:a16="http://schemas.microsoft.com/office/drawing/2014/main" val="4118118741"/>
                    </a:ext>
                  </a:extLst>
                </a:gridCol>
                <a:gridCol w="860484">
                  <a:extLst>
                    <a:ext uri="{9D8B030D-6E8A-4147-A177-3AD203B41FA5}">
                      <a16:colId xmlns:a16="http://schemas.microsoft.com/office/drawing/2014/main" val="3255427170"/>
                    </a:ext>
                  </a:extLst>
                </a:gridCol>
                <a:gridCol w="291569">
                  <a:extLst>
                    <a:ext uri="{9D8B030D-6E8A-4147-A177-3AD203B41FA5}">
                      <a16:colId xmlns:a16="http://schemas.microsoft.com/office/drawing/2014/main" val="1974940021"/>
                    </a:ext>
                  </a:extLst>
                </a:gridCol>
                <a:gridCol w="860484">
                  <a:extLst>
                    <a:ext uri="{9D8B030D-6E8A-4147-A177-3AD203B41FA5}">
                      <a16:colId xmlns:a16="http://schemas.microsoft.com/office/drawing/2014/main" val="3344076697"/>
                    </a:ext>
                  </a:extLst>
                </a:gridCol>
              </a:tblGrid>
              <a:tr h="612262">
                <a:tc>
                  <a:txBody>
                    <a:bodyPr/>
                    <a:lstStyle/>
                    <a:p>
                      <a:pPr algn="ctr"/>
                      <a:r>
                        <a:rPr lang="en-US" sz="2000" b="1" dirty="0">
                          <a:latin typeface="Century Gothic" panose="020B0502020202020204" pitchFamily="34" charset="0"/>
                        </a:rPr>
                        <a:t>2y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latin typeface="Century Gothic" panose="020B0502020202020204" pitchFamily="34" charset="0"/>
                        </a:rPr>
                        <a:t>y²</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latin typeface="Century Gothic" panose="020B0502020202020204" pitchFamily="34" charset="0"/>
                        </a:rPr>
                        <a:t>3y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25678824"/>
                  </a:ext>
                </a:extLst>
              </a:tr>
            </a:tbl>
          </a:graphicData>
        </a:graphic>
      </p:graphicFrame>
    </p:spTree>
    <p:extLst>
      <p:ext uri="{BB962C8B-B14F-4D97-AF65-F5344CB8AC3E}">
        <p14:creationId xmlns:p14="http://schemas.microsoft.com/office/powerpoint/2010/main" val="1077753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function being used here.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8FC2E43A-D75F-46EF-A5AC-8BE5C422A8F0}"/>
              </a:ext>
            </a:extLst>
          </p:cNvPr>
          <p:cNvGrpSpPr/>
          <p:nvPr/>
        </p:nvGrpSpPr>
        <p:grpSpPr>
          <a:xfrm>
            <a:off x="761225" y="1589688"/>
            <a:ext cx="7621549" cy="2759143"/>
            <a:chOff x="2452792" y="2425253"/>
            <a:chExt cx="1979293" cy="833051"/>
          </a:xfrm>
        </p:grpSpPr>
        <p:sp>
          <p:nvSpPr>
            <p:cNvPr id="6" name="Rounded Rectangle 35">
              <a:extLst>
                <a:ext uri="{FF2B5EF4-FFF2-40B4-BE49-F238E27FC236}">
                  <a16:creationId xmlns:a16="http://schemas.microsoft.com/office/drawing/2014/main" id="{90339594-78E9-4A9A-AC86-6C4CE5AB6A74}"/>
                </a:ext>
              </a:extLst>
            </p:cNvPr>
            <p:cNvSpPr/>
            <p:nvPr/>
          </p:nvSpPr>
          <p:spPr>
            <a:xfrm>
              <a:off x="2452792"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7</a:t>
              </a:r>
            </a:p>
          </p:txBody>
        </p:sp>
        <p:sp>
          <p:nvSpPr>
            <p:cNvPr id="9" name="Rounded Rectangle 36">
              <a:extLst>
                <a:ext uri="{FF2B5EF4-FFF2-40B4-BE49-F238E27FC236}">
                  <a16:creationId xmlns:a16="http://schemas.microsoft.com/office/drawing/2014/main" id="{3E5E4545-A50F-49CF-8DAB-6ED20D585953}"/>
                </a:ext>
              </a:extLst>
            </p:cNvPr>
            <p:cNvSpPr/>
            <p:nvPr/>
          </p:nvSpPr>
          <p:spPr>
            <a:xfrm>
              <a:off x="2452792" y="2730114"/>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a:t>
              </a:r>
            </a:p>
          </p:txBody>
        </p:sp>
        <p:sp>
          <p:nvSpPr>
            <p:cNvPr id="10" name="Rounded Rectangle 37">
              <a:extLst>
                <a:ext uri="{FF2B5EF4-FFF2-40B4-BE49-F238E27FC236}">
                  <a16:creationId xmlns:a16="http://schemas.microsoft.com/office/drawing/2014/main" id="{7C2A9257-E420-429B-AD76-EB7A0F180771}"/>
                </a:ext>
              </a:extLst>
            </p:cNvPr>
            <p:cNvSpPr/>
            <p:nvPr/>
          </p:nvSpPr>
          <p:spPr>
            <a:xfrm>
              <a:off x="2452792"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2.5</a:t>
              </a:r>
            </a:p>
          </p:txBody>
        </p:sp>
        <p:sp>
          <p:nvSpPr>
            <p:cNvPr id="11" name="Rounded Rectangle 38">
              <a:extLst>
                <a:ext uri="{FF2B5EF4-FFF2-40B4-BE49-F238E27FC236}">
                  <a16:creationId xmlns:a16="http://schemas.microsoft.com/office/drawing/2014/main" id="{6B6C20CD-DEAC-4930-8831-1EB3E28EC62B}"/>
                </a:ext>
              </a:extLst>
            </p:cNvPr>
            <p:cNvSpPr/>
            <p:nvPr/>
          </p:nvSpPr>
          <p:spPr>
            <a:xfrm>
              <a:off x="3106836" y="2730114"/>
              <a:ext cx="706571"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2" name="Rounded Rectangle 39">
              <a:extLst>
                <a:ext uri="{FF2B5EF4-FFF2-40B4-BE49-F238E27FC236}">
                  <a16:creationId xmlns:a16="http://schemas.microsoft.com/office/drawing/2014/main" id="{AA5B4D3F-29D4-4742-8C10-A8C8384D1130}"/>
                </a:ext>
              </a:extLst>
            </p:cNvPr>
            <p:cNvSpPr/>
            <p:nvPr/>
          </p:nvSpPr>
          <p:spPr>
            <a:xfrm>
              <a:off x="4008393"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49</a:t>
              </a:r>
            </a:p>
          </p:txBody>
        </p:sp>
        <p:sp>
          <p:nvSpPr>
            <p:cNvPr id="13" name="Rounded Rectangle 40">
              <a:extLst>
                <a:ext uri="{FF2B5EF4-FFF2-40B4-BE49-F238E27FC236}">
                  <a16:creationId xmlns:a16="http://schemas.microsoft.com/office/drawing/2014/main" id="{7E19B175-753F-451F-8BD2-BE463C8D892A}"/>
                </a:ext>
              </a:extLst>
            </p:cNvPr>
            <p:cNvSpPr/>
            <p:nvPr/>
          </p:nvSpPr>
          <p:spPr>
            <a:xfrm>
              <a:off x="4008393" y="272690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9</a:t>
              </a:r>
            </a:p>
          </p:txBody>
        </p:sp>
        <p:sp>
          <p:nvSpPr>
            <p:cNvPr id="14" name="Rounded Rectangle 41">
              <a:extLst>
                <a:ext uri="{FF2B5EF4-FFF2-40B4-BE49-F238E27FC236}">
                  <a16:creationId xmlns:a16="http://schemas.microsoft.com/office/drawing/2014/main" id="{73DC8FDE-67C0-48BF-948F-67A629FF1828}"/>
                </a:ext>
              </a:extLst>
            </p:cNvPr>
            <p:cNvSpPr/>
            <p:nvPr/>
          </p:nvSpPr>
          <p:spPr>
            <a:xfrm>
              <a:off x="4008393"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grpSp>
      <p:graphicFrame>
        <p:nvGraphicFramePr>
          <p:cNvPr id="15" name="Table 14">
            <a:extLst>
              <a:ext uri="{FF2B5EF4-FFF2-40B4-BE49-F238E27FC236}">
                <a16:creationId xmlns:a16="http://schemas.microsoft.com/office/drawing/2014/main" id="{1D6F0818-070F-4F27-88B9-82A1D2B9AAD2}"/>
              </a:ext>
            </a:extLst>
          </p:cNvPr>
          <p:cNvGraphicFramePr>
            <a:graphicFrameLocks noGrp="1"/>
          </p:cNvGraphicFramePr>
          <p:nvPr>
            <p:extLst/>
          </p:nvPr>
        </p:nvGraphicFramePr>
        <p:xfrm>
          <a:off x="2989705" y="5053866"/>
          <a:ext cx="3164590" cy="612262"/>
        </p:xfrm>
        <a:graphic>
          <a:graphicData uri="http://schemas.openxmlformats.org/drawingml/2006/table">
            <a:tbl>
              <a:tblPr firstRow="1" bandRow="1">
                <a:tableStyleId>{5940675A-B579-460E-94D1-54222C63F5DA}</a:tableStyleId>
              </a:tblPr>
              <a:tblGrid>
                <a:gridCol w="860484">
                  <a:extLst>
                    <a:ext uri="{9D8B030D-6E8A-4147-A177-3AD203B41FA5}">
                      <a16:colId xmlns:a16="http://schemas.microsoft.com/office/drawing/2014/main" val="1737171156"/>
                    </a:ext>
                  </a:extLst>
                </a:gridCol>
                <a:gridCol w="291569">
                  <a:extLst>
                    <a:ext uri="{9D8B030D-6E8A-4147-A177-3AD203B41FA5}">
                      <a16:colId xmlns:a16="http://schemas.microsoft.com/office/drawing/2014/main" val="4118118741"/>
                    </a:ext>
                  </a:extLst>
                </a:gridCol>
                <a:gridCol w="860484">
                  <a:extLst>
                    <a:ext uri="{9D8B030D-6E8A-4147-A177-3AD203B41FA5}">
                      <a16:colId xmlns:a16="http://schemas.microsoft.com/office/drawing/2014/main" val="3255427170"/>
                    </a:ext>
                  </a:extLst>
                </a:gridCol>
                <a:gridCol w="291569">
                  <a:extLst>
                    <a:ext uri="{9D8B030D-6E8A-4147-A177-3AD203B41FA5}">
                      <a16:colId xmlns:a16="http://schemas.microsoft.com/office/drawing/2014/main" val="1974940021"/>
                    </a:ext>
                  </a:extLst>
                </a:gridCol>
                <a:gridCol w="860484">
                  <a:extLst>
                    <a:ext uri="{9D8B030D-6E8A-4147-A177-3AD203B41FA5}">
                      <a16:colId xmlns:a16="http://schemas.microsoft.com/office/drawing/2014/main" val="3344076697"/>
                    </a:ext>
                  </a:extLst>
                </a:gridCol>
              </a:tblGrid>
              <a:tr h="612262">
                <a:tc>
                  <a:txBody>
                    <a:bodyPr/>
                    <a:lstStyle/>
                    <a:p>
                      <a:pPr algn="ctr"/>
                      <a:r>
                        <a:rPr lang="en-US" sz="2000" b="1" dirty="0">
                          <a:latin typeface="Century Gothic" panose="020B0502020202020204" pitchFamily="34" charset="0"/>
                        </a:rPr>
                        <a:t>2y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solidFill>
                            <a:srgbClr val="FF0000"/>
                          </a:solidFill>
                          <a:latin typeface="Century Gothic" panose="020B0502020202020204" pitchFamily="34" charset="0"/>
                        </a:rPr>
                        <a:t>y²</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latin typeface="Century Gothic" panose="020B0502020202020204" pitchFamily="34" charset="0"/>
                        </a:rPr>
                        <a:t>3y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25678824"/>
                  </a:ext>
                </a:extLst>
              </a:tr>
            </a:tbl>
          </a:graphicData>
        </a:graphic>
      </p:graphicFrame>
      <p:sp>
        <p:nvSpPr>
          <p:cNvPr id="3" name="Oval 2">
            <a:extLst>
              <a:ext uri="{FF2B5EF4-FFF2-40B4-BE49-F238E27FC236}">
                <a16:creationId xmlns:a16="http://schemas.microsoft.com/office/drawing/2014/main" id="{769C4A0C-740B-4119-9946-2F1B1CE46FD4}"/>
              </a:ext>
            </a:extLst>
          </p:cNvPr>
          <p:cNvSpPr/>
          <p:nvPr/>
        </p:nvSpPr>
        <p:spPr>
          <a:xfrm>
            <a:off x="3957751" y="4991329"/>
            <a:ext cx="1235355" cy="73968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5629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Work out the missing inputs and outputs for this function machine.</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59309E5F-B148-47D8-92EA-184565AAE9FB}"/>
              </a:ext>
            </a:extLst>
          </p:cNvPr>
          <p:cNvGrpSpPr/>
          <p:nvPr/>
        </p:nvGrpSpPr>
        <p:grpSpPr>
          <a:xfrm>
            <a:off x="1639916" y="2037078"/>
            <a:ext cx="5864167" cy="2643979"/>
            <a:chOff x="2289932" y="2280359"/>
            <a:chExt cx="1753885" cy="848055"/>
          </a:xfrm>
        </p:grpSpPr>
        <p:sp>
          <p:nvSpPr>
            <p:cNvPr id="6" name="Rounded Rectangle 45">
              <a:extLst>
                <a:ext uri="{FF2B5EF4-FFF2-40B4-BE49-F238E27FC236}">
                  <a16:creationId xmlns:a16="http://schemas.microsoft.com/office/drawing/2014/main" id="{FE75DB23-ACE2-489F-9D7B-225DB6FC3B59}"/>
                </a:ext>
              </a:extLst>
            </p:cNvPr>
            <p:cNvSpPr/>
            <p:nvPr/>
          </p:nvSpPr>
          <p:spPr>
            <a:xfrm>
              <a:off x="2972715" y="2280359"/>
              <a:ext cx="423692" cy="848055"/>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- 2</a:t>
              </a:r>
            </a:p>
          </p:txBody>
        </p:sp>
        <p:sp>
          <p:nvSpPr>
            <p:cNvPr id="9" name="Rounded Rectangle 49">
              <a:extLst>
                <a:ext uri="{FF2B5EF4-FFF2-40B4-BE49-F238E27FC236}">
                  <a16:creationId xmlns:a16="http://schemas.microsoft.com/office/drawing/2014/main" id="{4F12E2BA-EB97-4C0D-B236-CD257B71D7E2}"/>
                </a:ext>
              </a:extLst>
            </p:cNvPr>
            <p:cNvSpPr/>
            <p:nvPr/>
          </p:nvSpPr>
          <p:spPr>
            <a:xfrm>
              <a:off x="3620125"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9</a:t>
              </a:r>
            </a:p>
          </p:txBody>
        </p:sp>
        <p:sp>
          <p:nvSpPr>
            <p:cNvPr id="10" name="Rounded Rectangle 50">
              <a:extLst>
                <a:ext uri="{FF2B5EF4-FFF2-40B4-BE49-F238E27FC236}">
                  <a16:creationId xmlns:a16="http://schemas.microsoft.com/office/drawing/2014/main" id="{C671C68C-ADA8-48F4-AC84-77E27F3FC71B}"/>
                </a:ext>
              </a:extLst>
            </p:cNvPr>
            <p:cNvSpPr/>
            <p:nvPr/>
          </p:nvSpPr>
          <p:spPr>
            <a:xfrm>
              <a:off x="3620125"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45.2</a:t>
              </a:r>
            </a:p>
          </p:txBody>
        </p:sp>
        <p:sp>
          <p:nvSpPr>
            <p:cNvPr id="11" name="Rounded Rectangle 51">
              <a:extLst>
                <a:ext uri="{FF2B5EF4-FFF2-40B4-BE49-F238E27FC236}">
                  <a16:creationId xmlns:a16="http://schemas.microsoft.com/office/drawing/2014/main" id="{94A9D435-BE94-4DAD-B66D-A7061AA6E96D}"/>
                </a:ext>
              </a:extLst>
            </p:cNvPr>
            <p:cNvSpPr/>
            <p:nvPr/>
          </p:nvSpPr>
          <p:spPr>
            <a:xfrm>
              <a:off x="3620125"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g – 2</a:t>
              </a:r>
            </a:p>
          </p:txBody>
        </p:sp>
        <p:sp>
          <p:nvSpPr>
            <p:cNvPr id="12" name="Rounded Rectangle 58">
              <a:extLst>
                <a:ext uri="{FF2B5EF4-FFF2-40B4-BE49-F238E27FC236}">
                  <a16:creationId xmlns:a16="http://schemas.microsoft.com/office/drawing/2014/main" id="{A08CCCE6-CD98-4A89-BC99-763DB9109610}"/>
                </a:ext>
              </a:extLst>
            </p:cNvPr>
            <p:cNvSpPr/>
            <p:nvPr/>
          </p:nvSpPr>
          <p:spPr>
            <a:xfrm>
              <a:off x="2289932"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11</a:t>
              </a:r>
            </a:p>
          </p:txBody>
        </p:sp>
        <p:sp>
          <p:nvSpPr>
            <p:cNvPr id="13" name="Rounded Rectangle 59">
              <a:extLst>
                <a:ext uri="{FF2B5EF4-FFF2-40B4-BE49-F238E27FC236}">
                  <a16:creationId xmlns:a16="http://schemas.microsoft.com/office/drawing/2014/main" id="{5C23D44A-0AD8-4D34-B681-6B592EE8ED18}"/>
                </a:ext>
              </a:extLst>
            </p:cNvPr>
            <p:cNvSpPr/>
            <p:nvPr/>
          </p:nvSpPr>
          <p:spPr>
            <a:xfrm>
              <a:off x="2289932"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47.2</a:t>
              </a:r>
            </a:p>
          </p:txBody>
        </p:sp>
        <p:sp>
          <p:nvSpPr>
            <p:cNvPr id="14" name="Rounded Rectangle 60">
              <a:extLst>
                <a:ext uri="{FF2B5EF4-FFF2-40B4-BE49-F238E27FC236}">
                  <a16:creationId xmlns:a16="http://schemas.microsoft.com/office/drawing/2014/main" id="{3D8C3688-F614-42F4-B586-8F6AE5AE1595}"/>
                </a:ext>
              </a:extLst>
            </p:cNvPr>
            <p:cNvSpPr/>
            <p:nvPr/>
          </p:nvSpPr>
          <p:spPr>
            <a:xfrm>
              <a:off x="2289932"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grpSp>
    </p:spTree>
    <p:extLst>
      <p:ext uri="{BB962C8B-B14F-4D97-AF65-F5344CB8AC3E}">
        <p14:creationId xmlns:p14="http://schemas.microsoft.com/office/powerpoint/2010/main" val="2858290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452431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Use this function machine to answer each question.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number comes out if the number 15 goes in?</a:t>
            </a:r>
          </a:p>
          <a:p>
            <a:pPr marL="342900" indent="-342900">
              <a:buAutoNum type="alphaLcParenR"/>
            </a:pPr>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output if the input is 2.3?			</a:t>
            </a:r>
            <a:endParaRPr lang="en-GB" b="1" dirty="0">
              <a:latin typeface="Arial" panose="020B0604020202020204" pitchFamily="34" charset="0"/>
              <a:cs typeface="Arial" panose="020B0604020202020204" pitchFamily="34" charset="0"/>
            </a:endParaRPr>
          </a:p>
          <a:p>
            <a:pPr marL="342900" indent="-342900">
              <a:buAutoNum type="alphaLcParenR"/>
            </a:pPr>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input if the output is 1,465?		</a:t>
            </a:r>
            <a:r>
              <a:rPr lang="en-GB" b="1" dirty="0">
                <a:latin typeface="Arial" panose="020B0604020202020204" pitchFamily="34" charset="0"/>
                <a:cs typeface="Arial" panose="020B0604020202020204" pitchFamily="34" charset="0"/>
              </a:rPr>
              <a:t> </a:t>
            </a:r>
          </a:p>
          <a:p>
            <a:pPr marL="342900" indent="-342900">
              <a:buAutoNum type="alphaLcParenR"/>
            </a:pPr>
            <a:endParaRPr lang="en-GB" b="1"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will the output be if the input is </a:t>
            </a:r>
            <a:r>
              <a:rPr lang="en-GB" i="1" dirty="0">
                <a:latin typeface="Arial" panose="020B0604020202020204" pitchFamily="34" charset="0"/>
                <a:cs typeface="Arial" panose="020B0604020202020204" pitchFamily="34" charset="0"/>
              </a:rPr>
              <a:t>b</a:t>
            </a:r>
            <a:r>
              <a:rPr lang="en-GB" dirty="0">
                <a:latin typeface="Arial" panose="020B0604020202020204" pitchFamily="34" charset="0"/>
                <a:cs typeface="Arial" panose="020B0604020202020204" pitchFamily="34" charset="0"/>
              </a:rPr>
              <a:t>?</a:t>
            </a:r>
          </a:p>
          <a:p>
            <a:pPr marL="342900" indent="-342900">
              <a:buAutoNum type="alphaLcParenR" startAt="4"/>
            </a:pPr>
            <a:endParaRPr lang="en-GB"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if the input is </a:t>
            </a:r>
            <a:r>
              <a:rPr lang="en-GB" i="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a:t>
            </a:r>
          </a:p>
          <a:p>
            <a:pPr marL="342900" indent="-342900">
              <a:buAutoNum type="alphaLcParenR"/>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4AF11266-44B8-49DC-845A-76BEFD5DFD11}"/>
              </a:ext>
            </a:extLst>
          </p:cNvPr>
          <p:cNvSpPr/>
          <p:nvPr/>
        </p:nvSpPr>
        <p:spPr>
          <a:xfrm>
            <a:off x="2554939" y="2266335"/>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5 </a:t>
            </a:r>
          </a:p>
        </p:txBody>
      </p:sp>
      <p:cxnSp>
        <p:nvCxnSpPr>
          <p:cNvPr id="8" name="Straight Arrow Connector 7">
            <a:extLst>
              <a:ext uri="{FF2B5EF4-FFF2-40B4-BE49-F238E27FC236}">
                <a16:creationId xmlns:a16="http://schemas.microsoft.com/office/drawing/2014/main" id="{2880F297-740A-4523-BFC5-0BCB0D495D76}"/>
              </a:ext>
            </a:extLst>
          </p:cNvPr>
          <p:cNvCxnSpPr>
            <a:cxnSpLocks/>
          </p:cNvCxnSpPr>
          <p:nvPr/>
        </p:nvCxnSpPr>
        <p:spPr>
          <a:xfrm>
            <a:off x="1902757" y="268767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B18C0E8-FD7D-4647-9A67-CEB90C1B6DAC}"/>
              </a:ext>
            </a:extLst>
          </p:cNvPr>
          <p:cNvSpPr txBox="1"/>
          <p:nvPr/>
        </p:nvSpPr>
        <p:spPr>
          <a:xfrm>
            <a:off x="1031314" y="247979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1" name="Straight Arrow Connector 10">
            <a:extLst>
              <a:ext uri="{FF2B5EF4-FFF2-40B4-BE49-F238E27FC236}">
                <a16:creationId xmlns:a16="http://schemas.microsoft.com/office/drawing/2014/main" id="{3F960872-0778-4414-8285-B9427681140B}"/>
              </a:ext>
            </a:extLst>
          </p:cNvPr>
          <p:cNvCxnSpPr>
            <a:cxnSpLocks/>
          </p:cNvCxnSpPr>
          <p:nvPr/>
        </p:nvCxnSpPr>
        <p:spPr>
          <a:xfrm>
            <a:off x="4657161" y="268767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3FCAEED-B842-44C7-ABE3-BB0A1D9FC97A}"/>
              </a:ext>
            </a:extLst>
          </p:cNvPr>
          <p:cNvSpPr txBox="1"/>
          <p:nvPr/>
        </p:nvSpPr>
        <p:spPr>
          <a:xfrm>
            <a:off x="5141256" y="2479797"/>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1626213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07831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Use this function machine to answer each question.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number comes out if the number 15 goes in?</a:t>
            </a:r>
            <a:r>
              <a:rPr lang="en-GB" b="1" dirty="0">
                <a:latin typeface="Arial" panose="020B0604020202020204" pitchFamily="34" charset="0"/>
                <a:cs typeface="Arial" panose="020B0604020202020204" pitchFamily="34" charset="0"/>
              </a:rPr>
              <a:t>   	</a:t>
            </a:r>
            <a:r>
              <a:rPr lang="en-GB" b="1" dirty="0">
                <a:solidFill>
                  <a:srgbClr val="DA2E41"/>
                </a:solidFill>
                <a:latin typeface="Arial" panose="020B0604020202020204" pitchFamily="34" charset="0"/>
                <a:cs typeface="Arial" panose="020B0604020202020204" pitchFamily="34" charset="0"/>
              </a:rPr>
              <a:t>75</a:t>
            </a:r>
            <a:endParaRPr lang="en-GB" dirty="0">
              <a:latin typeface="Arial" panose="020B0604020202020204" pitchFamily="34" charset="0"/>
              <a:cs typeface="Arial" panose="020B0604020202020204" pitchFamily="34" charset="0"/>
            </a:endParaRPr>
          </a:p>
          <a:p>
            <a:pPr lvl="1"/>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output if the input is 2.3?		</a:t>
            </a:r>
            <a:r>
              <a:rPr lang="en-GB" b="1" dirty="0">
                <a:solidFill>
                  <a:srgbClr val="DA2E41"/>
                </a:solidFill>
                <a:latin typeface="Arial" panose="020B0604020202020204" pitchFamily="34" charset="0"/>
                <a:cs typeface="Arial" panose="020B0604020202020204" pitchFamily="34" charset="0"/>
              </a:rPr>
              <a:t>11.5 </a:t>
            </a:r>
            <a:r>
              <a:rPr lang="en-GB" dirty="0">
                <a:latin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endParaRPr>
          </a:p>
          <a:p>
            <a:pPr marL="342900" indent="-342900">
              <a:buAutoNum type="alphaLcParenR"/>
            </a:pPr>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input if the output is 1,465?	</a:t>
            </a:r>
            <a:r>
              <a:rPr lang="en-GB" b="1" dirty="0">
                <a:solidFill>
                  <a:srgbClr val="DA2E41"/>
                </a:solidFill>
                <a:latin typeface="Arial" panose="020B0604020202020204" pitchFamily="34" charset="0"/>
                <a:cs typeface="Arial" panose="020B0604020202020204" pitchFamily="34" charset="0"/>
              </a:rPr>
              <a:t>293</a:t>
            </a: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 </a:t>
            </a:r>
          </a:p>
          <a:p>
            <a:pPr marL="342900" indent="-342900">
              <a:buAutoNum type="alphaLcParenR"/>
            </a:pPr>
            <a:endParaRPr lang="en-GB" b="1"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will the output be if the input is </a:t>
            </a:r>
            <a:r>
              <a:rPr lang="en-GB" i="1" dirty="0">
                <a:latin typeface="Arial" panose="020B0604020202020204" pitchFamily="34" charset="0"/>
                <a:cs typeface="Arial" panose="020B0604020202020204" pitchFamily="34" charset="0"/>
              </a:rPr>
              <a:t>b</a:t>
            </a:r>
            <a:r>
              <a:rPr lang="en-GB" dirty="0">
                <a:latin typeface="Arial" panose="020B0604020202020204" pitchFamily="34" charset="0"/>
                <a:cs typeface="Arial" panose="020B0604020202020204" pitchFamily="34" charset="0"/>
              </a:rPr>
              <a:t>?	</a:t>
            </a:r>
            <a:r>
              <a:rPr lang="en-GB" b="1" dirty="0">
                <a:solidFill>
                  <a:srgbClr val="DA2E41"/>
                </a:solidFill>
                <a:latin typeface="Arial" panose="020B0604020202020204" pitchFamily="34" charset="0"/>
                <a:cs typeface="Arial" panose="020B0604020202020204" pitchFamily="34" charset="0"/>
              </a:rPr>
              <a:t> </a:t>
            </a:r>
            <a:r>
              <a:rPr lang="en-GB" b="1" i="1" dirty="0">
                <a:solidFill>
                  <a:srgbClr val="DA2E41"/>
                </a:solidFill>
                <a:latin typeface="Arial" panose="020B0604020202020204" pitchFamily="34" charset="0"/>
                <a:cs typeface="Arial" panose="020B0604020202020204" pitchFamily="34" charset="0"/>
              </a:rPr>
              <a:t>b x 5</a:t>
            </a:r>
            <a:endParaRPr lang="en-GB" dirty="0">
              <a:latin typeface="Arial" panose="020B0604020202020204" pitchFamily="34" charset="0"/>
              <a:cs typeface="Arial" panose="020B0604020202020204" pitchFamily="34" charset="0"/>
            </a:endParaRPr>
          </a:p>
          <a:p>
            <a:pPr marL="342900" indent="-342900">
              <a:buAutoNum type="alphaLcParenR" startAt="4"/>
            </a:pPr>
            <a:endParaRPr lang="en-GB"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if the input is </a:t>
            </a:r>
            <a:r>
              <a:rPr lang="en-GB" i="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	</a:t>
            </a:r>
            <a:r>
              <a:rPr lang="en-GB" b="1" dirty="0">
                <a:solidFill>
                  <a:srgbClr val="DA2E41"/>
                </a:solidFill>
                <a:latin typeface="Arial" panose="020B0604020202020204" pitchFamily="34" charset="0"/>
                <a:cs typeface="Arial" panose="020B0604020202020204" pitchFamily="34" charset="0"/>
              </a:rPr>
              <a:t>The multiplication symbol looks similar to the letter </a:t>
            </a:r>
            <a:r>
              <a:rPr lang="en-GB" b="1" i="1" dirty="0">
                <a:solidFill>
                  <a:srgbClr val="DA2E41"/>
                </a:solidFill>
                <a:latin typeface="Arial" panose="020B0604020202020204" pitchFamily="34" charset="0"/>
                <a:cs typeface="Arial" panose="020B0604020202020204" pitchFamily="34" charset="0"/>
              </a:rPr>
              <a:t>x</a:t>
            </a:r>
            <a:r>
              <a:rPr lang="en-GB" b="1" dirty="0">
                <a:solidFill>
                  <a:srgbClr val="DA2E41"/>
                </a:solidFill>
                <a:latin typeface="Arial" panose="020B0604020202020204" pitchFamily="34" charset="0"/>
                <a:cs typeface="Arial" panose="020B0604020202020204" pitchFamily="34" charset="0"/>
              </a:rPr>
              <a:t>, so we can write </a:t>
            </a:r>
            <a:r>
              <a:rPr lang="en-GB" b="1" i="1" dirty="0">
                <a:solidFill>
                  <a:srgbClr val="DA2E41"/>
                </a:solidFill>
                <a:latin typeface="Arial" panose="020B0604020202020204" pitchFamily="34" charset="0"/>
                <a:cs typeface="Arial" panose="020B0604020202020204" pitchFamily="34" charset="0"/>
              </a:rPr>
              <a:t>x </a:t>
            </a:r>
            <a:r>
              <a:rPr lang="en-GB" b="1" dirty="0" err="1">
                <a:solidFill>
                  <a:srgbClr val="DA2E41"/>
                </a:solidFill>
                <a:latin typeface="Arial" panose="020B0604020202020204" pitchFamily="34" charset="0"/>
                <a:cs typeface="Arial" panose="020B0604020202020204" pitchFamily="34" charset="0"/>
              </a:rPr>
              <a:t>x</a:t>
            </a:r>
            <a:r>
              <a:rPr lang="en-GB" b="1" dirty="0">
                <a:solidFill>
                  <a:srgbClr val="DA2E41"/>
                </a:solidFill>
                <a:latin typeface="Arial" panose="020B0604020202020204" pitchFamily="34" charset="0"/>
                <a:cs typeface="Arial" panose="020B0604020202020204" pitchFamily="34" charset="0"/>
              </a:rPr>
              <a:t> 5 as 5</a:t>
            </a:r>
            <a:r>
              <a:rPr lang="en-GB" b="1" i="1" dirty="0">
                <a:solidFill>
                  <a:srgbClr val="DA2E41"/>
                </a:solidFill>
                <a:latin typeface="Arial" panose="020B0604020202020204" pitchFamily="34" charset="0"/>
                <a:cs typeface="Arial" panose="020B0604020202020204" pitchFamily="34" charset="0"/>
              </a:rPr>
              <a:t>x. </a:t>
            </a:r>
            <a:r>
              <a:rPr lang="en-GB" b="1" dirty="0">
                <a:solidFill>
                  <a:srgbClr val="DA2E41"/>
                </a:solidFill>
                <a:latin typeface="Arial" panose="020B0604020202020204" pitchFamily="34" charset="0"/>
                <a:cs typeface="Arial" panose="020B0604020202020204" pitchFamily="34" charset="0"/>
              </a:rPr>
              <a:t>In the same way, the answer to question (d) can be written as 5</a:t>
            </a:r>
            <a:r>
              <a:rPr lang="en-GB" b="1" i="1" dirty="0">
                <a:solidFill>
                  <a:srgbClr val="DA2E41"/>
                </a:solidFill>
                <a:latin typeface="Arial" panose="020B0604020202020204" pitchFamily="34" charset="0"/>
                <a:cs typeface="Arial" panose="020B0604020202020204" pitchFamily="34" charset="0"/>
              </a:rPr>
              <a:t>b.</a:t>
            </a:r>
            <a:endParaRPr lang="en-GB" dirty="0">
              <a:solidFill>
                <a:srgbClr val="DA2E41"/>
              </a:solidFill>
              <a:latin typeface="Arial" panose="020B0604020202020204" pitchFamily="34" charset="0"/>
              <a:cs typeface="Arial" panose="020B0604020202020204" pitchFamily="34" charset="0"/>
            </a:endParaRPr>
          </a:p>
          <a:p>
            <a:pPr marL="342900" indent="-342900">
              <a:buAutoNum type="alphaLcParenR"/>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4AF11266-44B8-49DC-845A-76BEFD5DFD11}"/>
              </a:ext>
            </a:extLst>
          </p:cNvPr>
          <p:cNvSpPr/>
          <p:nvPr/>
        </p:nvSpPr>
        <p:spPr>
          <a:xfrm>
            <a:off x="2554939" y="2266335"/>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5 </a:t>
            </a:r>
          </a:p>
        </p:txBody>
      </p:sp>
      <p:cxnSp>
        <p:nvCxnSpPr>
          <p:cNvPr id="8" name="Straight Arrow Connector 7">
            <a:extLst>
              <a:ext uri="{FF2B5EF4-FFF2-40B4-BE49-F238E27FC236}">
                <a16:creationId xmlns:a16="http://schemas.microsoft.com/office/drawing/2014/main" id="{2880F297-740A-4523-BFC5-0BCB0D495D76}"/>
              </a:ext>
            </a:extLst>
          </p:cNvPr>
          <p:cNvCxnSpPr>
            <a:cxnSpLocks/>
          </p:cNvCxnSpPr>
          <p:nvPr/>
        </p:nvCxnSpPr>
        <p:spPr>
          <a:xfrm>
            <a:off x="1902757" y="268767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B18C0E8-FD7D-4647-9A67-CEB90C1B6DAC}"/>
              </a:ext>
            </a:extLst>
          </p:cNvPr>
          <p:cNvSpPr txBox="1"/>
          <p:nvPr/>
        </p:nvSpPr>
        <p:spPr>
          <a:xfrm>
            <a:off x="1031314" y="247979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1" name="Straight Arrow Connector 10">
            <a:extLst>
              <a:ext uri="{FF2B5EF4-FFF2-40B4-BE49-F238E27FC236}">
                <a16:creationId xmlns:a16="http://schemas.microsoft.com/office/drawing/2014/main" id="{3F960872-0778-4414-8285-B9427681140B}"/>
              </a:ext>
            </a:extLst>
          </p:cNvPr>
          <p:cNvCxnSpPr>
            <a:cxnSpLocks/>
          </p:cNvCxnSpPr>
          <p:nvPr/>
        </p:nvCxnSpPr>
        <p:spPr>
          <a:xfrm>
            <a:off x="4657161" y="268767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3FCAEED-B842-44C7-ABE3-BB0A1D9FC97A}"/>
              </a:ext>
            </a:extLst>
          </p:cNvPr>
          <p:cNvSpPr txBox="1"/>
          <p:nvPr/>
        </p:nvSpPr>
        <p:spPr>
          <a:xfrm>
            <a:off x="5141256" y="2479797"/>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2845484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for this function machine.</a:t>
            </a: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A32A91DE-3BE1-419A-9CCB-976BA1152B74}"/>
              </a:ext>
            </a:extLst>
          </p:cNvPr>
          <p:cNvSpPr/>
          <p:nvPr/>
        </p:nvSpPr>
        <p:spPr>
          <a:xfrm>
            <a:off x="2608729" y="2232212"/>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7  </a:t>
            </a:r>
          </a:p>
        </p:txBody>
      </p:sp>
      <p:cxnSp>
        <p:nvCxnSpPr>
          <p:cNvPr id="8" name="Straight Arrow Connector 7">
            <a:extLst>
              <a:ext uri="{FF2B5EF4-FFF2-40B4-BE49-F238E27FC236}">
                <a16:creationId xmlns:a16="http://schemas.microsoft.com/office/drawing/2014/main" id="{6C2D605F-F287-4FE4-A5EB-953458A9DB14}"/>
              </a:ext>
            </a:extLst>
          </p:cNvPr>
          <p:cNvCxnSpPr>
            <a:cxnSpLocks/>
          </p:cNvCxnSpPr>
          <p:nvPr/>
        </p:nvCxnSpPr>
        <p:spPr>
          <a:xfrm>
            <a:off x="1956547"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B518AF6-04DA-48D0-A466-0D5BD603CC75}"/>
              </a:ext>
            </a:extLst>
          </p:cNvPr>
          <p:cNvSpPr txBox="1"/>
          <p:nvPr/>
        </p:nvSpPr>
        <p:spPr>
          <a:xfrm>
            <a:off x="1085104" y="2445674"/>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0" name="Straight Arrow Connector 9">
            <a:extLst>
              <a:ext uri="{FF2B5EF4-FFF2-40B4-BE49-F238E27FC236}">
                <a16:creationId xmlns:a16="http://schemas.microsoft.com/office/drawing/2014/main" id="{3F651C3F-7E8B-4006-A2C0-3E2C87E858DE}"/>
              </a:ext>
            </a:extLst>
          </p:cNvPr>
          <p:cNvCxnSpPr>
            <a:cxnSpLocks/>
          </p:cNvCxnSpPr>
          <p:nvPr/>
        </p:nvCxnSpPr>
        <p:spPr>
          <a:xfrm>
            <a:off x="4710951"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8A2C196-A30C-46A6-8EB8-7FF40070438E}"/>
              </a:ext>
            </a:extLst>
          </p:cNvPr>
          <p:cNvSpPr txBox="1"/>
          <p:nvPr/>
        </p:nvSpPr>
        <p:spPr>
          <a:xfrm>
            <a:off x="5195046" y="2445674"/>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graphicFrame>
        <p:nvGraphicFramePr>
          <p:cNvPr id="2" name="Table 1">
            <a:extLst>
              <a:ext uri="{FF2B5EF4-FFF2-40B4-BE49-F238E27FC236}">
                <a16:creationId xmlns:a16="http://schemas.microsoft.com/office/drawing/2014/main" id="{CC3CE230-FEAB-4DE4-AABA-3132E537A984}"/>
              </a:ext>
            </a:extLst>
          </p:cNvPr>
          <p:cNvGraphicFramePr>
            <a:graphicFrameLocks noGrp="1"/>
          </p:cNvGraphicFramePr>
          <p:nvPr>
            <p:extLst>
              <p:ext uri="{D42A27DB-BD31-4B8C-83A1-F6EECF244321}">
                <p14:modId xmlns:p14="http://schemas.microsoft.com/office/powerpoint/2010/main" val="3023973849"/>
              </p:ext>
            </p:extLst>
          </p:nvPr>
        </p:nvGraphicFramePr>
        <p:xfrm>
          <a:off x="493058" y="4624585"/>
          <a:ext cx="7373471" cy="741680"/>
        </p:xfrm>
        <a:graphic>
          <a:graphicData uri="http://schemas.openxmlformats.org/drawingml/2006/table">
            <a:tbl>
              <a:tblPr firstRow="1" bandRow="1">
                <a:tableStyleId>{5C22544A-7EE6-4342-B048-85BDC9FD1C3A}</a:tableStyleId>
              </a:tblPr>
              <a:tblGrid>
                <a:gridCol w="1006000">
                  <a:extLst>
                    <a:ext uri="{9D8B030D-6E8A-4147-A177-3AD203B41FA5}">
                      <a16:colId xmlns:a16="http://schemas.microsoft.com/office/drawing/2014/main" val="1293692523"/>
                    </a:ext>
                  </a:extLst>
                </a:gridCol>
                <a:gridCol w="517371">
                  <a:extLst>
                    <a:ext uri="{9D8B030D-6E8A-4147-A177-3AD203B41FA5}">
                      <a16:colId xmlns:a16="http://schemas.microsoft.com/office/drawing/2014/main" val="1045086175"/>
                    </a:ext>
                  </a:extLst>
                </a:gridCol>
                <a:gridCol w="603599">
                  <a:extLst>
                    <a:ext uri="{9D8B030D-6E8A-4147-A177-3AD203B41FA5}">
                      <a16:colId xmlns:a16="http://schemas.microsoft.com/office/drawing/2014/main" val="1959591784"/>
                    </a:ext>
                  </a:extLst>
                </a:gridCol>
                <a:gridCol w="884093">
                  <a:extLst>
                    <a:ext uri="{9D8B030D-6E8A-4147-A177-3AD203B41FA5}">
                      <a16:colId xmlns:a16="http://schemas.microsoft.com/office/drawing/2014/main" val="3410694509"/>
                    </a:ext>
                  </a:extLst>
                </a:gridCol>
                <a:gridCol w="610536">
                  <a:extLst>
                    <a:ext uri="{9D8B030D-6E8A-4147-A177-3AD203B41FA5}">
                      <a16:colId xmlns:a16="http://schemas.microsoft.com/office/drawing/2014/main" val="1398059302"/>
                    </a:ext>
                  </a:extLst>
                </a:gridCol>
                <a:gridCol w="445514">
                  <a:extLst>
                    <a:ext uri="{9D8B030D-6E8A-4147-A177-3AD203B41FA5}">
                      <a16:colId xmlns:a16="http://schemas.microsoft.com/office/drawing/2014/main" val="1669840426"/>
                    </a:ext>
                  </a:extLst>
                </a:gridCol>
                <a:gridCol w="517371">
                  <a:extLst>
                    <a:ext uri="{9D8B030D-6E8A-4147-A177-3AD203B41FA5}">
                      <a16:colId xmlns:a16="http://schemas.microsoft.com/office/drawing/2014/main" val="3135712255"/>
                    </a:ext>
                  </a:extLst>
                </a:gridCol>
                <a:gridCol w="953305">
                  <a:extLst>
                    <a:ext uri="{9D8B030D-6E8A-4147-A177-3AD203B41FA5}">
                      <a16:colId xmlns:a16="http://schemas.microsoft.com/office/drawing/2014/main" val="242883686"/>
                    </a:ext>
                  </a:extLst>
                </a:gridCol>
                <a:gridCol w="719577">
                  <a:extLst>
                    <a:ext uri="{9D8B030D-6E8A-4147-A177-3AD203B41FA5}">
                      <a16:colId xmlns:a16="http://schemas.microsoft.com/office/drawing/2014/main" val="904733126"/>
                    </a:ext>
                  </a:extLst>
                </a:gridCol>
                <a:gridCol w="1116105">
                  <a:extLst>
                    <a:ext uri="{9D8B030D-6E8A-4147-A177-3AD203B41FA5}">
                      <a16:colId xmlns:a16="http://schemas.microsoft.com/office/drawing/2014/main" val="3375489221"/>
                    </a:ext>
                  </a:extLst>
                </a:gridCol>
              </a:tblGrid>
              <a:tr h="370840">
                <a:tc>
                  <a:txBody>
                    <a:bodyPr/>
                    <a:lstStyle/>
                    <a:p>
                      <a:pPr algn="ctr"/>
                      <a:r>
                        <a:rPr lang="en-GB" sz="1800" dirty="0">
                          <a:solidFill>
                            <a:schemeClr val="tx1"/>
                          </a:solidFill>
                          <a:latin typeface="Arial" panose="020B0604020202020204" pitchFamily="34" charset="0"/>
                          <a:cs typeface="Arial" panose="020B0604020202020204" pitchFamily="34" charset="0"/>
                        </a:rPr>
                        <a:t>Input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 3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1290754319"/>
                  </a:ext>
                </a:extLst>
              </a:tr>
              <a:tr h="370840">
                <a:tc>
                  <a:txBody>
                    <a:bodyPr/>
                    <a:lstStyle/>
                    <a:p>
                      <a:pPr algn="ctr"/>
                      <a:r>
                        <a:rPr lang="en-GB" sz="1800" b="1" dirty="0">
                          <a:solidFill>
                            <a:schemeClr val="tx1"/>
                          </a:solidFill>
                          <a:latin typeface="Arial" panose="020B0604020202020204" pitchFamily="34" charset="0"/>
                          <a:cs typeface="Arial" panose="020B0604020202020204" pitchFamily="34" charset="0"/>
                        </a:rPr>
                        <a:t>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 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4,219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i="0"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i="0"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4229248535"/>
                  </a:ext>
                </a:extLst>
              </a:tr>
            </a:tbl>
          </a:graphicData>
        </a:graphic>
      </p:graphicFrame>
    </p:spTree>
    <p:extLst>
      <p:ext uri="{BB962C8B-B14F-4D97-AF65-F5344CB8AC3E}">
        <p14:creationId xmlns:p14="http://schemas.microsoft.com/office/powerpoint/2010/main" val="3556336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for this function machine.</a:t>
            </a: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A32A91DE-3BE1-419A-9CCB-976BA1152B74}"/>
              </a:ext>
            </a:extLst>
          </p:cNvPr>
          <p:cNvSpPr/>
          <p:nvPr/>
        </p:nvSpPr>
        <p:spPr>
          <a:xfrm>
            <a:off x="2608729" y="2232212"/>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7  </a:t>
            </a:r>
          </a:p>
        </p:txBody>
      </p:sp>
      <p:cxnSp>
        <p:nvCxnSpPr>
          <p:cNvPr id="8" name="Straight Arrow Connector 7">
            <a:extLst>
              <a:ext uri="{FF2B5EF4-FFF2-40B4-BE49-F238E27FC236}">
                <a16:creationId xmlns:a16="http://schemas.microsoft.com/office/drawing/2014/main" id="{6C2D605F-F287-4FE4-A5EB-953458A9DB14}"/>
              </a:ext>
            </a:extLst>
          </p:cNvPr>
          <p:cNvCxnSpPr>
            <a:cxnSpLocks/>
          </p:cNvCxnSpPr>
          <p:nvPr/>
        </p:nvCxnSpPr>
        <p:spPr>
          <a:xfrm>
            <a:off x="1956547"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B518AF6-04DA-48D0-A466-0D5BD603CC75}"/>
              </a:ext>
            </a:extLst>
          </p:cNvPr>
          <p:cNvSpPr txBox="1"/>
          <p:nvPr/>
        </p:nvSpPr>
        <p:spPr>
          <a:xfrm>
            <a:off x="1085104" y="2445674"/>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0" name="Straight Arrow Connector 9">
            <a:extLst>
              <a:ext uri="{FF2B5EF4-FFF2-40B4-BE49-F238E27FC236}">
                <a16:creationId xmlns:a16="http://schemas.microsoft.com/office/drawing/2014/main" id="{3F651C3F-7E8B-4006-A2C0-3E2C87E858DE}"/>
              </a:ext>
            </a:extLst>
          </p:cNvPr>
          <p:cNvCxnSpPr>
            <a:cxnSpLocks/>
          </p:cNvCxnSpPr>
          <p:nvPr/>
        </p:nvCxnSpPr>
        <p:spPr>
          <a:xfrm>
            <a:off x="4710951"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8A2C196-A30C-46A6-8EB8-7FF40070438E}"/>
              </a:ext>
            </a:extLst>
          </p:cNvPr>
          <p:cNvSpPr txBox="1"/>
          <p:nvPr/>
        </p:nvSpPr>
        <p:spPr>
          <a:xfrm>
            <a:off x="5195046" y="2445674"/>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graphicFrame>
        <p:nvGraphicFramePr>
          <p:cNvPr id="2" name="Table 1">
            <a:extLst>
              <a:ext uri="{FF2B5EF4-FFF2-40B4-BE49-F238E27FC236}">
                <a16:creationId xmlns:a16="http://schemas.microsoft.com/office/drawing/2014/main" id="{CC3CE230-FEAB-4DE4-AABA-3132E537A984}"/>
              </a:ext>
            </a:extLst>
          </p:cNvPr>
          <p:cNvGraphicFramePr>
            <a:graphicFrameLocks noGrp="1"/>
          </p:cNvGraphicFramePr>
          <p:nvPr/>
        </p:nvGraphicFramePr>
        <p:xfrm>
          <a:off x="493058" y="4624585"/>
          <a:ext cx="7373471" cy="741680"/>
        </p:xfrm>
        <a:graphic>
          <a:graphicData uri="http://schemas.openxmlformats.org/drawingml/2006/table">
            <a:tbl>
              <a:tblPr firstRow="1" bandRow="1">
                <a:tableStyleId>{5C22544A-7EE6-4342-B048-85BDC9FD1C3A}</a:tableStyleId>
              </a:tblPr>
              <a:tblGrid>
                <a:gridCol w="1006000">
                  <a:extLst>
                    <a:ext uri="{9D8B030D-6E8A-4147-A177-3AD203B41FA5}">
                      <a16:colId xmlns:a16="http://schemas.microsoft.com/office/drawing/2014/main" val="1293692523"/>
                    </a:ext>
                  </a:extLst>
                </a:gridCol>
                <a:gridCol w="517371">
                  <a:extLst>
                    <a:ext uri="{9D8B030D-6E8A-4147-A177-3AD203B41FA5}">
                      <a16:colId xmlns:a16="http://schemas.microsoft.com/office/drawing/2014/main" val="1045086175"/>
                    </a:ext>
                  </a:extLst>
                </a:gridCol>
                <a:gridCol w="603599">
                  <a:extLst>
                    <a:ext uri="{9D8B030D-6E8A-4147-A177-3AD203B41FA5}">
                      <a16:colId xmlns:a16="http://schemas.microsoft.com/office/drawing/2014/main" val="1959591784"/>
                    </a:ext>
                  </a:extLst>
                </a:gridCol>
                <a:gridCol w="884093">
                  <a:extLst>
                    <a:ext uri="{9D8B030D-6E8A-4147-A177-3AD203B41FA5}">
                      <a16:colId xmlns:a16="http://schemas.microsoft.com/office/drawing/2014/main" val="3410694509"/>
                    </a:ext>
                  </a:extLst>
                </a:gridCol>
                <a:gridCol w="610536">
                  <a:extLst>
                    <a:ext uri="{9D8B030D-6E8A-4147-A177-3AD203B41FA5}">
                      <a16:colId xmlns:a16="http://schemas.microsoft.com/office/drawing/2014/main" val="1398059302"/>
                    </a:ext>
                  </a:extLst>
                </a:gridCol>
                <a:gridCol w="445514">
                  <a:extLst>
                    <a:ext uri="{9D8B030D-6E8A-4147-A177-3AD203B41FA5}">
                      <a16:colId xmlns:a16="http://schemas.microsoft.com/office/drawing/2014/main" val="1669840426"/>
                    </a:ext>
                  </a:extLst>
                </a:gridCol>
                <a:gridCol w="517371">
                  <a:extLst>
                    <a:ext uri="{9D8B030D-6E8A-4147-A177-3AD203B41FA5}">
                      <a16:colId xmlns:a16="http://schemas.microsoft.com/office/drawing/2014/main" val="3135712255"/>
                    </a:ext>
                  </a:extLst>
                </a:gridCol>
                <a:gridCol w="953305">
                  <a:extLst>
                    <a:ext uri="{9D8B030D-6E8A-4147-A177-3AD203B41FA5}">
                      <a16:colId xmlns:a16="http://schemas.microsoft.com/office/drawing/2014/main" val="242883686"/>
                    </a:ext>
                  </a:extLst>
                </a:gridCol>
                <a:gridCol w="719577">
                  <a:extLst>
                    <a:ext uri="{9D8B030D-6E8A-4147-A177-3AD203B41FA5}">
                      <a16:colId xmlns:a16="http://schemas.microsoft.com/office/drawing/2014/main" val="904733126"/>
                    </a:ext>
                  </a:extLst>
                </a:gridCol>
                <a:gridCol w="1116105">
                  <a:extLst>
                    <a:ext uri="{9D8B030D-6E8A-4147-A177-3AD203B41FA5}">
                      <a16:colId xmlns:a16="http://schemas.microsoft.com/office/drawing/2014/main" val="3375489221"/>
                    </a:ext>
                  </a:extLst>
                </a:gridCol>
              </a:tblGrid>
              <a:tr h="370840">
                <a:tc>
                  <a:txBody>
                    <a:bodyPr/>
                    <a:lstStyle/>
                    <a:p>
                      <a:pPr algn="ctr"/>
                      <a:r>
                        <a:rPr lang="en-GB" sz="1800" dirty="0">
                          <a:solidFill>
                            <a:schemeClr val="tx1"/>
                          </a:solidFill>
                          <a:latin typeface="Arial" panose="020B0604020202020204" pitchFamily="34" charset="0"/>
                          <a:cs typeface="Arial" panose="020B0604020202020204" pitchFamily="34" charset="0"/>
                        </a:rPr>
                        <a:t>Input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 3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4,226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1290754319"/>
                  </a:ext>
                </a:extLst>
              </a:tr>
              <a:tr h="370840">
                <a:tc>
                  <a:txBody>
                    <a:bodyPr/>
                    <a:lstStyle/>
                    <a:p>
                      <a:pPr algn="ctr"/>
                      <a:r>
                        <a:rPr lang="en-GB" sz="1800" b="1" dirty="0">
                          <a:solidFill>
                            <a:schemeClr val="tx1"/>
                          </a:solidFill>
                          <a:latin typeface="Arial" panose="020B0604020202020204" pitchFamily="34" charset="0"/>
                          <a:cs typeface="Arial" panose="020B0604020202020204" pitchFamily="34" charset="0"/>
                        </a:rPr>
                        <a:t>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 4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DA2E41"/>
                          </a:solidFill>
                          <a:latin typeface="Arial" panose="020B0604020202020204" pitchFamily="34" charset="0"/>
                          <a:cs typeface="Arial" panose="020B0604020202020204" pitchFamily="34" charset="0"/>
                        </a:rPr>
                        <a:t>–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DA2E41"/>
                          </a:solidFill>
                          <a:latin typeface="Arial" panose="020B0604020202020204" pitchFamily="34" charset="0"/>
                          <a:cs typeface="Arial" panose="020B0604020202020204" pitchFamily="34" charset="0"/>
                        </a:rPr>
                        <a:t>– 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 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4,219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i="1" dirty="0">
                          <a:solidFill>
                            <a:srgbClr val="DA2E41"/>
                          </a:solidFill>
                          <a:latin typeface="Arial" panose="020B0604020202020204" pitchFamily="34" charset="0"/>
                          <a:cs typeface="Arial" panose="020B0604020202020204" pitchFamily="34" charset="0"/>
                        </a:rPr>
                        <a:t>t </a:t>
                      </a:r>
                      <a:r>
                        <a:rPr lang="en-GB" sz="1800" b="1" i="0" dirty="0">
                          <a:solidFill>
                            <a:srgbClr val="DA2E41"/>
                          </a:solidFill>
                          <a:latin typeface="Arial" panose="020B0604020202020204" pitchFamily="34" charset="0"/>
                          <a:cs typeface="Arial" panose="020B0604020202020204" pitchFamily="34" charset="0"/>
                        </a:rPr>
                        <a:t>– 7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i="1" dirty="0">
                          <a:solidFill>
                            <a:srgbClr val="DA2E41"/>
                          </a:solidFill>
                          <a:latin typeface="Arial" panose="020B0604020202020204" pitchFamily="34" charset="0"/>
                          <a:cs typeface="Arial" panose="020B0604020202020204" pitchFamily="34" charset="0"/>
                        </a:rPr>
                        <a:t>x </a:t>
                      </a:r>
                      <a:r>
                        <a:rPr lang="en-GB" sz="1800" b="1" i="0" dirty="0">
                          <a:solidFill>
                            <a:srgbClr val="DA2E41"/>
                          </a:solidFill>
                          <a:latin typeface="Arial" panose="020B0604020202020204" pitchFamily="34" charset="0"/>
                          <a:cs typeface="Arial" panose="020B0604020202020204" pitchFamily="34" charset="0"/>
                        </a:rPr>
                        <a:t>– 7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4229248535"/>
                  </a:ext>
                </a:extLst>
              </a:tr>
            </a:tbl>
          </a:graphicData>
        </a:graphic>
      </p:graphicFrame>
    </p:spTree>
    <p:extLst>
      <p:ext uri="{BB962C8B-B14F-4D97-AF65-F5344CB8AC3E}">
        <p14:creationId xmlns:p14="http://schemas.microsoft.com/office/powerpoint/2010/main" val="4139353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for this function machine.</a:t>
            </a: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A32A91DE-3BE1-419A-9CCB-976BA1152B74}"/>
              </a:ext>
            </a:extLst>
          </p:cNvPr>
          <p:cNvSpPr/>
          <p:nvPr/>
        </p:nvSpPr>
        <p:spPr>
          <a:xfrm>
            <a:off x="2608729" y="2232212"/>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100  </a:t>
            </a:r>
          </a:p>
        </p:txBody>
      </p:sp>
      <p:cxnSp>
        <p:nvCxnSpPr>
          <p:cNvPr id="8" name="Straight Arrow Connector 7">
            <a:extLst>
              <a:ext uri="{FF2B5EF4-FFF2-40B4-BE49-F238E27FC236}">
                <a16:creationId xmlns:a16="http://schemas.microsoft.com/office/drawing/2014/main" id="{6C2D605F-F287-4FE4-A5EB-953458A9DB14}"/>
              </a:ext>
            </a:extLst>
          </p:cNvPr>
          <p:cNvCxnSpPr>
            <a:cxnSpLocks/>
          </p:cNvCxnSpPr>
          <p:nvPr/>
        </p:nvCxnSpPr>
        <p:spPr>
          <a:xfrm>
            <a:off x="1956547"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B518AF6-04DA-48D0-A466-0D5BD603CC75}"/>
              </a:ext>
            </a:extLst>
          </p:cNvPr>
          <p:cNvSpPr txBox="1"/>
          <p:nvPr/>
        </p:nvSpPr>
        <p:spPr>
          <a:xfrm>
            <a:off x="1085104" y="2445674"/>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0" name="Straight Arrow Connector 9">
            <a:extLst>
              <a:ext uri="{FF2B5EF4-FFF2-40B4-BE49-F238E27FC236}">
                <a16:creationId xmlns:a16="http://schemas.microsoft.com/office/drawing/2014/main" id="{3F651C3F-7E8B-4006-A2C0-3E2C87E858DE}"/>
              </a:ext>
            </a:extLst>
          </p:cNvPr>
          <p:cNvCxnSpPr>
            <a:cxnSpLocks/>
          </p:cNvCxnSpPr>
          <p:nvPr/>
        </p:nvCxnSpPr>
        <p:spPr>
          <a:xfrm>
            <a:off x="4710951"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8A2C196-A30C-46A6-8EB8-7FF40070438E}"/>
              </a:ext>
            </a:extLst>
          </p:cNvPr>
          <p:cNvSpPr txBox="1"/>
          <p:nvPr/>
        </p:nvSpPr>
        <p:spPr>
          <a:xfrm>
            <a:off x="5195046" y="2445674"/>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graphicFrame>
        <p:nvGraphicFramePr>
          <p:cNvPr id="2" name="Table 1">
            <a:extLst>
              <a:ext uri="{FF2B5EF4-FFF2-40B4-BE49-F238E27FC236}">
                <a16:creationId xmlns:a16="http://schemas.microsoft.com/office/drawing/2014/main" id="{CC3CE230-FEAB-4DE4-AABA-3132E537A984}"/>
              </a:ext>
            </a:extLst>
          </p:cNvPr>
          <p:cNvGraphicFramePr>
            <a:graphicFrameLocks noGrp="1"/>
          </p:cNvGraphicFramePr>
          <p:nvPr>
            <p:extLst>
              <p:ext uri="{D42A27DB-BD31-4B8C-83A1-F6EECF244321}">
                <p14:modId xmlns:p14="http://schemas.microsoft.com/office/powerpoint/2010/main" val="1733034343"/>
              </p:ext>
            </p:extLst>
          </p:nvPr>
        </p:nvGraphicFramePr>
        <p:xfrm>
          <a:off x="896469" y="4611138"/>
          <a:ext cx="7104531" cy="741680"/>
        </p:xfrm>
        <a:graphic>
          <a:graphicData uri="http://schemas.openxmlformats.org/drawingml/2006/table">
            <a:tbl>
              <a:tblPr firstRow="1" bandRow="1">
                <a:tableStyleId>{5C22544A-7EE6-4342-B048-85BDC9FD1C3A}</a:tableStyleId>
              </a:tblPr>
              <a:tblGrid>
                <a:gridCol w="1006000">
                  <a:extLst>
                    <a:ext uri="{9D8B030D-6E8A-4147-A177-3AD203B41FA5}">
                      <a16:colId xmlns:a16="http://schemas.microsoft.com/office/drawing/2014/main" val="1293692523"/>
                    </a:ext>
                  </a:extLst>
                </a:gridCol>
                <a:gridCol w="679366">
                  <a:extLst>
                    <a:ext uri="{9D8B030D-6E8A-4147-A177-3AD203B41FA5}">
                      <a16:colId xmlns:a16="http://schemas.microsoft.com/office/drawing/2014/main" val="1045086175"/>
                    </a:ext>
                  </a:extLst>
                </a:gridCol>
                <a:gridCol w="753035">
                  <a:extLst>
                    <a:ext uri="{9D8B030D-6E8A-4147-A177-3AD203B41FA5}">
                      <a16:colId xmlns:a16="http://schemas.microsoft.com/office/drawing/2014/main" val="1959591784"/>
                    </a:ext>
                  </a:extLst>
                </a:gridCol>
                <a:gridCol w="927847">
                  <a:extLst>
                    <a:ext uri="{9D8B030D-6E8A-4147-A177-3AD203B41FA5}">
                      <a16:colId xmlns:a16="http://schemas.microsoft.com/office/drawing/2014/main" val="3410694509"/>
                    </a:ext>
                  </a:extLst>
                </a:gridCol>
                <a:gridCol w="658906">
                  <a:extLst>
                    <a:ext uri="{9D8B030D-6E8A-4147-A177-3AD203B41FA5}">
                      <a16:colId xmlns:a16="http://schemas.microsoft.com/office/drawing/2014/main" val="1669840426"/>
                    </a:ext>
                  </a:extLst>
                </a:gridCol>
                <a:gridCol w="833717">
                  <a:extLst>
                    <a:ext uri="{9D8B030D-6E8A-4147-A177-3AD203B41FA5}">
                      <a16:colId xmlns:a16="http://schemas.microsoft.com/office/drawing/2014/main" val="3135712255"/>
                    </a:ext>
                  </a:extLst>
                </a:gridCol>
                <a:gridCol w="1102659">
                  <a:extLst>
                    <a:ext uri="{9D8B030D-6E8A-4147-A177-3AD203B41FA5}">
                      <a16:colId xmlns:a16="http://schemas.microsoft.com/office/drawing/2014/main" val="904733126"/>
                    </a:ext>
                  </a:extLst>
                </a:gridCol>
                <a:gridCol w="1143001">
                  <a:extLst>
                    <a:ext uri="{9D8B030D-6E8A-4147-A177-3AD203B41FA5}">
                      <a16:colId xmlns:a16="http://schemas.microsoft.com/office/drawing/2014/main" val="3375489221"/>
                    </a:ext>
                  </a:extLst>
                </a:gridCol>
              </a:tblGrid>
              <a:tr h="370840">
                <a:tc>
                  <a:txBody>
                    <a:bodyPr/>
                    <a:lstStyle/>
                    <a:p>
                      <a:pPr algn="ctr"/>
                      <a:r>
                        <a:rPr lang="en-GB" sz="1800" dirty="0">
                          <a:solidFill>
                            <a:schemeClr val="tx1"/>
                          </a:solidFill>
                          <a:latin typeface="Arial" panose="020B0604020202020204" pitchFamily="34" charset="0"/>
                          <a:cs typeface="Arial" panose="020B0604020202020204" pitchFamily="34" charset="0"/>
                        </a:rPr>
                        <a:t>Input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800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56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i="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1290754319"/>
                  </a:ext>
                </a:extLst>
              </a:tr>
              <a:tr h="370840">
                <a:tc>
                  <a:txBody>
                    <a:bodyPr/>
                    <a:lstStyle/>
                    <a:p>
                      <a:pPr algn="ctr"/>
                      <a:r>
                        <a:rPr lang="en-GB" sz="1800" b="1" dirty="0">
                          <a:solidFill>
                            <a:schemeClr val="tx1"/>
                          </a:solidFill>
                          <a:latin typeface="Arial" panose="020B0604020202020204" pitchFamily="34" charset="0"/>
                          <a:cs typeface="Arial" panose="020B0604020202020204" pitchFamily="34" charset="0"/>
                        </a:rPr>
                        <a:t>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68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m ÷ 100</a:t>
                      </a:r>
                      <a:r>
                        <a:rPr lang="en-GB" sz="1800" b="0" i="0" dirty="0">
                          <a:solidFill>
                            <a:srgbClr val="DA2E41"/>
                          </a:solidFill>
                          <a:latin typeface="Arial" panose="020B0604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i="0"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4229248535"/>
                  </a:ext>
                </a:extLst>
              </a:tr>
            </a:tbl>
          </a:graphicData>
        </a:graphic>
      </p:graphicFrame>
    </p:spTree>
    <p:extLst>
      <p:ext uri="{BB962C8B-B14F-4D97-AF65-F5344CB8AC3E}">
        <p14:creationId xmlns:p14="http://schemas.microsoft.com/office/powerpoint/2010/main" val="1130540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for this function machine.</a:t>
            </a: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A32A91DE-3BE1-419A-9CCB-976BA1152B74}"/>
              </a:ext>
            </a:extLst>
          </p:cNvPr>
          <p:cNvSpPr/>
          <p:nvPr/>
        </p:nvSpPr>
        <p:spPr>
          <a:xfrm>
            <a:off x="2608729" y="2232212"/>
            <a:ext cx="1963271"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100  </a:t>
            </a:r>
          </a:p>
        </p:txBody>
      </p:sp>
      <p:cxnSp>
        <p:nvCxnSpPr>
          <p:cNvPr id="8" name="Straight Arrow Connector 7">
            <a:extLst>
              <a:ext uri="{FF2B5EF4-FFF2-40B4-BE49-F238E27FC236}">
                <a16:creationId xmlns:a16="http://schemas.microsoft.com/office/drawing/2014/main" id="{6C2D605F-F287-4FE4-A5EB-953458A9DB14}"/>
              </a:ext>
            </a:extLst>
          </p:cNvPr>
          <p:cNvCxnSpPr>
            <a:cxnSpLocks/>
          </p:cNvCxnSpPr>
          <p:nvPr/>
        </p:nvCxnSpPr>
        <p:spPr>
          <a:xfrm>
            <a:off x="1956547"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B518AF6-04DA-48D0-A466-0D5BD603CC75}"/>
              </a:ext>
            </a:extLst>
          </p:cNvPr>
          <p:cNvSpPr txBox="1"/>
          <p:nvPr/>
        </p:nvSpPr>
        <p:spPr>
          <a:xfrm>
            <a:off x="1085104" y="2445674"/>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0" name="Straight Arrow Connector 9">
            <a:extLst>
              <a:ext uri="{FF2B5EF4-FFF2-40B4-BE49-F238E27FC236}">
                <a16:creationId xmlns:a16="http://schemas.microsoft.com/office/drawing/2014/main" id="{3F651C3F-7E8B-4006-A2C0-3E2C87E858DE}"/>
              </a:ext>
            </a:extLst>
          </p:cNvPr>
          <p:cNvCxnSpPr>
            <a:cxnSpLocks/>
          </p:cNvCxnSpPr>
          <p:nvPr/>
        </p:nvCxnSpPr>
        <p:spPr>
          <a:xfrm>
            <a:off x="4710951" y="265355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8A2C196-A30C-46A6-8EB8-7FF40070438E}"/>
              </a:ext>
            </a:extLst>
          </p:cNvPr>
          <p:cNvSpPr txBox="1"/>
          <p:nvPr/>
        </p:nvSpPr>
        <p:spPr>
          <a:xfrm>
            <a:off x="5195046" y="2445674"/>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graphicFrame>
        <p:nvGraphicFramePr>
          <p:cNvPr id="2" name="Table 1">
            <a:extLst>
              <a:ext uri="{FF2B5EF4-FFF2-40B4-BE49-F238E27FC236}">
                <a16:creationId xmlns:a16="http://schemas.microsoft.com/office/drawing/2014/main" id="{CC3CE230-FEAB-4DE4-AABA-3132E537A984}"/>
              </a:ext>
            </a:extLst>
          </p:cNvPr>
          <p:cNvGraphicFramePr>
            <a:graphicFrameLocks noGrp="1"/>
          </p:cNvGraphicFramePr>
          <p:nvPr/>
        </p:nvGraphicFramePr>
        <p:xfrm>
          <a:off x="896469" y="4611138"/>
          <a:ext cx="7104531" cy="741680"/>
        </p:xfrm>
        <a:graphic>
          <a:graphicData uri="http://schemas.openxmlformats.org/drawingml/2006/table">
            <a:tbl>
              <a:tblPr firstRow="1" bandRow="1">
                <a:tableStyleId>{5C22544A-7EE6-4342-B048-85BDC9FD1C3A}</a:tableStyleId>
              </a:tblPr>
              <a:tblGrid>
                <a:gridCol w="1006000">
                  <a:extLst>
                    <a:ext uri="{9D8B030D-6E8A-4147-A177-3AD203B41FA5}">
                      <a16:colId xmlns:a16="http://schemas.microsoft.com/office/drawing/2014/main" val="1293692523"/>
                    </a:ext>
                  </a:extLst>
                </a:gridCol>
                <a:gridCol w="679366">
                  <a:extLst>
                    <a:ext uri="{9D8B030D-6E8A-4147-A177-3AD203B41FA5}">
                      <a16:colId xmlns:a16="http://schemas.microsoft.com/office/drawing/2014/main" val="1045086175"/>
                    </a:ext>
                  </a:extLst>
                </a:gridCol>
                <a:gridCol w="753035">
                  <a:extLst>
                    <a:ext uri="{9D8B030D-6E8A-4147-A177-3AD203B41FA5}">
                      <a16:colId xmlns:a16="http://schemas.microsoft.com/office/drawing/2014/main" val="1959591784"/>
                    </a:ext>
                  </a:extLst>
                </a:gridCol>
                <a:gridCol w="927847">
                  <a:extLst>
                    <a:ext uri="{9D8B030D-6E8A-4147-A177-3AD203B41FA5}">
                      <a16:colId xmlns:a16="http://schemas.microsoft.com/office/drawing/2014/main" val="3410694509"/>
                    </a:ext>
                  </a:extLst>
                </a:gridCol>
                <a:gridCol w="658906">
                  <a:extLst>
                    <a:ext uri="{9D8B030D-6E8A-4147-A177-3AD203B41FA5}">
                      <a16:colId xmlns:a16="http://schemas.microsoft.com/office/drawing/2014/main" val="1669840426"/>
                    </a:ext>
                  </a:extLst>
                </a:gridCol>
                <a:gridCol w="833717">
                  <a:extLst>
                    <a:ext uri="{9D8B030D-6E8A-4147-A177-3AD203B41FA5}">
                      <a16:colId xmlns:a16="http://schemas.microsoft.com/office/drawing/2014/main" val="3135712255"/>
                    </a:ext>
                  </a:extLst>
                </a:gridCol>
                <a:gridCol w="1102659">
                  <a:extLst>
                    <a:ext uri="{9D8B030D-6E8A-4147-A177-3AD203B41FA5}">
                      <a16:colId xmlns:a16="http://schemas.microsoft.com/office/drawing/2014/main" val="904733126"/>
                    </a:ext>
                  </a:extLst>
                </a:gridCol>
                <a:gridCol w="1143001">
                  <a:extLst>
                    <a:ext uri="{9D8B030D-6E8A-4147-A177-3AD203B41FA5}">
                      <a16:colId xmlns:a16="http://schemas.microsoft.com/office/drawing/2014/main" val="3375489221"/>
                    </a:ext>
                  </a:extLst>
                </a:gridCol>
              </a:tblGrid>
              <a:tr h="370840">
                <a:tc>
                  <a:txBody>
                    <a:bodyPr/>
                    <a:lstStyle/>
                    <a:p>
                      <a:pPr algn="ctr"/>
                      <a:r>
                        <a:rPr lang="en-GB" sz="1800" dirty="0">
                          <a:solidFill>
                            <a:schemeClr val="tx1"/>
                          </a:solidFill>
                          <a:latin typeface="Arial" panose="020B0604020202020204" pitchFamily="34" charset="0"/>
                          <a:cs typeface="Arial" panose="020B0604020202020204" pitchFamily="34" charset="0"/>
                        </a:rPr>
                        <a:t>Input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800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56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6,800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i="1" dirty="0">
                          <a:solidFill>
                            <a:srgbClr val="DA2E41"/>
                          </a:solidFill>
                          <a:latin typeface="Arial" panose="020B0604020202020204" pitchFamily="34" charset="0"/>
                          <a:cs typeface="Arial" panose="020B0604020202020204" pitchFamily="34"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1290754319"/>
                  </a:ext>
                </a:extLst>
              </a:tr>
              <a:tr h="370840">
                <a:tc>
                  <a:txBody>
                    <a:bodyPr/>
                    <a:lstStyle/>
                    <a:p>
                      <a:pPr algn="ctr"/>
                      <a:r>
                        <a:rPr lang="en-GB" sz="1800" b="1" dirty="0">
                          <a:solidFill>
                            <a:schemeClr val="tx1"/>
                          </a:solidFill>
                          <a:latin typeface="Arial" panose="020B0604020202020204" pitchFamily="34" charset="0"/>
                          <a:cs typeface="Arial" panose="020B0604020202020204" pitchFamily="34" charset="0"/>
                        </a:rPr>
                        <a:t>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0.56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DA2E41"/>
                          </a:solidFill>
                          <a:latin typeface="Arial" panose="020B0604020202020204" pitchFamily="34" charset="0"/>
                          <a:cs typeface="Arial" panose="020B0604020202020204" pitchFamily="34" charset="0"/>
                        </a:rPr>
                        <a:t>0.045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68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m ÷ 100</a:t>
                      </a:r>
                      <a:r>
                        <a:rPr lang="en-GB" sz="1800" b="0" i="0" dirty="0">
                          <a:solidFill>
                            <a:srgbClr val="DA2E41"/>
                          </a:solidFill>
                          <a:latin typeface="Arial" panose="020B0604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i="1" dirty="0">
                          <a:solidFill>
                            <a:srgbClr val="DA2E41"/>
                          </a:solidFill>
                          <a:latin typeface="Arial" panose="020B0604020202020204" pitchFamily="34" charset="0"/>
                          <a:cs typeface="Arial" panose="020B0604020202020204" pitchFamily="34" charset="0"/>
                        </a:rPr>
                        <a:t>x </a:t>
                      </a:r>
                      <a:r>
                        <a:rPr lang="en-GB" sz="1800" b="1" i="0" dirty="0">
                          <a:solidFill>
                            <a:srgbClr val="DA2E41"/>
                          </a:solidFill>
                          <a:latin typeface="Arial" panose="020B0604020202020204" pitchFamily="34" charset="0"/>
                          <a:cs typeface="Arial" panose="020B0604020202020204" pitchFamily="34" charset="0"/>
                        </a:rPr>
                        <a:t>÷ 100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4229248535"/>
                  </a:ext>
                </a:extLst>
              </a:tr>
            </a:tbl>
          </a:graphicData>
        </a:graphic>
      </p:graphicFrame>
    </p:spTree>
    <p:extLst>
      <p:ext uri="{BB962C8B-B14F-4D97-AF65-F5344CB8AC3E}">
        <p14:creationId xmlns:p14="http://schemas.microsoft.com/office/powerpoint/2010/main" val="42969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4:</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Design your own function machine by deciding on a one-step</a:t>
            </a:r>
          </a:p>
          <a:p>
            <a:r>
              <a:rPr lang="en-GB" dirty="0">
                <a:latin typeface="Arial" panose="020B0604020202020204" pitchFamily="34" charset="0"/>
                <a:cs typeface="Arial" panose="020B0604020202020204" pitchFamily="34" charset="0"/>
              </a:rPr>
              <a:t>function using one of these symbols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 </a:t>
            </a:r>
            <a:r>
              <a:rPr lang="en-GB" b="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 or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will the outputs be if these are the inputs?</a:t>
            </a:r>
          </a:p>
        </p:txBody>
      </p:sp>
      <p:sp>
        <p:nvSpPr>
          <p:cNvPr id="7" name="Rectangle: Rounded Corners 6">
            <a:extLst>
              <a:ext uri="{FF2B5EF4-FFF2-40B4-BE49-F238E27FC236}">
                <a16:creationId xmlns:a16="http://schemas.microsoft.com/office/drawing/2014/main" id="{1D1783EF-B3EE-45CD-A498-D39F94A56AE9}"/>
              </a:ext>
            </a:extLst>
          </p:cNvPr>
          <p:cNvSpPr/>
          <p:nvPr/>
        </p:nvSpPr>
        <p:spPr>
          <a:xfrm>
            <a:off x="2729752" y="3341434"/>
            <a:ext cx="1963271" cy="1778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a:latin typeface="Arial" panose="020B0604020202020204" pitchFamily="34" charset="0"/>
                <a:cs typeface="Arial" panose="020B0604020202020204" pitchFamily="34" charset="0"/>
              </a:rPr>
              <a:t>?</a:t>
            </a:r>
          </a:p>
        </p:txBody>
      </p:sp>
      <p:cxnSp>
        <p:nvCxnSpPr>
          <p:cNvPr id="8" name="Straight Arrow Connector 7">
            <a:extLst>
              <a:ext uri="{FF2B5EF4-FFF2-40B4-BE49-F238E27FC236}">
                <a16:creationId xmlns:a16="http://schemas.microsoft.com/office/drawing/2014/main" id="{91CFDA36-FEF6-4790-824A-5E445618F95B}"/>
              </a:ext>
            </a:extLst>
          </p:cNvPr>
          <p:cNvCxnSpPr>
            <a:cxnSpLocks/>
          </p:cNvCxnSpPr>
          <p:nvPr/>
        </p:nvCxnSpPr>
        <p:spPr>
          <a:xfrm>
            <a:off x="2010335" y="371433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B8EF331-42C8-4AD4-800F-3341AEEBA8A8}"/>
              </a:ext>
            </a:extLst>
          </p:cNvPr>
          <p:cNvSpPr txBox="1"/>
          <p:nvPr/>
        </p:nvSpPr>
        <p:spPr>
          <a:xfrm>
            <a:off x="1385118" y="3503228"/>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100</a:t>
            </a:r>
          </a:p>
        </p:txBody>
      </p:sp>
      <p:cxnSp>
        <p:nvCxnSpPr>
          <p:cNvPr id="10" name="Straight Arrow Connector 9">
            <a:extLst>
              <a:ext uri="{FF2B5EF4-FFF2-40B4-BE49-F238E27FC236}">
                <a16:creationId xmlns:a16="http://schemas.microsoft.com/office/drawing/2014/main" id="{7043759F-2177-49A4-B005-B8160E1A5DFD}"/>
              </a:ext>
            </a:extLst>
          </p:cNvPr>
          <p:cNvCxnSpPr>
            <a:cxnSpLocks/>
          </p:cNvCxnSpPr>
          <p:nvPr/>
        </p:nvCxnSpPr>
        <p:spPr>
          <a:xfrm>
            <a:off x="2010335" y="427643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D87F5F1B-7AC2-493B-B52F-2B7F8E204FD4}"/>
              </a:ext>
            </a:extLst>
          </p:cNvPr>
          <p:cNvSpPr txBox="1"/>
          <p:nvPr/>
        </p:nvSpPr>
        <p:spPr>
          <a:xfrm>
            <a:off x="1385118" y="4065330"/>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27</a:t>
            </a:r>
          </a:p>
        </p:txBody>
      </p:sp>
      <p:cxnSp>
        <p:nvCxnSpPr>
          <p:cNvPr id="12" name="Straight Arrow Connector 11">
            <a:extLst>
              <a:ext uri="{FF2B5EF4-FFF2-40B4-BE49-F238E27FC236}">
                <a16:creationId xmlns:a16="http://schemas.microsoft.com/office/drawing/2014/main" id="{518FE99E-9061-452E-AC86-A5FA6619C77E}"/>
              </a:ext>
            </a:extLst>
          </p:cNvPr>
          <p:cNvCxnSpPr>
            <a:cxnSpLocks/>
          </p:cNvCxnSpPr>
          <p:nvPr/>
        </p:nvCxnSpPr>
        <p:spPr>
          <a:xfrm>
            <a:off x="2010335" y="481986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129D6C0-4CB1-4F64-AFA7-61EA31870CEA}"/>
              </a:ext>
            </a:extLst>
          </p:cNvPr>
          <p:cNvSpPr txBox="1"/>
          <p:nvPr/>
        </p:nvSpPr>
        <p:spPr>
          <a:xfrm>
            <a:off x="1385118" y="4608759"/>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a:t>
            </a:r>
            <a:r>
              <a:rPr lang="en-GB" sz="2000" b="1" i="1" dirty="0">
                <a:latin typeface="Arial" panose="020B0604020202020204" pitchFamily="34" charset="0"/>
                <a:cs typeface="Arial" panose="020B0604020202020204" pitchFamily="34" charset="0"/>
              </a:rPr>
              <a:t>y</a:t>
            </a:r>
            <a:endParaRPr lang="en-GB" sz="2000" b="1" dirty="0">
              <a:latin typeface="Arial" panose="020B0604020202020204" pitchFamily="34" charset="0"/>
              <a:cs typeface="Arial" panose="020B0604020202020204" pitchFamily="34" charset="0"/>
            </a:endParaRPr>
          </a:p>
        </p:txBody>
      </p:sp>
      <p:cxnSp>
        <p:nvCxnSpPr>
          <p:cNvPr id="14" name="Straight Arrow Connector 13">
            <a:extLst>
              <a:ext uri="{FF2B5EF4-FFF2-40B4-BE49-F238E27FC236}">
                <a16:creationId xmlns:a16="http://schemas.microsoft.com/office/drawing/2014/main" id="{6055A8EC-7097-4B96-A659-48763F4157C8}"/>
              </a:ext>
            </a:extLst>
          </p:cNvPr>
          <p:cNvCxnSpPr>
            <a:cxnSpLocks/>
          </p:cNvCxnSpPr>
          <p:nvPr/>
        </p:nvCxnSpPr>
        <p:spPr>
          <a:xfrm>
            <a:off x="4852147" y="370328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6A3A404-0CC5-4D3D-92E1-19DC051222C4}"/>
              </a:ext>
            </a:extLst>
          </p:cNvPr>
          <p:cNvSpPr txBox="1"/>
          <p:nvPr/>
        </p:nvSpPr>
        <p:spPr>
          <a:xfrm>
            <a:off x="5635808" y="4030498"/>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t>
            </a:r>
          </a:p>
        </p:txBody>
      </p:sp>
      <p:cxnSp>
        <p:nvCxnSpPr>
          <p:cNvPr id="16" name="Straight Arrow Connector 15">
            <a:extLst>
              <a:ext uri="{FF2B5EF4-FFF2-40B4-BE49-F238E27FC236}">
                <a16:creationId xmlns:a16="http://schemas.microsoft.com/office/drawing/2014/main" id="{98FFAA54-A339-4DC6-B72D-FD4172947DEF}"/>
              </a:ext>
            </a:extLst>
          </p:cNvPr>
          <p:cNvCxnSpPr>
            <a:cxnSpLocks/>
          </p:cNvCxnSpPr>
          <p:nvPr/>
        </p:nvCxnSpPr>
        <p:spPr>
          <a:xfrm>
            <a:off x="4852146" y="427643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37335C2-0CCC-443F-A018-93E3B1B1B952}"/>
              </a:ext>
            </a:extLst>
          </p:cNvPr>
          <p:cNvCxnSpPr>
            <a:cxnSpLocks/>
          </p:cNvCxnSpPr>
          <p:nvPr/>
        </p:nvCxnSpPr>
        <p:spPr>
          <a:xfrm>
            <a:off x="4852145" y="480881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BD0D702-FD7E-40FF-9A3A-A99071188F5A}"/>
              </a:ext>
            </a:extLst>
          </p:cNvPr>
          <p:cNvSpPr txBox="1"/>
          <p:nvPr/>
        </p:nvSpPr>
        <p:spPr>
          <a:xfrm>
            <a:off x="5635808" y="344897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t>
            </a:r>
          </a:p>
        </p:txBody>
      </p:sp>
      <p:sp>
        <p:nvSpPr>
          <p:cNvPr id="19" name="TextBox 18">
            <a:extLst>
              <a:ext uri="{FF2B5EF4-FFF2-40B4-BE49-F238E27FC236}">
                <a16:creationId xmlns:a16="http://schemas.microsoft.com/office/drawing/2014/main" id="{A9CBF890-3282-4815-A408-0AA522E880A1}"/>
              </a:ext>
            </a:extLst>
          </p:cNvPr>
          <p:cNvSpPr txBox="1"/>
          <p:nvPr/>
        </p:nvSpPr>
        <p:spPr>
          <a:xfrm>
            <a:off x="5635808" y="4619811"/>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2800544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4:</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Design your own function machine by deciding on a one-step</a:t>
            </a:r>
          </a:p>
          <a:p>
            <a:r>
              <a:rPr lang="en-GB" dirty="0">
                <a:latin typeface="Arial" panose="020B0604020202020204" pitchFamily="34" charset="0"/>
                <a:cs typeface="Arial" panose="020B0604020202020204" pitchFamily="34" charset="0"/>
              </a:rPr>
              <a:t>function using one of these symbols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 </a:t>
            </a:r>
            <a:r>
              <a:rPr lang="en-GB" b="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 or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will the outputs be if these are the inputs?</a:t>
            </a:r>
          </a:p>
          <a:p>
            <a:r>
              <a:rPr lang="en-GB" b="1" dirty="0">
                <a:solidFill>
                  <a:srgbClr val="DA2E41"/>
                </a:solidFill>
                <a:latin typeface="Arial" panose="020B0604020202020204" pitchFamily="34" charset="0"/>
                <a:cs typeface="Arial" panose="020B0604020202020204" pitchFamily="34" charset="0"/>
              </a:rPr>
              <a:t>For example:</a:t>
            </a:r>
          </a:p>
        </p:txBody>
      </p:sp>
      <p:sp>
        <p:nvSpPr>
          <p:cNvPr id="7" name="Rectangle: Rounded Corners 6">
            <a:extLst>
              <a:ext uri="{FF2B5EF4-FFF2-40B4-BE49-F238E27FC236}">
                <a16:creationId xmlns:a16="http://schemas.microsoft.com/office/drawing/2014/main" id="{1D1783EF-B3EE-45CD-A498-D39F94A56AE9}"/>
              </a:ext>
            </a:extLst>
          </p:cNvPr>
          <p:cNvSpPr/>
          <p:nvPr/>
        </p:nvSpPr>
        <p:spPr>
          <a:xfrm>
            <a:off x="2729752" y="3341434"/>
            <a:ext cx="1963271" cy="1778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a:latin typeface="Arial" panose="020B0604020202020204" pitchFamily="34" charset="0"/>
                <a:cs typeface="Arial" panose="020B0604020202020204" pitchFamily="34" charset="0"/>
              </a:rPr>
              <a:t>x 9</a:t>
            </a:r>
          </a:p>
        </p:txBody>
      </p:sp>
      <p:cxnSp>
        <p:nvCxnSpPr>
          <p:cNvPr id="8" name="Straight Arrow Connector 7">
            <a:extLst>
              <a:ext uri="{FF2B5EF4-FFF2-40B4-BE49-F238E27FC236}">
                <a16:creationId xmlns:a16="http://schemas.microsoft.com/office/drawing/2014/main" id="{91CFDA36-FEF6-4790-824A-5E445618F95B}"/>
              </a:ext>
            </a:extLst>
          </p:cNvPr>
          <p:cNvCxnSpPr>
            <a:cxnSpLocks/>
          </p:cNvCxnSpPr>
          <p:nvPr/>
        </p:nvCxnSpPr>
        <p:spPr>
          <a:xfrm>
            <a:off x="2010335" y="371433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B8EF331-42C8-4AD4-800F-3341AEEBA8A8}"/>
              </a:ext>
            </a:extLst>
          </p:cNvPr>
          <p:cNvSpPr txBox="1"/>
          <p:nvPr/>
        </p:nvSpPr>
        <p:spPr>
          <a:xfrm>
            <a:off x="1385118" y="3503228"/>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100</a:t>
            </a:r>
          </a:p>
        </p:txBody>
      </p:sp>
      <p:cxnSp>
        <p:nvCxnSpPr>
          <p:cNvPr id="10" name="Straight Arrow Connector 9">
            <a:extLst>
              <a:ext uri="{FF2B5EF4-FFF2-40B4-BE49-F238E27FC236}">
                <a16:creationId xmlns:a16="http://schemas.microsoft.com/office/drawing/2014/main" id="{7043759F-2177-49A4-B005-B8160E1A5DFD}"/>
              </a:ext>
            </a:extLst>
          </p:cNvPr>
          <p:cNvCxnSpPr>
            <a:cxnSpLocks/>
          </p:cNvCxnSpPr>
          <p:nvPr/>
        </p:nvCxnSpPr>
        <p:spPr>
          <a:xfrm>
            <a:off x="2010335" y="427643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D87F5F1B-7AC2-493B-B52F-2B7F8E204FD4}"/>
              </a:ext>
            </a:extLst>
          </p:cNvPr>
          <p:cNvSpPr txBox="1"/>
          <p:nvPr/>
        </p:nvSpPr>
        <p:spPr>
          <a:xfrm>
            <a:off x="1385118" y="4065330"/>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27</a:t>
            </a:r>
          </a:p>
        </p:txBody>
      </p:sp>
      <p:cxnSp>
        <p:nvCxnSpPr>
          <p:cNvPr id="12" name="Straight Arrow Connector 11">
            <a:extLst>
              <a:ext uri="{FF2B5EF4-FFF2-40B4-BE49-F238E27FC236}">
                <a16:creationId xmlns:a16="http://schemas.microsoft.com/office/drawing/2014/main" id="{518FE99E-9061-452E-AC86-A5FA6619C77E}"/>
              </a:ext>
            </a:extLst>
          </p:cNvPr>
          <p:cNvCxnSpPr>
            <a:cxnSpLocks/>
          </p:cNvCxnSpPr>
          <p:nvPr/>
        </p:nvCxnSpPr>
        <p:spPr>
          <a:xfrm>
            <a:off x="2010335" y="481986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129D6C0-4CB1-4F64-AFA7-61EA31870CEA}"/>
              </a:ext>
            </a:extLst>
          </p:cNvPr>
          <p:cNvSpPr txBox="1"/>
          <p:nvPr/>
        </p:nvSpPr>
        <p:spPr>
          <a:xfrm>
            <a:off x="1385118" y="4608759"/>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a:t>
            </a:r>
            <a:r>
              <a:rPr lang="en-GB" sz="2000" b="1" i="1" dirty="0">
                <a:latin typeface="Arial" panose="020B0604020202020204" pitchFamily="34" charset="0"/>
                <a:cs typeface="Arial" panose="020B0604020202020204" pitchFamily="34" charset="0"/>
              </a:rPr>
              <a:t>y</a:t>
            </a:r>
            <a:endParaRPr lang="en-GB" sz="2000" b="1" dirty="0">
              <a:latin typeface="Arial" panose="020B0604020202020204" pitchFamily="34" charset="0"/>
              <a:cs typeface="Arial" panose="020B0604020202020204" pitchFamily="34" charset="0"/>
            </a:endParaRPr>
          </a:p>
        </p:txBody>
      </p:sp>
      <p:cxnSp>
        <p:nvCxnSpPr>
          <p:cNvPr id="14" name="Straight Arrow Connector 13">
            <a:extLst>
              <a:ext uri="{FF2B5EF4-FFF2-40B4-BE49-F238E27FC236}">
                <a16:creationId xmlns:a16="http://schemas.microsoft.com/office/drawing/2014/main" id="{6055A8EC-7097-4B96-A659-48763F4157C8}"/>
              </a:ext>
            </a:extLst>
          </p:cNvPr>
          <p:cNvCxnSpPr>
            <a:cxnSpLocks/>
          </p:cNvCxnSpPr>
          <p:nvPr/>
        </p:nvCxnSpPr>
        <p:spPr>
          <a:xfrm>
            <a:off x="4852147" y="370328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6A3A404-0CC5-4D3D-92E1-19DC051222C4}"/>
              </a:ext>
            </a:extLst>
          </p:cNvPr>
          <p:cNvSpPr txBox="1"/>
          <p:nvPr/>
        </p:nvSpPr>
        <p:spPr>
          <a:xfrm>
            <a:off x="5635808" y="4030498"/>
            <a:ext cx="1004798" cy="400110"/>
          </a:xfrm>
          <a:prstGeom prst="rect">
            <a:avLst/>
          </a:prstGeom>
          <a:noFill/>
        </p:spPr>
        <p:txBody>
          <a:bodyPr wrap="square" rtlCol="0">
            <a:spAutoFit/>
          </a:bodyPr>
          <a:lstStyle/>
          <a:p>
            <a:r>
              <a:rPr lang="en-GB" sz="2000" b="1" dirty="0">
                <a:solidFill>
                  <a:srgbClr val="DA2E41"/>
                </a:solidFill>
                <a:latin typeface="Arial" panose="020B0604020202020204" pitchFamily="34" charset="0"/>
                <a:cs typeface="Arial" panose="020B0604020202020204" pitchFamily="34" charset="0"/>
              </a:rPr>
              <a:t>243</a:t>
            </a:r>
          </a:p>
        </p:txBody>
      </p:sp>
      <p:cxnSp>
        <p:nvCxnSpPr>
          <p:cNvPr id="16" name="Straight Arrow Connector 15">
            <a:extLst>
              <a:ext uri="{FF2B5EF4-FFF2-40B4-BE49-F238E27FC236}">
                <a16:creationId xmlns:a16="http://schemas.microsoft.com/office/drawing/2014/main" id="{98FFAA54-A339-4DC6-B72D-FD4172947DEF}"/>
              </a:ext>
            </a:extLst>
          </p:cNvPr>
          <p:cNvCxnSpPr>
            <a:cxnSpLocks/>
          </p:cNvCxnSpPr>
          <p:nvPr/>
        </p:nvCxnSpPr>
        <p:spPr>
          <a:xfrm>
            <a:off x="4852146" y="427643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37335C2-0CCC-443F-A018-93E3B1B1B952}"/>
              </a:ext>
            </a:extLst>
          </p:cNvPr>
          <p:cNvCxnSpPr>
            <a:cxnSpLocks/>
          </p:cNvCxnSpPr>
          <p:nvPr/>
        </p:nvCxnSpPr>
        <p:spPr>
          <a:xfrm>
            <a:off x="4852145" y="4808814"/>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BD0D702-FD7E-40FF-9A3A-A99071188F5A}"/>
              </a:ext>
            </a:extLst>
          </p:cNvPr>
          <p:cNvSpPr txBox="1"/>
          <p:nvPr/>
        </p:nvSpPr>
        <p:spPr>
          <a:xfrm>
            <a:off x="5635808" y="3448977"/>
            <a:ext cx="1004798" cy="400110"/>
          </a:xfrm>
          <a:prstGeom prst="rect">
            <a:avLst/>
          </a:prstGeom>
          <a:noFill/>
        </p:spPr>
        <p:txBody>
          <a:bodyPr wrap="square" rtlCol="0">
            <a:spAutoFit/>
          </a:bodyPr>
          <a:lstStyle/>
          <a:p>
            <a:r>
              <a:rPr lang="en-GB" sz="2000" b="1" dirty="0">
                <a:solidFill>
                  <a:srgbClr val="DA2E41"/>
                </a:solidFill>
                <a:latin typeface="Arial" panose="020B0604020202020204" pitchFamily="34" charset="0"/>
                <a:cs typeface="Arial" panose="020B0604020202020204" pitchFamily="34" charset="0"/>
              </a:rPr>
              <a:t>900</a:t>
            </a:r>
          </a:p>
        </p:txBody>
      </p:sp>
      <p:sp>
        <p:nvSpPr>
          <p:cNvPr id="19" name="TextBox 18">
            <a:extLst>
              <a:ext uri="{FF2B5EF4-FFF2-40B4-BE49-F238E27FC236}">
                <a16:creationId xmlns:a16="http://schemas.microsoft.com/office/drawing/2014/main" id="{A9CBF890-3282-4815-A408-0AA522E880A1}"/>
              </a:ext>
            </a:extLst>
          </p:cNvPr>
          <p:cNvSpPr txBox="1"/>
          <p:nvPr/>
        </p:nvSpPr>
        <p:spPr>
          <a:xfrm>
            <a:off x="5635808" y="4619811"/>
            <a:ext cx="1004798" cy="400110"/>
          </a:xfrm>
          <a:prstGeom prst="rect">
            <a:avLst/>
          </a:prstGeom>
          <a:noFill/>
        </p:spPr>
        <p:txBody>
          <a:bodyPr wrap="square" rtlCol="0">
            <a:spAutoFit/>
          </a:bodyPr>
          <a:lstStyle/>
          <a:p>
            <a:r>
              <a:rPr lang="en-GB" sz="2000" b="1" dirty="0">
                <a:solidFill>
                  <a:srgbClr val="DA2E41"/>
                </a:solidFill>
                <a:latin typeface="Arial" panose="020B0604020202020204" pitchFamily="34" charset="0"/>
                <a:cs typeface="Arial" panose="020B0604020202020204" pitchFamily="34" charset="0"/>
              </a:rPr>
              <a:t>9</a:t>
            </a:r>
            <a:r>
              <a:rPr lang="en-GB" sz="2000" b="1" i="1" dirty="0">
                <a:solidFill>
                  <a:srgbClr val="DA2E41"/>
                </a:solidFill>
                <a:latin typeface="Arial" panose="020B0604020202020204" pitchFamily="34" charset="0"/>
                <a:cs typeface="Arial" panose="020B0604020202020204" pitchFamily="34" charset="0"/>
              </a:rPr>
              <a:t>y</a:t>
            </a:r>
            <a:endParaRPr lang="en-GB" sz="2000" b="1" dirty="0">
              <a:solidFill>
                <a:srgbClr val="DA2E41"/>
              </a:solidFill>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88B9F154-0C80-439F-A421-9AC54D474CD8}"/>
              </a:ext>
            </a:extLst>
          </p:cNvPr>
          <p:cNvSpPr/>
          <p:nvPr/>
        </p:nvSpPr>
        <p:spPr>
          <a:xfrm>
            <a:off x="901022" y="5363295"/>
            <a:ext cx="6145235" cy="791517"/>
          </a:xfrm>
          <a:prstGeom prst="rect">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latin typeface="Arial" panose="020B0604020202020204" pitchFamily="34" charset="0"/>
                <a:cs typeface="Arial" panose="020B0604020202020204" pitchFamily="34" charset="0"/>
              </a:rPr>
              <a:t>Turn your function machine into a puzzle for a partner to solve.</a:t>
            </a:r>
          </a:p>
          <a:p>
            <a:pPr algn="ctr"/>
            <a:r>
              <a:rPr lang="en-GB" sz="1400" i="1" dirty="0">
                <a:solidFill>
                  <a:schemeClr val="tx1"/>
                </a:solidFill>
                <a:latin typeface="Arial" panose="020B0604020202020204" pitchFamily="34" charset="0"/>
                <a:cs typeface="Arial" panose="020B0604020202020204" pitchFamily="34" charset="0"/>
              </a:rPr>
              <a:t>Cover up some of your inputs and outputs. </a:t>
            </a:r>
          </a:p>
          <a:p>
            <a:pPr algn="ctr"/>
            <a:r>
              <a:rPr lang="en-GB" sz="1400" i="1" dirty="0">
                <a:solidFill>
                  <a:schemeClr val="tx1"/>
                </a:solidFill>
                <a:latin typeface="Arial" panose="020B0604020202020204" pitchFamily="34" charset="0"/>
                <a:cs typeface="Arial" panose="020B0604020202020204" pitchFamily="34" charset="0"/>
              </a:rPr>
              <a:t>Can they work out that the missing numbers are?</a:t>
            </a:r>
          </a:p>
        </p:txBody>
      </p:sp>
    </p:spTree>
    <p:extLst>
      <p:ext uri="{BB962C8B-B14F-4D97-AF65-F5344CB8AC3E}">
        <p14:creationId xmlns:p14="http://schemas.microsoft.com/office/powerpoint/2010/main" val="24204064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Work out the missing inputs and outputs for this function machine.</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59309E5F-B148-47D8-92EA-184565AAE9FB}"/>
              </a:ext>
            </a:extLst>
          </p:cNvPr>
          <p:cNvGrpSpPr/>
          <p:nvPr/>
        </p:nvGrpSpPr>
        <p:grpSpPr>
          <a:xfrm>
            <a:off x="1639916" y="2037078"/>
            <a:ext cx="5864167" cy="2643979"/>
            <a:chOff x="2289932" y="2280359"/>
            <a:chExt cx="1753885" cy="848055"/>
          </a:xfrm>
        </p:grpSpPr>
        <p:sp>
          <p:nvSpPr>
            <p:cNvPr id="6" name="Rounded Rectangle 45">
              <a:extLst>
                <a:ext uri="{FF2B5EF4-FFF2-40B4-BE49-F238E27FC236}">
                  <a16:creationId xmlns:a16="http://schemas.microsoft.com/office/drawing/2014/main" id="{FE75DB23-ACE2-489F-9D7B-225DB6FC3B59}"/>
                </a:ext>
              </a:extLst>
            </p:cNvPr>
            <p:cNvSpPr/>
            <p:nvPr/>
          </p:nvSpPr>
          <p:spPr>
            <a:xfrm>
              <a:off x="2972715" y="2280359"/>
              <a:ext cx="423692" cy="848055"/>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- 2</a:t>
              </a:r>
            </a:p>
          </p:txBody>
        </p:sp>
        <p:sp>
          <p:nvSpPr>
            <p:cNvPr id="9" name="Rounded Rectangle 49">
              <a:extLst>
                <a:ext uri="{FF2B5EF4-FFF2-40B4-BE49-F238E27FC236}">
                  <a16:creationId xmlns:a16="http://schemas.microsoft.com/office/drawing/2014/main" id="{4F12E2BA-EB97-4C0D-B236-CD257B71D7E2}"/>
                </a:ext>
              </a:extLst>
            </p:cNvPr>
            <p:cNvSpPr/>
            <p:nvPr/>
          </p:nvSpPr>
          <p:spPr>
            <a:xfrm>
              <a:off x="3620125"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0" name="Rounded Rectangle 50">
              <a:extLst>
                <a:ext uri="{FF2B5EF4-FFF2-40B4-BE49-F238E27FC236}">
                  <a16:creationId xmlns:a16="http://schemas.microsoft.com/office/drawing/2014/main" id="{C671C68C-ADA8-48F4-AC84-77E27F3FC71B}"/>
                </a:ext>
              </a:extLst>
            </p:cNvPr>
            <p:cNvSpPr/>
            <p:nvPr/>
          </p:nvSpPr>
          <p:spPr>
            <a:xfrm>
              <a:off x="3620125"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45.2</a:t>
              </a:r>
            </a:p>
          </p:txBody>
        </p:sp>
        <p:sp>
          <p:nvSpPr>
            <p:cNvPr id="11" name="Rounded Rectangle 51">
              <a:extLst>
                <a:ext uri="{FF2B5EF4-FFF2-40B4-BE49-F238E27FC236}">
                  <a16:creationId xmlns:a16="http://schemas.microsoft.com/office/drawing/2014/main" id="{94A9D435-BE94-4DAD-B66D-A7061AA6E96D}"/>
                </a:ext>
              </a:extLst>
            </p:cNvPr>
            <p:cNvSpPr/>
            <p:nvPr/>
          </p:nvSpPr>
          <p:spPr>
            <a:xfrm>
              <a:off x="3620125"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2" name="Rounded Rectangle 58">
              <a:extLst>
                <a:ext uri="{FF2B5EF4-FFF2-40B4-BE49-F238E27FC236}">
                  <a16:creationId xmlns:a16="http://schemas.microsoft.com/office/drawing/2014/main" id="{A08CCCE6-CD98-4A89-BC99-763DB9109610}"/>
                </a:ext>
              </a:extLst>
            </p:cNvPr>
            <p:cNvSpPr/>
            <p:nvPr/>
          </p:nvSpPr>
          <p:spPr>
            <a:xfrm>
              <a:off x="2289932"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11</a:t>
              </a:r>
            </a:p>
          </p:txBody>
        </p:sp>
        <p:sp>
          <p:nvSpPr>
            <p:cNvPr id="13" name="Rounded Rectangle 59">
              <a:extLst>
                <a:ext uri="{FF2B5EF4-FFF2-40B4-BE49-F238E27FC236}">
                  <a16:creationId xmlns:a16="http://schemas.microsoft.com/office/drawing/2014/main" id="{5C23D44A-0AD8-4D34-B681-6B592EE8ED18}"/>
                </a:ext>
              </a:extLst>
            </p:cNvPr>
            <p:cNvSpPr/>
            <p:nvPr/>
          </p:nvSpPr>
          <p:spPr>
            <a:xfrm>
              <a:off x="2289932"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4" name="Rounded Rectangle 60">
              <a:extLst>
                <a:ext uri="{FF2B5EF4-FFF2-40B4-BE49-F238E27FC236}">
                  <a16:creationId xmlns:a16="http://schemas.microsoft.com/office/drawing/2014/main" id="{3D8C3688-F614-42F4-B586-8F6AE5AE1595}"/>
                </a:ext>
              </a:extLst>
            </p:cNvPr>
            <p:cNvSpPr/>
            <p:nvPr/>
          </p:nvSpPr>
          <p:spPr>
            <a:xfrm>
              <a:off x="2289932"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grpSp>
    </p:spTree>
    <p:extLst>
      <p:ext uri="{BB962C8B-B14F-4D97-AF65-F5344CB8AC3E}">
        <p14:creationId xmlns:p14="http://schemas.microsoft.com/office/powerpoint/2010/main" val="4076419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equation to its answer if k = 12.5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23DA3DA8-EAB5-402D-B328-11D46741B357}"/>
              </a:ext>
            </a:extLst>
          </p:cNvPr>
          <p:cNvGrpSpPr/>
          <p:nvPr/>
        </p:nvGrpSpPr>
        <p:grpSpPr>
          <a:xfrm>
            <a:off x="1614083" y="1633381"/>
            <a:ext cx="5915833" cy="3591237"/>
            <a:chOff x="2649328" y="5418539"/>
            <a:chExt cx="1615403" cy="929316"/>
          </a:xfrm>
        </p:grpSpPr>
        <p:sp>
          <p:nvSpPr>
            <p:cNvPr id="6" name="Rounded Rectangle 52">
              <a:extLst>
                <a:ext uri="{FF2B5EF4-FFF2-40B4-BE49-F238E27FC236}">
                  <a16:creationId xmlns:a16="http://schemas.microsoft.com/office/drawing/2014/main" id="{0D8E82D1-ED2A-43BE-B4B0-400F35ED9505}"/>
                </a:ext>
              </a:extLst>
            </p:cNvPr>
            <p:cNvSpPr/>
            <p:nvPr/>
          </p:nvSpPr>
          <p:spPr>
            <a:xfrm>
              <a:off x="2649328"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3k</a:t>
              </a:r>
            </a:p>
          </p:txBody>
        </p:sp>
        <p:sp>
          <p:nvSpPr>
            <p:cNvPr id="9" name="Rounded Rectangle 53">
              <a:extLst>
                <a:ext uri="{FF2B5EF4-FFF2-40B4-BE49-F238E27FC236}">
                  <a16:creationId xmlns:a16="http://schemas.microsoft.com/office/drawing/2014/main" id="{F2891196-8698-49D3-9D09-9BC4A4025F8D}"/>
                </a:ext>
              </a:extLst>
            </p:cNvPr>
            <p:cNvSpPr/>
            <p:nvPr/>
          </p:nvSpPr>
          <p:spPr>
            <a:xfrm>
              <a:off x="2649328"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a:t>
              </a:r>
              <a:r>
                <a:rPr lang="en-GB" altLang="en-US" sz="2000" b="1" dirty="0">
                  <a:latin typeface="Century Gothic" panose="020B0502020202020204" pitchFamily="34" charset="0"/>
                </a:rPr>
                <a:t>– </a:t>
              </a:r>
              <a:r>
                <a:rPr lang="en-US" sz="2000" b="1" dirty="0">
                  <a:latin typeface="Century Gothic" panose="020B0502020202020204" pitchFamily="34" charset="0"/>
                </a:rPr>
                <a:t>9</a:t>
              </a:r>
            </a:p>
          </p:txBody>
        </p:sp>
        <p:sp>
          <p:nvSpPr>
            <p:cNvPr id="10" name="Rounded Rectangle 54">
              <a:extLst>
                <a:ext uri="{FF2B5EF4-FFF2-40B4-BE49-F238E27FC236}">
                  <a16:creationId xmlns:a16="http://schemas.microsoft.com/office/drawing/2014/main" id="{CEF354CF-4E06-495F-8E3B-56F55559D138}"/>
                </a:ext>
              </a:extLst>
            </p:cNvPr>
            <p:cNvSpPr/>
            <p:nvPr/>
          </p:nvSpPr>
          <p:spPr>
            <a:xfrm>
              <a:off x="2649328"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19 </a:t>
              </a:r>
              <a:r>
                <a:rPr lang="en-GB" altLang="en-US" sz="2000" b="1" dirty="0">
                  <a:latin typeface="Century Gothic" panose="020B0502020202020204" pitchFamily="34" charset="0"/>
                </a:rPr>
                <a:t>–</a:t>
              </a:r>
              <a:r>
                <a:rPr lang="en-US" sz="2000" b="1" dirty="0">
                  <a:latin typeface="Century Gothic" panose="020B0502020202020204" pitchFamily="34" charset="0"/>
                </a:rPr>
                <a:t> k</a:t>
              </a:r>
            </a:p>
          </p:txBody>
        </p:sp>
        <p:sp>
          <p:nvSpPr>
            <p:cNvPr id="11" name="Rounded Rectangle 55">
              <a:extLst>
                <a:ext uri="{FF2B5EF4-FFF2-40B4-BE49-F238E27FC236}">
                  <a16:creationId xmlns:a16="http://schemas.microsoft.com/office/drawing/2014/main" id="{754B438B-B2CE-473D-8C85-D55B1673CD83}"/>
                </a:ext>
              </a:extLst>
            </p:cNvPr>
            <p:cNvSpPr/>
            <p:nvPr/>
          </p:nvSpPr>
          <p:spPr>
            <a:xfrm>
              <a:off x="3700797"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sp>
          <p:nvSpPr>
            <p:cNvPr id="12" name="Rounded Rectangle 56">
              <a:extLst>
                <a:ext uri="{FF2B5EF4-FFF2-40B4-BE49-F238E27FC236}">
                  <a16:creationId xmlns:a16="http://schemas.microsoft.com/office/drawing/2014/main" id="{4BB6DA4C-620E-4A24-93FE-665B2BB1E672}"/>
                </a:ext>
              </a:extLst>
            </p:cNvPr>
            <p:cNvSpPr/>
            <p:nvPr/>
          </p:nvSpPr>
          <p:spPr>
            <a:xfrm>
              <a:off x="3700797"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37.5</a:t>
              </a:r>
            </a:p>
          </p:txBody>
        </p:sp>
        <p:sp>
          <p:nvSpPr>
            <p:cNvPr id="13" name="Rounded Rectangle 57">
              <a:extLst>
                <a:ext uri="{FF2B5EF4-FFF2-40B4-BE49-F238E27FC236}">
                  <a16:creationId xmlns:a16="http://schemas.microsoft.com/office/drawing/2014/main" id="{518E8CE7-E6E1-4129-B441-DC2EE52F0061}"/>
                </a:ext>
              </a:extLst>
            </p:cNvPr>
            <p:cNvSpPr/>
            <p:nvPr/>
          </p:nvSpPr>
          <p:spPr>
            <a:xfrm>
              <a:off x="3700797"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6.5</a:t>
              </a:r>
            </a:p>
          </p:txBody>
        </p:sp>
        <p:sp>
          <p:nvSpPr>
            <p:cNvPr id="14" name="Rounded Rectangle 61">
              <a:extLst>
                <a:ext uri="{FF2B5EF4-FFF2-40B4-BE49-F238E27FC236}">
                  <a16:creationId xmlns:a16="http://schemas.microsoft.com/office/drawing/2014/main" id="{E327BDC0-516B-4327-B39A-F3D88501CE88}"/>
                </a:ext>
              </a:extLst>
            </p:cNvPr>
            <p:cNvSpPr/>
            <p:nvPr/>
          </p:nvSpPr>
          <p:spPr>
            <a:xfrm>
              <a:off x="2649328"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 2</a:t>
              </a:r>
            </a:p>
          </p:txBody>
        </p:sp>
        <p:sp>
          <p:nvSpPr>
            <p:cNvPr id="15" name="Rounded Rectangle 62">
              <a:extLst>
                <a:ext uri="{FF2B5EF4-FFF2-40B4-BE49-F238E27FC236}">
                  <a16:creationId xmlns:a16="http://schemas.microsoft.com/office/drawing/2014/main" id="{EE32561D-2680-45CE-B7D0-486619B0AFAF}"/>
                </a:ext>
              </a:extLst>
            </p:cNvPr>
            <p:cNvSpPr/>
            <p:nvPr/>
          </p:nvSpPr>
          <p:spPr>
            <a:xfrm>
              <a:off x="3700797"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3.5</a:t>
              </a:r>
            </a:p>
          </p:txBody>
        </p:sp>
      </p:grpSp>
    </p:spTree>
    <p:extLst>
      <p:ext uri="{BB962C8B-B14F-4D97-AF65-F5344CB8AC3E}">
        <p14:creationId xmlns:p14="http://schemas.microsoft.com/office/powerpoint/2010/main" val="4258381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equation to its answer if k = 12.5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23DA3DA8-EAB5-402D-B328-11D46741B357}"/>
              </a:ext>
            </a:extLst>
          </p:cNvPr>
          <p:cNvGrpSpPr/>
          <p:nvPr/>
        </p:nvGrpSpPr>
        <p:grpSpPr>
          <a:xfrm>
            <a:off x="1614083" y="1633381"/>
            <a:ext cx="5915833" cy="3591237"/>
            <a:chOff x="2649328" y="5418539"/>
            <a:chExt cx="1615403" cy="929316"/>
          </a:xfrm>
        </p:grpSpPr>
        <p:sp>
          <p:nvSpPr>
            <p:cNvPr id="6" name="Rounded Rectangle 52">
              <a:extLst>
                <a:ext uri="{FF2B5EF4-FFF2-40B4-BE49-F238E27FC236}">
                  <a16:creationId xmlns:a16="http://schemas.microsoft.com/office/drawing/2014/main" id="{0D8E82D1-ED2A-43BE-B4B0-400F35ED9505}"/>
                </a:ext>
              </a:extLst>
            </p:cNvPr>
            <p:cNvSpPr/>
            <p:nvPr/>
          </p:nvSpPr>
          <p:spPr>
            <a:xfrm>
              <a:off x="2649328"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3k</a:t>
              </a:r>
            </a:p>
          </p:txBody>
        </p:sp>
        <p:sp>
          <p:nvSpPr>
            <p:cNvPr id="9" name="Rounded Rectangle 53">
              <a:extLst>
                <a:ext uri="{FF2B5EF4-FFF2-40B4-BE49-F238E27FC236}">
                  <a16:creationId xmlns:a16="http://schemas.microsoft.com/office/drawing/2014/main" id="{F2891196-8698-49D3-9D09-9BC4A4025F8D}"/>
                </a:ext>
              </a:extLst>
            </p:cNvPr>
            <p:cNvSpPr/>
            <p:nvPr/>
          </p:nvSpPr>
          <p:spPr>
            <a:xfrm>
              <a:off x="2649328"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a:t>
              </a:r>
              <a:r>
                <a:rPr lang="en-GB" altLang="en-US" sz="2000" b="1" dirty="0">
                  <a:latin typeface="Century Gothic" panose="020B0502020202020204" pitchFamily="34" charset="0"/>
                </a:rPr>
                <a:t>– </a:t>
              </a:r>
              <a:r>
                <a:rPr lang="en-US" sz="2000" b="1" dirty="0">
                  <a:latin typeface="Century Gothic" panose="020B0502020202020204" pitchFamily="34" charset="0"/>
                </a:rPr>
                <a:t>9</a:t>
              </a:r>
            </a:p>
          </p:txBody>
        </p:sp>
        <p:sp>
          <p:nvSpPr>
            <p:cNvPr id="10" name="Rounded Rectangle 54">
              <a:extLst>
                <a:ext uri="{FF2B5EF4-FFF2-40B4-BE49-F238E27FC236}">
                  <a16:creationId xmlns:a16="http://schemas.microsoft.com/office/drawing/2014/main" id="{CEF354CF-4E06-495F-8E3B-56F55559D138}"/>
                </a:ext>
              </a:extLst>
            </p:cNvPr>
            <p:cNvSpPr/>
            <p:nvPr/>
          </p:nvSpPr>
          <p:spPr>
            <a:xfrm>
              <a:off x="2649328"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19 </a:t>
              </a:r>
              <a:r>
                <a:rPr lang="en-GB" altLang="en-US" sz="2000" b="1" dirty="0">
                  <a:latin typeface="Century Gothic" panose="020B0502020202020204" pitchFamily="34" charset="0"/>
                </a:rPr>
                <a:t>– </a:t>
              </a:r>
              <a:r>
                <a:rPr lang="en-US" sz="2000" b="1" dirty="0">
                  <a:latin typeface="Century Gothic" panose="020B0502020202020204" pitchFamily="34" charset="0"/>
                </a:rPr>
                <a:t>k</a:t>
              </a:r>
            </a:p>
          </p:txBody>
        </p:sp>
        <p:sp>
          <p:nvSpPr>
            <p:cNvPr id="11" name="Rounded Rectangle 55">
              <a:extLst>
                <a:ext uri="{FF2B5EF4-FFF2-40B4-BE49-F238E27FC236}">
                  <a16:creationId xmlns:a16="http://schemas.microsoft.com/office/drawing/2014/main" id="{754B438B-B2CE-473D-8C85-D55B1673CD83}"/>
                </a:ext>
              </a:extLst>
            </p:cNvPr>
            <p:cNvSpPr/>
            <p:nvPr/>
          </p:nvSpPr>
          <p:spPr>
            <a:xfrm>
              <a:off x="3700797"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sp>
          <p:nvSpPr>
            <p:cNvPr id="12" name="Rounded Rectangle 56">
              <a:extLst>
                <a:ext uri="{FF2B5EF4-FFF2-40B4-BE49-F238E27FC236}">
                  <a16:creationId xmlns:a16="http://schemas.microsoft.com/office/drawing/2014/main" id="{4BB6DA4C-620E-4A24-93FE-665B2BB1E672}"/>
                </a:ext>
              </a:extLst>
            </p:cNvPr>
            <p:cNvSpPr/>
            <p:nvPr/>
          </p:nvSpPr>
          <p:spPr>
            <a:xfrm>
              <a:off x="3700797"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37.5</a:t>
              </a:r>
            </a:p>
          </p:txBody>
        </p:sp>
        <p:sp>
          <p:nvSpPr>
            <p:cNvPr id="13" name="Rounded Rectangle 57">
              <a:extLst>
                <a:ext uri="{FF2B5EF4-FFF2-40B4-BE49-F238E27FC236}">
                  <a16:creationId xmlns:a16="http://schemas.microsoft.com/office/drawing/2014/main" id="{518E8CE7-E6E1-4129-B441-DC2EE52F0061}"/>
                </a:ext>
              </a:extLst>
            </p:cNvPr>
            <p:cNvSpPr/>
            <p:nvPr/>
          </p:nvSpPr>
          <p:spPr>
            <a:xfrm>
              <a:off x="3700797"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6.5</a:t>
              </a:r>
            </a:p>
          </p:txBody>
        </p:sp>
        <p:sp>
          <p:nvSpPr>
            <p:cNvPr id="14" name="Rounded Rectangle 61">
              <a:extLst>
                <a:ext uri="{FF2B5EF4-FFF2-40B4-BE49-F238E27FC236}">
                  <a16:creationId xmlns:a16="http://schemas.microsoft.com/office/drawing/2014/main" id="{E327BDC0-516B-4327-B39A-F3D88501CE88}"/>
                </a:ext>
              </a:extLst>
            </p:cNvPr>
            <p:cNvSpPr/>
            <p:nvPr/>
          </p:nvSpPr>
          <p:spPr>
            <a:xfrm>
              <a:off x="2649328"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 2</a:t>
              </a:r>
            </a:p>
          </p:txBody>
        </p:sp>
        <p:sp>
          <p:nvSpPr>
            <p:cNvPr id="15" name="Rounded Rectangle 62">
              <a:extLst>
                <a:ext uri="{FF2B5EF4-FFF2-40B4-BE49-F238E27FC236}">
                  <a16:creationId xmlns:a16="http://schemas.microsoft.com/office/drawing/2014/main" id="{EE32561D-2680-45CE-B7D0-486619B0AFAF}"/>
                </a:ext>
              </a:extLst>
            </p:cNvPr>
            <p:cNvSpPr/>
            <p:nvPr/>
          </p:nvSpPr>
          <p:spPr>
            <a:xfrm>
              <a:off x="3700797"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3.5</a:t>
              </a:r>
            </a:p>
          </p:txBody>
        </p:sp>
      </p:grpSp>
      <p:cxnSp>
        <p:nvCxnSpPr>
          <p:cNvPr id="16" name="Straight Connector 15">
            <a:extLst>
              <a:ext uri="{FF2B5EF4-FFF2-40B4-BE49-F238E27FC236}">
                <a16:creationId xmlns:a16="http://schemas.microsoft.com/office/drawing/2014/main" id="{8BDD7287-67DD-4B22-B0A5-26A7F6CF5F80}"/>
              </a:ext>
            </a:extLst>
          </p:cNvPr>
          <p:cNvCxnSpPr>
            <a:cxnSpLocks/>
            <a:stCxn id="14" idx="3"/>
            <a:endCxn id="11" idx="1"/>
          </p:cNvCxnSpPr>
          <p:nvPr/>
        </p:nvCxnSpPr>
        <p:spPr>
          <a:xfrm flipV="1">
            <a:off x="3679289" y="1990004"/>
            <a:ext cx="1785421" cy="287799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259CB04-C996-4133-9593-54D74281C725}"/>
              </a:ext>
            </a:extLst>
          </p:cNvPr>
          <p:cNvCxnSpPr>
            <a:cxnSpLocks/>
            <a:stCxn id="6" idx="3"/>
            <a:endCxn id="12" idx="1"/>
          </p:cNvCxnSpPr>
          <p:nvPr/>
        </p:nvCxnSpPr>
        <p:spPr>
          <a:xfrm>
            <a:off x="3679289" y="1990004"/>
            <a:ext cx="1785421" cy="95933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E813DDE-F769-4001-A09A-94F79C6D9DAE}"/>
              </a:ext>
            </a:extLst>
          </p:cNvPr>
          <p:cNvCxnSpPr>
            <a:cxnSpLocks/>
            <a:stCxn id="10" idx="3"/>
            <a:endCxn id="13" idx="1"/>
          </p:cNvCxnSpPr>
          <p:nvPr/>
        </p:nvCxnSpPr>
        <p:spPr>
          <a:xfrm>
            <a:off x="3679289" y="3908668"/>
            <a:ext cx="178542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6A70620-7499-495D-8A47-C458F6FF1E84}"/>
              </a:ext>
            </a:extLst>
          </p:cNvPr>
          <p:cNvCxnSpPr>
            <a:cxnSpLocks/>
            <a:stCxn id="9" idx="3"/>
            <a:endCxn id="15" idx="1"/>
          </p:cNvCxnSpPr>
          <p:nvPr/>
        </p:nvCxnSpPr>
        <p:spPr>
          <a:xfrm>
            <a:off x="3679289" y="2949338"/>
            <a:ext cx="1785421" cy="191865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25928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5:</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880128"/>
            <a:ext cx="8785370" cy="369331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Megan says,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could Megan’s function be?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How could you identify for definite what it is?</a:t>
            </a:r>
          </a:p>
        </p:txBody>
      </p:sp>
      <p:sp>
        <p:nvSpPr>
          <p:cNvPr id="3" name="Speech Bubble: Oval 2">
            <a:extLst>
              <a:ext uri="{FF2B5EF4-FFF2-40B4-BE49-F238E27FC236}">
                <a16:creationId xmlns:a16="http://schemas.microsoft.com/office/drawing/2014/main" id="{73840024-B70A-4348-AA64-67BE9BCD8D2C}"/>
              </a:ext>
            </a:extLst>
          </p:cNvPr>
          <p:cNvSpPr/>
          <p:nvPr/>
        </p:nvSpPr>
        <p:spPr>
          <a:xfrm>
            <a:off x="1385118" y="1880128"/>
            <a:ext cx="4222377" cy="1750578"/>
          </a:xfrm>
          <a:prstGeom prst="wedgeEllipseCallout">
            <a:avLst>
              <a:gd name="adj1" fmla="val -45037"/>
              <a:gd name="adj2" fmla="val 52542"/>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I have invented a function machine.</a:t>
            </a:r>
          </a:p>
          <a:p>
            <a:pPr algn="ctr"/>
            <a:r>
              <a:rPr lang="en-GB" sz="2000" b="1" dirty="0">
                <a:solidFill>
                  <a:schemeClr val="tx1"/>
                </a:solidFill>
                <a:latin typeface="Arial" panose="020B0604020202020204" pitchFamily="34" charset="0"/>
                <a:cs typeface="Arial" panose="020B0604020202020204" pitchFamily="34" charset="0"/>
              </a:rPr>
              <a:t>If the input is 6, the output is 24.</a:t>
            </a:r>
          </a:p>
        </p:txBody>
      </p:sp>
    </p:spTree>
    <p:extLst>
      <p:ext uri="{BB962C8B-B14F-4D97-AF65-F5344CB8AC3E}">
        <p14:creationId xmlns:p14="http://schemas.microsoft.com/office/powerpoint/2010/main" val="26002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5:</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880128"/>
            <a:ext cx="8785370" cy="452431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Megan says,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could Megan’s function be?</a:t>
            </a:r>
          </a:p>
          <a:p>
            <a:r>
              <a:rPr lang="en-GB" b="1" dirty="0">
                <a:solidFill>
                  <a:srgbClr val="DA2E41"/>
                </a:solidFill>
                <a:latin typeface="Arial" panose="020B0604020202020204" pitchFamily="34" charset="0"/>
                <a:cs typeface="Arial" panose="020B0604020202020204" pitchFamily="34" charset="0"/>
              </a:rPr>
              <a:t>The input increases, so the function must be either addition or multiplication.</a:t>
            </a:r>
          </a:p>
          <a:p>
            <a:r>
              <a:rPr lang="en-GB" b="1" dirty="0">
                <a:solidFill>
                  <a:srgbClr val="DA2E41"/>
                </a:solidFill>
                <a:latin typeface="Arial" panose="020B0604020202020204" pitchFamily="34" charset="0"/>
                <a:cs typeface="Arial" panose="020B0604020202020204" pitchFamily="34" charset="0"/>
              </a:rPr>
              <a:t>It could be + 18 because 6 + 18 = 24 or it could be x 4 because 6 x 4 = 24.</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How could you identify for definite what it is?</a:t>
            </a:r>
          </a:p>
          <a:p>
            <a:r>
              <a:rPr lang="en-GB" b="1" dirty="0">
                <a:solidFill>
                  <a:srgbClr val="DA2E41"/>
                </a:solidFill>
                <a:latin typeface="Arial" panose="020B0604020202020204" pitchFamily="34" charset="0"/>
                <a:cs typeface="Arial" panose="020B0604020202020204" pitchFamily="34" charset="0"/>
              </a:rPr>
              <a:t>To find out for definite what the function is, we could ask Megan to tell us another output and input. We can then use this to see whether the rule is to add 18 or multiply by 6.</a:t>
            </a:r>
          </a:p>
        </p:txBody>
      </p:sp>
      <p:sp>
        <p:nvSpPr>
          <p:cNvPr id="3" name="Speech Bubble: Oval 2">
            <a:extLst>
              <a:ext uri="{FF2B5EF4-FFF2-40B4-BE49-F238E27FC236}">
                <a16:creationId xmlns:a16="http://schemas.microsoft.com/office/drawing/2014/main" id="{73840024-B70A-4348-AA64-67BE9BCD8D2C}"/>
              </a:ext>
            </a:extLst>
          </p:cNvPr>
          <p:cNvSpPr/>
          <p:nvPr/>
        </p:nvSpPr>
        <p:spPr>
          <a:xfrm>
            <a:off x="1385118" y="1880128"/>
            <a:ext cx="4222377" cy="1750578"/>
          </a:xfrm>
          <a:prstGeom prst="wedgeEllipseCallout">
            <a:avLst>
              <a:gd name="adj1" fmla="val -45037"/>
              <a:gd name="adj2" fmla="val 52542"/>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I have invented a function machine.</a:t>
            </a:r>
          </a:p>
          <a:p>
            <a:pPr algn="ctr"/>
            <a:r>
              <a:rPr lang="en-GB" sz="2000" b="1" dirty="0">
                <a:solidFill>
                  <a:schemeClr val="tx1"/>
                </a:solidFill>
                <a:latin typeface="Arial" panose="020B0604020202020204" pitchFamily="34" charset="0"/>
                <a:cs typeface="Arial" panose="020B0604020202020204" pitchFamily="34" charset="0"/>
              </a:rPr>
              <a:t>If the input is 6, the output is 24.</a:t>
            </a:r>
          </a:p>
        </p:txBody>
      </p:sp>
    </p:spTree>
    <p:extLst>
      <p:ext uri="{BB962C8B-B14F-4D97-AF65-F5344CB8AC3E}">
        <p14:creationId xmlns:p14="http://schemas.microsoft.com/office/powerpoint/2010/main" val="547906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Janet has 3 times as many marbles as Luke. </a:t>
            </a:r>
          </a:p>
          <a:p>
            <a:pPr lvl="0" algn="ctr" defTabSz="514350">
              <a:defRPr/>
            </a:pPr>
            <a:r>
              <a:rPr lang="en-GB" sz="2000" b="1" dirty="0">
                <a:solidFill>
                  <a:schemeClr val="tx1"/>
                </a:solidFill>
                <a:latin typeface="Century Gothic" panose="020B0502020202020204" pitchFamily="34" charset="0"/>
              </a:rPr>
              <a:t>If Luke has </a:t>
            </a:r>
            <a:r>
              <a:rPr lang="en-GB" sz="2000" b="1" i="1" dirty="0">
                <a:solidFill>
                  <a:schemeClr val="tx1"/>
                </a:solidFill>
                <a:latin typeface="Century Gothic" panose="020B0502020202020204" pitchFamily="34" charset="0"/>
              </a:rPr>
              <a:t>z</a:t>
            </a:r>
            <a:r>
              <a:rPr lang="en-GB" sz="2000" b="1" dirty="0">
                <a:solidFill>
                  <a:schemeClr val="tx1"/>
                </a:solidFill>
                <a:latin typeface="Century Gothic" panose="020B0502020202020204" pitchFamily="34" charset="0"/>
              </a:rPr>
              <a:t> marbles, which of these are true?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262CBF26-782B-442F-8171-3762C29BE53F}"/>
              </a:ext>
            </a:extLst>
          </p:cNvPr>
          <p:cNvSpPr txBox="1"/>
          <p:nvPr/>
        </p:nvSpPr>
        <p:spPr>
          <a:xfrm>
            <a:off x="1993865" y="1852349"/>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If Luke has 10 marbles, Janet has 30</a:t>
            </a:r>
          </a:p>
          <a:p>
            <a:pPr marL="158260" indent="-158260" algn="ctr">
              <a:buAutoNum type="alphaUcParenR"/>
            </a:pPr>
            <a:endParaRPr lang="en-GB" sz="2000" b="1" dirty="0">
              <a:latin typeface="Century Gothic" panose="020B0502020202020204" pitchFamily="34" charset="0"/>
            </a:endParaRPr>
          </a:p>
        </p:txBody>
      </p:sp>
      <p:sp>
        <p:nvSpPr>
          <p:cNvPr id="9" name="TextBox 8">
            <a:extLst>
              <a:ext uri="{FF2B5EF4-FFF2-40B4-BE49-F238E27FC236}">
                <a16:creationId xmlns:a16="http://schemas.microsoft.com/office/drawing/2014/main" id="{AF979E40-E642-4F1B-ACAB-046035409AF4}"/>
              </a:ext>
            </a:extLst>
          </p:cNvPr>
          <p:cNvSpPr txBox="1"/>
          <p:nvPr/>
        </p:nvSpPr>
        <p:spPr>
          <a:xfrm>
            <a:off x="1993865" y="3079671"/>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b">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
        <p:nvSpPr>
          <p:cNvPr id="10" name="TextBox 9">
            <a:extLst>
              <a:ext uri="{FF2B5EF4-FFF2-40B4-BE49-F238E27FC236}">
                <a16:creationId xmlns:a16="http://schemas.microsoft.com/office/drawing/2014/main" id="{295DAB13-B042-4091-B078-9472D3D9DD1E}"/>
              </a:ext>
            </a:extLst>
          </p:cNvPr>
          <p:cNvSpPr txBox="1"/>
          <p:nvPr/>
        </p:nvSpPr>
        <p:spPr>
          <a:xfrm>
            <a:off x="1993865" y="4306994"/>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Tree>
    <p:extLst>
      <p:ext uri="{BB962C8B-B14F-4D97-AF65-F5344CB8AC3E}">
        <p14:creationId xmlns:p14="http://schemas.microsoft.com/office/powerpoint/2010/main" val="39467293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Janet has 3 times as many marbles as Luke. </a:t>
            </a:r>
          </a:p>
          <a:p>
            <a:pPr lvl="0" algn="ctr" defTabSz="514350">
              <a:defRPr/>
            </a:pPr>
            <a:r>
              <a:rPr lang="en-GB" sz="2000" b="1" dirty="0">
                <a:solidFill>
                  <a:schemeClr val="tx1"/>
                </a:solidFill>
                <a:latin typeface="Century Gothic" panose="020B0502020202020204" pitchFamily="34" charset="0"/>
              </a:rPr>
              <a:t>If Luke has </a:t>
            </a:r>
            <a:r>
              <a:rPr lang="en-GB" sz="2000" b="1" i="1" dirty="0">
                <a:solidFill>
                  <a:schemeClr val="tx1"/>
                </a:solidFill>
                <a:latin typeface="Century Gothic" panose="020B0502020202020204" pitchFamily="34" charset="0"/>
              </a:rPr>
              <a:t>z</a:t>
            </a:r>
            <a:r>
              <a:rPr lang="en-GB" sz="2000" b="1" dirty="0">
                <a:solidFill>
                  <a:schemeClr val="tx1"/>
                </a:solidFill>
                <a:latin typeface="Century Gothic" panose="020B0502020202020204" pitchFamily="34" charset="0"/>
              </a:rPr>
              <a:t> marbles, which of these are true?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262CBF26-782B-442F-8171-3762C29BE53F}"/>
              </a:ext>
            </a:extLst>
          </p:cNvPr>
          <p:cNvSpPr txBox="1"/>
          <p:nvPr/>
        </p:nvSpPr>
        <p:spPr>
          <a:xfrm>
            <a:off x="1993865" y="1852349"/>
            <a:ext cx="5298399" cy="783193"/>
          </a:xfrm>
          <a:prstGeom prst="roundRect">
            <a:avLst/>
          </a:prstGeom>
          <a:solidFill>
            <a:schemeClr val="bg1"/>
          </a:solidFill>
          <a:ln w="28575">
            <a:solidFill>
              <a:srgbClr val="FF0000"/>
            </a:solidFill>
          </a:ln>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a:t>
            </a:r>
            <a:r>
              <a:rPr lang="en-GB" sz="2000" b="1" dirty="0">
                <a:solidFill>
                  <a:srgbClr val="FF0000"/>
                </a:solidFill>
                <a:latin typeface="Century Gothic" panose="020B0502020202020204" pitchFamily="34" charset="0"/>
              </a:rPr>
              <a:t>If Luke has 10 marbles, Janet has 30</a:t>
            </a:r>
          </a:p>
          <a:p>
            <a:pPr marL="158260" indent="-158260" algn="ctr">
              <a:buAutoNum type="alphaUcParenR"/>
            </a:pPr>
            <a:endParaRPr lang="en-GB" sz="2000" b="1" dirty="0">
              <a:latin typeface="Century Gothic" panose="020B0502020202020204" pitchFamily="34" charset="0"/>
            </a:endParaRPr>
          </a:p>
        </p:txBody>
      </p:sp>
      <p:sp>
        <p:nvSpPr>
          <p:cNvPr id="9" name="TextBox 8">
            <a:extLst>
              <a:ext uri="{FF2B5EF4-FFF2-40B4-BE49-F238E27FC236}">
                <a16:creationId xmlns:a16="http://schemas.microsoft.com/office/drawing/2014/main" id="{AF979E40-E642-4F1B-ACAB-046035409AF4}"/>
              </a:ext>
            </a:extLst>
          </p:cNvPr>
          <p:cNvSpPr txBox="1"/>
          <p:nvPr/>
        </p:nvSpPr>
        <p:spPr>
          <a:xfrm>
            <a:off x="1993865" y="3079671"/>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b">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
        <p:nvSpPr>
          <p:cNvPr id="10" name="TextBox 9">
            <a:extLst>
              <a:ext uri="{FF2B5EF4-FFF2-40B4-BE49-F238E27FC236}">
                <a16:creationId xmlns:a16="http://schemas.microsoft.com/office/drawing/2014/main" id="{295DAB13-B042-4091-B078-9472D3D9DD1E}"/>
              </a:ext>
            </a:extLst>
          </p:cNvPr>
          <p:cNvSpPr txBox="1"/>
          <p:nvPr/>
        </p:nvSpPr>
        <p:spPr>
          <a:xfrm>
            <a:off x="1993865" y="4306994"/>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Tree>
    <p:extLst>
      <p:ext uri="{BB962C8B-B14F-4D97-AF65-F5344CB8AC3E}">
        <p14:creationId xmlns:p14="http://schemas.microsoft.com/office/powerpoint/2010/main" val="42394747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4FCBEE98-FD65-4485-A35E-1BDADEAD8072}"/>
              </a:ext>
            </a:extLst>
          </p:cNvPr>
          <p:cNvPicPr>
            <a:picLocks noChangeAspect="1"/>
          </p:cNvPicPr>
          <p:nvPr/>
        </p:nvPicPr>
        <p:blipFill>
          <a:blip r:embed="rId4"/>
          <a:stretch>
            <a:fillRect/>
          </a:stretch>
        </p:blipFill>
        <p:spPr>
          <a:xfrm>
            <a:off x="115438" y="144125"/>
            <a:ext cx="8913124" cy="6322100"/>
          </a:xfrm>
          <a:prstGeom prst="rect">
            <a:avLst/>
          </a:prstGeom>
        </p:spPr>
      </p:pic>
      <p:sp>
        <p:nvSpPr>
          <p:cNvPr id="25" name="Rectangle 24">
            <a:extLst>
              <a:ext uri="{FF2B5EF4-FFF2-40B4-BE49-F238E27FC236}">
                <a16:creationId xmlns:a16="http://schemas.microsoft.com/office/drawing/2014/main" id="{1460F6FF-1437-4694-BCFD-99930B95B0A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an algebraic expression to show how many protractors there are if compasses equals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 </a:t>
            </a:r>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166046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4FCBEE98-FD65-4485-A35E-1BDADEAD8072}"/>
              </a:ext>
            </a:extLst>
          </p:cNvPr>
          <p:cNvPicPr>
            <a:picLocks noChangeAspect="1"/>
          </p:cNvPicPr>
          <p:nvPr/>
        </p:nvPicPr>
        <p:blipFill>
          <a:blip r:embed="rId4"/>
          <a:stretch>
            <a:fillRect/>
          </a:stretch>
        </p:blipFill>
        <p:spPr>
          <a:xfrm>
            <a:off x="115438" y="144125"/>
            <a:ext cx="8913124" cy="6322100"/>
          </a:xfrm>
          <a:prstGeom prst="rect">
            <a:avLst/>
          </a:prstGeom>
        </p:spPr>
      </p:pic>
      <p:sp>
        <p:nvSpPr>
          <p:cNvPr id="25" name="Rectangle 24">
            <a:extLst>
              <a:ext uri="{FF2B5EF4-FFF2-40B4-BE49-F238E27FC236}">
                <a16:creationId xmlns:a16="http://schemas.microsoft.com/office/drawing/2014/main" id="{1460F6FF-1437-4694-BCFD-99930B95B0A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an algebraic expression to show how many protractors there are if compasses equals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rPr>
              <a:t>Various possible answers; for example: </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+ 6, 2.5</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x    .</a:t>
            </a:r>
          </a:p>
          <a:p>
            <a:pPr lvl="0" algn="ctr"/>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B4A600D1-9BE8-442E-B44E-D8624C13735E}"/>
              </a:ext>
            </a:extLst>
          </p:cNvPr>
          <p:cNvGraphicFramePr>
            <a:graphicFrameLocks noGrp="1"/>
          </p:cNvGraphicFramePr>
          <p:nvPr>
            <p:extLst/>
          </p:nvPr>
        </p:nvGraphicFramePr>
        <p:xfrm>
          <a:off x="7029974" y="5295260"/>
          <a:ext cx="149538" cy="609600"/>
        </p:xfrm>
        <a:graphic>
          <a:graphicData uri="http://schemas.openxmlformats.org/drawingml/2006/table">
            <a:tbl>
              <a:tblPr firstRow="1" bandRow="1">
                <a:tableStyleId>{5940675A-B579-460E-94D1-54222C63F5DA}</a:tableStyleId>
              </a:tblPr>
              <a:tblGrid>
                <a:gridCol w="149538">
                  <a:extLst>
                    <a:ext uri="{9D8B030D-6E8A-4147-A177-3AD203B41FA5}">
                      <a16:colId xmlns:a16="http://schemas.microsoft.com/office/drawing/2014/main" val="2254074782"/>
                    </a:ext>
                  </a:extLst>
                </a:gridCol>
              </a:tblGrid>
              <a:tr h="126609">
                <a:tc>
                  <a:txBody>
                    <a:bodyPr/>
                    <a:lstStyle/>
                    <a:p>
                      <a:pPr algn="ctr"/>
                      <a:r>
                        <a:rPr lang="en-GB" sz="2000" b="1" dirty="0">
                          <a:solidFill>
                            <a:srgbClr val="FF0000"/>
                          </a:solidFill>
                          <a:latin typeface="Century Gothic" panose="020B0502020202020204" pitchFamily="34" charset="0"/>
                        </a:rPr>
                        <a:t>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716542617"/>
                  </a:ext>
                </a:extLst>
              </a:tr>
              <a:tr h="126609">
                <a:tc>
                  <a:txBody>
                    <a:bodyPr/>
                    <a:lstStyle/>
                    <a:p>
                      <a:pPr algn="ctr"/>
                      <a:r>
                        <a:rPr lang="en-GB" sz="20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055394696"/>
                  </a:ext>
                </a:extLst>
              </a:tr>
            </a:tbl>
          </a:graphicData>
        </a:graphic>
      </p:graphicFrame>
    </p:spTree>
    <p:extLst>
      <p:ext uri="{BB962C8B-B14F-4D97-AF65-F5344CB8AC3E}">
        <p14:creationId xmlns:p14="http://schemas.microsoft.com/office/powerpoint/2010/main" val="39210435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Four of the cards are inputs or outputs of the function machine.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Circle the odd one out.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your reasoning.</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EDAC44E-6F78-434A-BB49-7025551FCD8D}"/>
              </a:ext>
            </a:extLst>
          </p:cNvPr>
          <p:cNvGrpSpPr/>
          <p:nvPr/>
        </p:nvGrpSpPr>
        <p:grpSpPr>
          <a:xfrm>
            <a:off x="1951988" y="3650125"/>
            <a:ext cx="5240023" cy="875920"/>
            <a:chOff x="3192630" y="3782172"/>
            <a:chExt cx="2444508" cy="408623"/>
          </a:xfrm>
        </p:grpSpPr>
        <p:sp>
          <p:nvSpPr>
            <p:cNvPr id="16" name="TextBox 15">
              <a:extLst>
                <a:ext uri="{FF2B5EF4-FFF2-40B4-BE49-F238E27FC236}">
                  <a16:creationId xmlns:a16="http://schemas.microsoft.com/office/drawing/2014/main" id="{25DE24F5-5A34-4F27-BF28-D6863C194C17}"/>
                </a:ext>
              </a:extLst>
            </p:cNvPr>
            <p:cNvSpPr txBox="1"/>
            <p:nvPr/>
          </p:nvSpPr>
          <p:spPr>
            <a:xfrm>
              <a:off x="3192630"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sp>
          <p:nvSpPr>
            <p:cNvPr id="17" name="TextBox 16">
              <a:extLst>
                <a:ext uri="{FF2B5EF4-FFF2-40B4-BE49-F238E27FC236}">
                  <a16:creationId xmlns:a16="http://schemas.microsoft.com/office/drawing/2014/main" id="{F6518FC2-913C-411B-98C1-39918C2C825E}"/>
                </a:ext>
              </a:extLst>
            </p:cNvPr>
            <p:cNvSpPr txBox="1"/>
            <p:nvPr/>
          </p:nvSpPr>
          <p:spPr>
            <a:xfrm>
              <a:off x="4007466" y="3782172"/>
              <a:ext cx="814836" cy="408623"/>
            </a:xfrm>
            <a:prstGeom prst="roundRect">
              <a:avLst>
                <a:gd name="adj" fmla="val 50000"/>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 3</a:t>
              </a:r>
            </a:p>
          </p:txBody>
        </p:sp>
        <p:cxnSp>
          <p:nvCxnSpPr>
            <p:cNvPr id="20" name="Straight Arrow Connector 19">
              <a:extLst>
                <a:ext uri="{FF2B5EF4-FFF2-40B4-BE49-F238E27FC236}">
                  <a16:creationId xmlns:a16="http://schemas.microsoft.com/office/drawing/2014/main" id="{0E72D928-19AE-41CC-A5C8-0B67BDEA57F8}"/>
                </a:ext>
              </a:extLst>
            </p:cNvPr>
            <p:cNvCxnSpPr>
              <a:cxnSpLocks/>
            </p:cNvCxnSpPr>
            <p:nvPr/>
          </p:nvCxnSpPr>
          <p:spPr>
            <a:xfrm>
              <a:off x="3668074" y="3986483"/>
              <a:ext cx="338464"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1" name="Straight Arrow Connector 20">
              <a:extLst>
                <a:ext uri="{FF2B5EF4-FFF2-40B4-BE49-F238E27FC236}">
                  <a16:creationId xmlns:a16="http://schemas.microsoft.com/office/drawing/2014/main" id="{2C01FA80-24FC-4F12-A360-B91E47A888F0}"/>
                </a:ext>
              </a:extLst>
            </p:cNvPr>
            <p:cNvCxnSpPr>
              <a:cxnSpLocks/>
            </p:cNvCxnSpPr>
            <p:nvPr/>
          </p:nvCxnSpPr>
          <p:spPr>
            <a:xfrm>
              <a:off x="4822302" y="3986483"/>
              <a:ext cx="346836"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22" name="TextBox 21">
              <a:extLst>
                <a:ext uri="{FF2B5EF4-FFF2-40B4-BE49-F238E27FC236}">
                  <a16:creationId xmlns:a16="http://schemas.microsoft.com/office/drawing/2014/main" id="{C065CAA3-10CC-4953-8907-25ABE3A33C67}"/>
                </a:ext>
              </a:extLst>
            </p:cNvPr>
            <p:cNvSpPr txBox="1"/>
            <p:nvPr/>
          </p:nvSpPr>
          <p:spPr>
            <a:xfrm>
              <a:off x="5169138"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grpSp>
      <p:grpSp>
        <p:nvGrpSpPr>
          <p:cNvPr id="4" name="Group 3">
            <a:extLst>
              <a:ext uri="{FF2B5EF4-FFF2-40B4-BE49-F238E27FC236}">
                <a16:creationId xmlns:a16="http://schemas.microsoft.com/office/drawing/2014/main" id="{5A10A6F1-4A32-40DC-8F5B-F4D103AD8F8D}"/>
              </a:ext>
            </a:extLst>
          </p:cNvPr>
          <p:cNvGrpSpPr/>
          <p:nvPr/>
        </p:nvGrpSpPr>
        <p:grpSpPr>
          <a:xfrm>
            <a:off x="1415562" y="2092738"/>
            <a:ext cx="6312875" cy="879728"/>
            <a:chOff x="2828029" y="2355975"/>
            <a:chExt cx="2945003" cy="410400"/>
          </a:xfrm>
        </p:grpSpPr>
        <p:sp>
          <p:nvSpPr>
            <p:cNvPr id="23" name="TextBox 22">
              <a:extLst>
                <a:ext uri="{FF2B5EF4-FFF2-40B4-BE49-F238E27FC236}">
                  <a16:creationId xmlns:a16="http://schemas.microsoft.com/office/drawing/2014/main" id="{295A6430-A246-45B8-A0B3-07F27D3B2B7D}"/>
                </a:ext>
              </a:extLst>
            </p:cNvPr>
            <p:cNvSpPr txBox="1"/>
            <p:nvPr/>
          </p:nvSpPr>
          <p:spPr>
            <a:xfrm>
              <a:off x="4066531" y="2357752"/>
              <a:ext cx="468000" cy="408623"/>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12</a:t>
              </a:r>
            </a:p>
          </p:txBody>
        </p:sp>
        <p:sp>
          <p:nvSpPr>
            <p:cNvPr id="24" name="TextBox 23">
              <a:extLst>
                <a:ext uri="{FF2B5EF4-FFF2-40B4-BE49-F238E27FC236}">
                  <a16:creationId xmlns:a16="http://schemas.microsoft.com/office/drawing/2014/main" id="{917F2FFE-24F4-40A6-92CF-B971042B2E2C}"/>
                </a:ext>
              </a:extLst>
            </p:cNvPr>
            <p:cNvSpPr txBox="1"/>
            <p:nvPr/>
          </p:nvSpPr>
          <p:spPr>
            <a:xfrm>
              <a:off x="2828029" y="2357752"/>
              <a:ext cx="468000" cy="408623"/>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6.2</a:t>
              </a:r>
            </a:p>
          </p:txBody>
        </p:sp>
        <p:sp>
          <p:nvSpPr>
            <p:cNvPr id="25" name="TextBox 24">
              <a:extLst>
                <a:ext uri="{FF2B5EF4-FFF2-40B4-BE49-F238E27FC236}">
                  <a16:creationId xmlns:a16="http://schemas.microsoft.com/office/drawing/2014/main" id="{D326EE8F-FE1C-43CA-A996-038BF7ABDE83}"/>
                </a:ext>
              </a:extLst>
            </p:cNvPr>
            <p:cNvSpPr txBox="1"/>
            <p:nvPr/>
          </p:nvSpPr>
          <p:spPr>
            <a:xfrm>
              <a:off x="5305032" y="2355975"/>
              <a:ext cx="468000" cy="4104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9</a:t>
              </a:r>
            </a:p>
          </p:txBody>
        </p:sp>
        <p:sp>
          <p:nvSpPr>
            <p:cNvPr id="26" name="TextBox 25">
              <a:extLst>
                <a:ext uri="{FF2B5EF4-FFF2-40B4-BE49-F238E27FC236}">
                  <a16:creationId xmlns:a16="http://schemas.microsoft.com/office/drawing/2014/main" id="{4796E84A-691A-43ED-9A02-B8C17D308F93}"/>
                </a:ext>
              </a:extLst>
            </p:cNvPr>
            <p:cNvSpPr txBox="1"/>
            <p:nvPr/>
          </p:nvSpPr>
          <p:spPr>
            <a:xfrm>
              <a:off x="4685782" y="2355975"/>
              <a:ext cx="468000" cy="4104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18.6</a:t>
              </a:r>
            </a:p>
          </p:txBody>
        </p:sp>
        <p:sp>
          <p:nvSpPr>
            <p:cNvPr id="27" name="TextBox 26">
              <a:extLst>
                <a:ext uri="{FF2B5EF4-FFF2-40B4-BE49-F238E27FC236}">
                  <a16:creationId xmlns:a16="http://schemas.microsoft.com/office/drawing/2014/main" id="{D122DBA2-C450-4B52-B8A2-17927BF30CC1}"/>
                </a:ext>
              </a:extLst>
            </p:cNvPr>
            <p:cNvSpPr txBox="1"/>
            <p:nvPr/>
          </p:nvSpPr>
          <p:spPr>
            <a:xfrm>
              <a:off x="3447280" y="2357752"/>
              <a:ext cx="468000" cy="408623"/>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27</a:t>
              </a:r>
            </a:p>
          </p:txBody>
        </p:sp>
      </p:grpSp>
    </p:spTree>
    <p:extLst>
      <p:ext uri="{BB962C8B-B14F-4D97-AF65-F5344CB8AC3E}">
        <p14:creationId xmlns:p14="http://schemas.microsoft.com/office/powerpoint/2010/main" val="3048743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Four of the cards are inputs or outputs of the function machine.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Circle the odd one out.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your reasoning.</a:t>
            </a: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12 is the odd one out because…</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EDAC44E-6F78-434A-BB49-7025551FCD8D}"/>
              </a:ext>
            </a:extLst>
          </p:cNvPr>
          <p:cNvGrpSpPr/>
          <p:nvPr/>
        </p:nvGrpSpPr>
        <p:grpSpPr>
          <a:xfrm>
            <a:off x="1951988" y="3650125"/>
            <a:ext cx="5240023" cy="875920"/>
            <a:chOff x="3192630" y="3782172"/>
            <a:chExt cx="2444508" cy="408623"/>
          </a:xfrm>
        </p:grpSpPr>
        <p:sp>
          <p:nvSpPr>
            <p:cNvPr id="16" name="TextBox 15">
              <a:extLst>
                <a:ext uri="{FF2B5EF4-FFF2-40B4-BE49-F238E27FC236}">
                  <a16:creationId xmlns:a16="http://schemas.microsoft.com/office/drawing/2014/main" id="{25DE24F5-5A34-4F27-BF28-D6863C194C17}"/>
                </a:ext>
              </a:extLst>
            </p:cNvPr>
            <p:cNvSpPr txBox="1"/>
            <p:nvPr/>
          </p:nvSpPr>
          <p:spPr>
            <a:xfrm>
              <a:off x="3192630"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sp>
          <p:nvSpPr>
            <p:cNvPr id="17" name="TextBox 16">
              <a:extLst>
                <a:ext uri="{FF2B5EF4-FFF2-40B4-BE49-F238E27FC236}">
                  <a16:creationId xmlns:a16="http://schemas.microsoft.com/office/drawing/2014/main" id="{F6518FC2-913C-411B-98C1-39918C2C825E}"/>
                </a:ext>
              </a:extLst>
            </p:cNvPr>
            <p:cNvSpPr txBox="1"/>
            <p:nvPr/>
          </p:nvSpPr>
          <p:spPr>
            <a:xfrm>
              <a:off x="4007466" y="3782172"/>
              <a:ext cx="814836" cy="408623"/>
            </a:xfrm>
            <a:prstGeom prst="roundRect">
              <a:avLst>
                <a:gd name="adj" fmla="val 50000"/>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 3</a:t>
              </a:r>
            </a:p>
          </p:txBody>
        </p:sp>
        <p:cxnSp>
          <p:nvCxnSpPr>
            <p:cNvPr id="20" name="Straight Arrow Connector 19">
              <a:extLst>
                <a:ext uri="{FF2B5EF4-FFF2-40B4-BE49-F238E27FC236}">
                  <a16:creationId xmlns:a16="http://schemas.microsoft.com/office/drawing/2014/main" id="{0E72D928-19AE-41CC-A5C8-0B67BDEA57F8}"/>
                </a:ext>
              </a:extLst>
            </p:cNvPr>
            <p:cNvCxnSpPr>
              <a:cxnSpLocks/>
            </p:cNvCxnSpPr>
            <p:nvPr/>
          </p:nvCxnSpPr>
          <p:spPr>
            <a:xfrm>
              <a:off x="3668074" y="3986483"/>
              <a:ext cx="338464"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1" name="Straight Arrow Connector 20">
              <a:extLst>
                <a:ext uri="{FF2B5EF4-FFF2-40B4-BE49-F238E27FC236}">
                  <a16:creationId xmlns:a16="http://schemas.microsoft.com/office/drawing/2014/main" id="{2C01FA80-24FC-4F12-A360-B91E47A888F0}"/>
                </a:ext>
              </a:extLst>
            </p:cNvPr>
            <p:cNvCxnSpPr>
              <a:cxnSpLocks/>
            </p:cNvCxnSpPr>
            <p:nvPr/>
          </p:nvCxnSpPr>
          <p:spPr>
            <a:xfrm>
              <a:off x="4822302" y="3986483"/>
              <a:ext cx="346836"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22" name="TextBox 21">
              <a:extLst>
                <a:ext uri="{FF2B5EF4-FFF2-40B4-BE49-F238E27FC236}">
                  <a16:creationId xmlns:a16="http://schemas.microsoft.com/office/drawing/2014/main" id="{C065CAA3-10CC-4953-8907-25ABE3A33C67}"/>
                </a:ext>
              </a:extLst>
            </p:cNvPr>
            <p:cNvSpPr txBox="1"/>
            <p:nvPr/>
          </p:nvSpPr>
          <p:spPr>
            <a:xfrm>
              <a:off x="5169138"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grpSp>
      <p:grpSp>
        <p:nvGrpSpPr>
          <p:cNvPr id="4" name="Group 3">
            <a:extLst>
              <a:ext uri="{FF2B5EF4-FFF2-40B4-BE49-F238E27FC236}">
                <a16:creationId xmlns:a16="http://schemas.microsoft.com/office/drawing/2014/main" id="{5A10A6F1-4A32-40DC-8F5B-F4D103AD8F8D}"/>
              </a:ext>
            </a:extLst>
          </p:cNvPr>
          <p:cNvGrpSpPr/>
          <p:nvPr/>
        </p:nvGrpSpPr>
        <p:grpSpPr>
          <a:xfrm>
            <a:off x="1415562" y="2092738"/>
            <a:ext cx="6312875" cy="879728"/>
            <a:chOff x="2828029" y="2355975"/>
            <a:chExt cx="2945003" cy="410400"/>
          </a:xfrm>
        </p:grpSpPr>
        <p:sp>
          <p:nvSpPr>
            <p:cNvPr id="23" name="TextBox 22">
              <a:extLst>
                <a:ext uri="{FF2B5EF4-FFF2-40B4-BE49-F238E27FC236}">
                  <a16:creationId xmlns:a16="http://schemas.microsoft.com/office/drawing/2014/main" id="{295A6430-A246-45B8-A0B3-07F27D3B2B7D}"/>
                </a:ext>
              </a:extLst>
            </p:cNvPr>
            <p:cNvSpPr txBox="1"/>
            <p:nvPr/>
          </p:nvSpPr>
          <p:spPr>
            <a:xfrm>
              <a:off x="4066531" y="2357752"/>
              <a:ext cx="468000" cy="408623"/>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rgbClr val="FF0000"/>
                  </a:solidFill>
                  <a:latin typeface="Century Gothic" panose="020B0502020202020204" pitchFamily="34" charset="0"/>
                </a:rPr>
                <a:t>12</a:t>
              </a:r>
            </a:p>
          </p:txBody>
        </p:sp>
        <p:sp>
          <p:nvSpPr>
            <p:cNvPr id="24" name="TextBox 23">
              <a:extLst>
                <a:ext uri="{FF2B5EF4-FFF2-40B4-BE49-F238E27FC236}">
                  <a16:creationId xmlns:a16="http://schemas.microsoft.com/office/drawing/2014/main" id="{917F2FFE-24F4-40A6-92CF-B971042B2E2C}"/>
                </a:ext>
              </a:extLst>
            </p:cNvPr>
            <p:cNvSpPr txBox="1"/>
            <p:nvPr/>
          </p:nvSpPr>
          <p:spPr>
            <a:xfrm>
              <a:off x="2828029"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6.2</a:t>
              </a:r>
            </a:p>
          </p:txBody>
        </p:sp>
        <p:sp>
          <p:nvSpPr>
            <p:cNvPr id="25" name="TextBox 24">
              <a:extLst>
                <a:ext uri="{FF2B5EF4-FFF2-40B4-BE49-F238E27FC236}">
                  <a16:creationId xmlns:a16="http://schemas.microsoft.com/office/drawing/2014/main" id="{D326EE8F-FE1C-43CA-A996-038BF7ABDE83}"/>
                </a:ext>
              </a:extLst>
            </p:cNvPr>
            <p:cNvSpPr txBox="1"/>
            <p:nvPr/>
          </p:nvSpPr>
          <p:spPr>
            <a:xfrm>
              <a:off x="530503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9</a:t>
              </a:r>
            </a:p>
          </p:txBody>
        </p:sp>
        <p:sp>
          <p:nvSpPr>
            <p:cNvPr id="26" name="TextBox 25">
              <a:extLst>
                <a:ext uri="{FF2B5EF4-FFF2-40B4-BE49-F238E27FC236}">
                  <a16:creationId xmlns:a16="http://schemas.microsoft.com/office/drawing/2014/main" id="{4796E84A-691A-43ED-9A02-B8C17D308F93}"/>
                </a:ext>
              </a:extLst>
            </p:cNvPr>
            <p:cNvSpPr txBox="1"/>
            <p:nvPr/>
          </p:nvSpPr>
          <p:spPr>
            <a:xfrm>
              <a:off x="468578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18.6</a:t>
              </a:r>
            </a:p>
          </p:txBody>
        </p:sp>
        <p:sp>
          <p:nvSpPr>
            <p:cNvPr id="27" name="TextBox 26">
              <a:extLst>
                <a:ext uri="{FF2B5EF4-FFF2-40B4-BE49-F238E27FC236}">
                  <a16:creationId xmlns:a16="http://schemas.microsoft.com/office/drawing/2014/main" id="{D122DBA2-C450-4B52-B8A2-17927BF30CC1}"/>
                </a:ext>
              </a:extLst>
            </p:cNvPr>
            <p:cNvSpPr txBox="1"/>
            <p:nvPr/>
          </p:nvSpPr>
          <p:spPr>
            <a:xfrm>
              <a:off x="3447280"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27</a:t>
              </a:r>
            </a:p>
          </p:txBody>
        </p:sp>
      </p:grpSp>
    </p:spTree>
    <p:extLst>
      <p:ext uri="{BB962C8B-B14F-4D97-AF65-F5344CB8AC3E}">
        <p14:creationId xmlns:p14="http://schemas.microsoft.com/office/powerpoint/2010/main" val="2622379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Four of the cards are inputs or outputs of the function machine.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Circle the odd one out.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your reasoning.</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12 is the odd one out because 18.6 ÷ 3 = 6.2 and 27 ÷ 3 = 9. </a:t>
            </a:r>
          </a:p>
          <a:p>
            <a:pPr lvl="0"/>
            <a:r>
              <a:rPr lang="en-GB" sz="2000" b="1" dirty="0">
                <a:solidFill>
                  <a:srgbClr val="FF0000"/>
                </a:solidFill>
                <a:latin typeface="Century Gothic" panose="020B0502020202020204" pitchFamily="34" charset="0"/>
              </a:rPr>
              <a:t>12 ÷ 3 = 4 and 36 ÷ 3 = 12 but there is not a number card for 4 or 36.</a:t>
            </a:r>
          </a:p>
          <a:p>
            <a:pPr lvl="0"/>
            <a:endParaRPr lang="en-GB" sz="2000" b="1" dirty="0">
              <a:solidFill>
                <a:srgbClr val="FF0000"/>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EDAC44E-6F78-434A-BB49-7025551FCD8D}"/>
              </a:ext>
            </a:extLst>
          </p:cNvPr>
          <p:cNvGrpSpPr/>
          <p:nvPr/>
        </p:nvGrpSpPr>
        <p:grpSpPr>
          <a:xfrm>
            <a:off x="1951988" y="3650125"/>
            <a:ext cx="5240023" cy="875920"/>
            <a:chOff x="3192630" y="3782172"/>
            <a:chExt cx="2444508" cy="408623"/>
          </a:xfrm>
        </p:grpSpPr>
        <p:sp>
          <p:nvSpPr>
            <p:cNvPr id="16" name="TextBox 15">
              <a:extLst>
                <a:ext uri="{FF2B5EF4-FFF2-40B4-BE49-F238E27FC236}">
                  <a16:creationId xmlns:a16="http://schemas.microsoft.com/office/drawing/2014/main" id="{25DE24F5-5A34-4F27-BF28-D6863C194C17}"/>
                </a:ext>
              </a:extLst>
            </p:cNvPr>
            <p:cNvSpPr txBox="1"/>
            <p:nvPr/>
          </p:nvSpPr>
          <p:spPr>
            <a:xfrm>
              <a:off x="3192630"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sp>
          <p:nvSpPr>
            <p:cNvPr id="17" name="TextBox 16">
              <a:extLst>
                <a:ext uri="{FF2B5EF4-FFF2-40B4-BE49-F238E27FC236}">
                  <a16:creationId xmlns:a16="http://schemas.microsoft.com/office/drawing/2014/main" id="{F6518FC2-913C-411B-98C1-39918C2C825E}"/>
                </a:ext>
              </a:extLst>
            </p:cNvPr>
            <p:cNvSpPr txBox="1"/>
            <p:nvPr/>
          </p:nvSpPr>
          <p:spPr>
            <a:xfrm>
              <a:off x="4007466" y="3782172"/>
              <a:ext cx="814836" cy="408623"/>
            </a:xfrm>
            <a:prstGeom prst="roundRect">
              <a:avLst>
                <a:gd name="adj" fmla="val 50000"/>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 3</a:t>
              </a:r>
            </a:p>
          </p:txBody>
        </p:sp>
        <p:cxnSp>
          <p:nvCxnSpPr>
            <p:cNvPr id="20" name="Straight Arrow Connector 19">
              <a:extLst>
                <a:ext uri="{FF2B5EF4-FFF2-40B4-BE49-F238E27FC236}">
                  <a16:creationId xmlns:a16="http://schemas.microsoft.com/office/drawing/2014/main" id="{0E72D928-19AE-41CC-A5C8-0B67BDEA57F8}"/>
                </a:ext>
              </a:extLst>
            </p:cNvPr>
            <p:cNvCxnSpPr>
              <a:cxnSpLocks/>
            </p:cNvCxnSpPr>
            <p:nvPr/>
          </p:nvCxnSpPr>
          <p:spPr>
            <a:xfrm>
              <a:off x="3668074" y="3986483"/>
              <a:ext cx="338464"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1" name="Straight Arrow Connector 20">
              <a:extLst>
                <a:ext uri="{FF2B5EF4-FFF2-40B4-BE49-F238E27FC236}">
                  <a16:creationId xmlns:a16="http://schemas.microsoft.com/office/drawing/2014/main" id="{2C01FA80-24FC-4F12-A360-B91E47A888F0}"/>
                </a:ext>
              </a:extLst>
            </p:cNvPr>
            <p:cNvCxnSpPr>
              <a:cxnSpLocks/>
            </p:cNvCxnSpPr>
            <p:nvPr/>
          </p:nvCxnSpPr>
          <p:spPr>
            <a:xfrm>
              <a:off x="4822302" y="3986483"/>
              <a:ext cx="346836"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22" name="TextBox 21">
              <a:extLst>
                <a:ext uri="{FF2B5EF4-FFF2-40B4-BE49-F238E27FC236}">
                  <a16:creationId xmlns:a16="http://schemas.microsoft.com/office/drawing/2014/main" id="{C065CAA3-10CC-4953-8907-25ABE3A33C67}"/>
                </a:ext>
              </a:extLst>
            </p:cNvPr>
            <p:cNvSpPr txBox="1"/>
            <p:nvPr/>
          </p:nvSpPr>
          <p:spPr>
            <a:xfrm>
              <a:off x="5169138"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grpSp>
      <p:grpSp>
        <p:nvGrpSpPr>
          <p:cNvPr id="4" name="Group 3">
            <a:extLst>
              <a:ext uri="{FF2B5EF4-FFF2-40B4-BE49-F238E27FC236}">
                <a16:creationId xmlns:a16="http://schemas.microsoft.com/office/drawing/2014/main" id="{5A10A6F1-4A32-40DC-8F5B-F4D103AD8F8D}"/>
              </a:ext>
            </a:extLst>
          </p:cNvPr>
          <p:cNvGrpSpPr/>
          <p:nvPr/>
        </p:nvGrpSpPr>
        <p:grpSpPr>
          <a:xfrm>
            <a:off x="1415562" y="2092738"/>
            <a:ext cx="6312875" cy="879728"/>
            <a:chOff x="2828029" y="2355975"/>
            <a:chExt cx="2945003" cy="410400"/>
          </a:xfrm>
        </p:grpSpPr>
        <p:sp>
          <p:nvSpPr>
            <p:cNvPr id="23" name="TextBox 22">
              <a:extLst>
                <a:ext uri="{FF2B5EF4-FFF2-40B4-BE49-F238E27FC236}">
                  <a16:creationId xmlns:a16="http://schemas.microsoft.com/office/drawing/2014/main" id="{295A6430-A246-45B8-A0B3-07F27D3B2B7D}"/>
                </a:ext>
              </a:extLst>
            </p:cNvPr>
            <p:cNvSpPr txBox="1"/>
            <p:nvPr/>
          </p:nvSpPr>
          <p:spPr>
            <a:xfrm>
              <a:off x="4066531" y="2357752"/>
              <a:ext cx="468000" cy="408623"/>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rgbClr val="FF0000"/>
                  </a:solidFill>
                  <a:latin typeface="Century Gothic" panose="020B0502020202020204" pitchFamily="34" charset="0"/>
                </a:rPr>
                <a:t>12</a:t>
              </a:r>
            </a:p>
          </p:txBody>
        </p:sp>
        <p:sp>
          <p:nvSpPr>
            <p:cNvPr id="24" name="TextBox 23">
              <a:extLst>
                <a:ext uri="{FF2B5EF4-FFF2-40B4-BE49-F238E27FC236}">
                  <a16:creationId xmlns:a16="http://schemas.microsoft.com/office/drawing/2014/main" id="{917F2FFE-24F4-40A6-92CF-B971042B2E2C}"/>
                </a:ext>
              </a:extLst>
            </p:cNvPr>
            <p:cNvSpPr txBox="1"/>
            <p:nvPr/>
          </p:nvSpPr>
          <p:spPr>
            <a:xfrm>
              <a:off x="2828029"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6.2</a:t>
              </a:r>
            </a:p>
          </p:txBody>
        </p:sp>
        <p:sp>
          <p:nvSpPr>
            <p:cNvPr id="25" name="TextBox 24">
              <a:extLst>
                <a:ext uri="{FF2B5EF4-FFF2-40B4-BE49-F238E27FC236}">
                  <a16:creationId xmlns:a16="http://schemas.microsoft.com/office/drawing/2014/main" id="{D326EE8F-FE1C-43CA-A996-038BF7ABDE83}"/>
                </a:ext>
              </a:extLst>
            </p:cNvPr>
            <p:cNvSpPr txBox="1"/>
            <p:nvPr/>
          </p:nvSpPr>
          <p:spPr>
            <a:xfrm>
              <a:off x="530503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9</a:t>
              </a:r>
            </a:p>
          </p:txBody>
        </p:sp>
        <p:sp>
          <p:nvSpPr>
            <p:cNvPr id="26" name="TextBox 25">
              <a:extLst>
                <a:ext uri="{FF2B5EF4-FFF2-40B4-BE49-F238E27FC236}">
                  <a16:creationId xmlns:a16="http://schemas.microsoft.com/office/drawing/2014/main" id="{4796E84A-691A-43ED-9A02-B8C17D308F93}"/>
                </a:ext>
              </a:extLst>
            </p:cNvPr>
            <p:cNvSpPr txBox="1"/>
            <p:nvPr/>
          </p:nvSpPr>
          <p:spPr>
            <a:xfrm>
              <a:off x="468578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18.6</a:t>
              </a:r>
            </a:p>
          </p:txBody>
        </p:sp>
        <p:sp>
          <p:nvSpPr>
            <p:cNvPr id="27" name="TextBox 26">
              <a:extLst>
                <a:ext uri="{FF2B5EF4-FFF2-40B4-BE49-F238E27FC236}">
                  <a16:creationId xmlns:a16="http://schemas.microsoft.com/office/drawing/2014/main" id="{D122DBA2-C450-4B52-B8A2-17927BF30CC1}"/>
                </a:ext>
              </a:extLst>
            </p:cNvPr>
            <p:cNvSpPr txBox="1"/>
            <p:nvPr/>
          </p:nvSpPr>
          <p:spPr>
            <a:xfrm>
              <a:off x="3447280"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27</a:t>
              </a:r>
            </a:p>
          </p:txBody>
        </p:sp>
      </p:grpSp>
    </p:spTree>
    <p:extLst>
      <p:ext uri="{BB962C8B-B14F-4D97-AF65-F5344CB8AC3E}">
        <p14:creationId xmlns:p14="http://schemas.microsoft.com/office/powerpoint/2010/main" val="27106407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801314"/>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In a function machine where the function is + 12, the </a:t>
            </a:r>
          </a:p>
          <a:p>
            <a:r>
              <a:rPr lang="en-GB" sz="1900" dirty="0">
                <a:solidFill>
                  <a:srgbClr val="388CDA"/>
                </a:solidFill>
                <a:latin typeface="Arial" panose="020B0604020202020204" pitchFamily="34" charset="0"/>
                <a:cs typeface="Arial" panose="020B0604020202020204" pitchFamily="34" charset="0"/>
              </a:rPr>
              <a:t>	output will be – 15 if the input is – 3.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There are two possible functions that turn an input of 12 </a:t>
            </a:r>
          </a:p>
          <a:p>
            <a:r>
              <a:rPr lang="en-GB" sz="1900" dirty="0">
                <a:solidFill>
                  <a:srgbClr val="388CDA"/>
                </a:solidFill>
                <a:latin typeface="Arial" panose="020B0604020202020204" pitchFamily="34" charset="0"/>
                <a:cs typeface="Arial" panose="020B0604020202020204" pitchFamily="34" charset="0"/>
              </a:rPr>
              <a:t>	into an output of 6. </a:t>
            </a:r>
            <a:r>
              <a:rPr lang="en-GB" sz="1900" b="1" dirty="0">
                <a:solidFill>
                  <a:srgbClr val="388CDA"/>
                </a:solidFill>
                <a:latin typeface="Arial" panose="020B0604020202020204" pitchFamily="34" charset="0"/>
                <a:cs typeface="Arial" panose="020B0604020202020204" pitchFamily="34" charset="0"/>
              </a:rPr>
              <a:t> </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A function machine multiplies by 12.</a:t>
            </a:r>
          </a:p>
          <a:p>
            <a:r>
              <a:rPr lang="en-GB" sz="1900" dirty="0">
                <a:solidFill>
                  <a:srgbClr val="388CDA"/>
                </a:solidFill>
                <a:latin typeface="Arial" panose="020B0604020202020204" pitchFamily="34" charset="0"/>
                <a:cs typeface="Arial" panose="020B0604020202020204" pitchFamily="34" charset="0"/>
              </a:rPr>
              <a:t>	The output is 12. The input must be 144.	</a:t>
            </a:r>
            <a:r>
              <a:rPr lang="en-GB" sz="1900" b="1" dirty="0">
                <a:solidFill>
                  <a:srgbClr val="388CDA"/>
                </a:solidFill>
                <a:latin typeface="Arial" panose="020B0604020202020204" pitchFamily="34" charset="0"/>
                <a:cs typeface="Arial" panose="020B0604020202020204" pitchFamily="34" charset="0"/>
              </a:rPr>
              <a:t> </a:t>
            </a:r>
          </a:p>
          <a:p>
            <a:pPr marL="457200" indent="-457200">
              <a:buAutoNum type="alphaLcParenR" startAt="3"/>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A function machine divides numbers by 1,000. The input is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We can write</a:t>
            </a:r>
          </a:p>
          <a:p>
            <a:r>
              <a:rPr lang="en-GB" sz="1900" dirty="0">
                <a:solidFill>
                  <a:srgbClr val="388CDA"/>
                </a:solidFill>
                <a:latin typeface="Arial" panose="020B0604020202020204" pitchFamily="34" charset="0"/>
                <a:cs typeface="Arial" panose="020B0604020202020204" pitchFamily="34" charset="0"/>
              </a:rPr>
              <a:t>	the output as </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 1,000.					</a:t>
            </a:r>
            <a:r>
              <a:rPr lang="en-GB" sz="1900" b="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5"/>
            </a:pPr>
            <a:r>
              <a:rPr lang="en-GB" sz="1900" i="1" dirty="0">
                <a:solidFill>
                  <a:srgbClr val="388CDA"/>
                </a:solidFill>
                <a:latin typeface="Arial" panose="020B0604020202020204" pitchFamily="34" charset="0"/>
                <a:cs typeface="Arial" panose="020B0604020202020204" pitchFamily="34" charset="0"/>
              </a:rPr>
              <a:t>x</a:t>
            </a:r>
            <a:r>
              <a:rPr lang="en-GB" sz="1900" dirty="0">
                <a:solidFill>
                  <a:srgbClr val="388CDA"/>
                </a:solidFill>
                <a:latin typeface="Arial" panose="020B0604020202020204" pitchFamily="34" charset="0"/>
                <a:cs typeface="Arial" panose="020B0604020202020204" pitchFamily="34" charset="0"/>
              </a:rPr>
              <a:t> – 42 means 42 minus an unknown amount.	</a:t>
            </a:r>
          </a:p>
          <a:p>
            <a:r>
              <a:rPr lang="en-GB" sz="1900" b="1" dirty="0">
                <a:solidFill>
                  <a:srgbClr val="388CDA"/>
                </a:solidFill>
                <a:latin typeface="Arial" panose="020B0604020202020204" pitchFamily="34" charset="0"/>
                <a:cs typeface="Arial" panose="020B0604020202020204" pitchFamily="34" charset="0"/>
              </a:rPr>
              <a:t>	 </a:t>
            </a:r>
            <a:endParaRPr lang="en-GB" sz="2000" i="1"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65330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801314"/>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In a function machine where the function is + 12, the </a:t>
            </a:r>
          </a:p>
          <a:p>
            <a:r>
              <a:rPr lang="en-GB" sz="1900" dirty="0">
                <a:solidFill>
                  <a:srgbClr val="388CDA"/>
                </a:solidFill>
                <a:latin typeface="Arial" panose="020B0604020202020204" pitchFamily="34" charset="0"/>
                <a:cs typeface="Arial" panose="020B0604020202020204" pitchFamily="34" charset="0"/>
              </a:rPr>
              <a:t>	output will be – 15 if the input is – 3.		</a:t>
            </a:r>
            <a:r>
              <a:rPr lang="en-GB" sz="1900" b="1" dirty="0">
                <a:solidFill>
                  <a:srgbClr val="388CDA"/>
                </a:solidFill>
                <a:latin typeface="Arial" panose="020B0604020202020204" pitchFamily="34" charset="0"/>
                <a:cs typeface="Arial" panose="020B0604020202020204" pitchFamily="34" charset="0"/>
              </a:rPr>
              <a:t>FALSE</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There are two possible functions that turn an input of 12 </a:t>
            </a:r>
          </a:p>
          <a:p>
            <a:r>
              <a:rPr lang="en-GB" sz="1900" dirty="0">
                <a:solidFill>
                  <a:srgbClr val="388CDA"/>
                </a:solidFill>
                <a:latin typeface="Arial" panose="020B0604020202020204" pitchFamily="34" charset="0"/>
                <a:cs typeface="Arial" panose="020B0604020202020204" pitchFamily="34" charset="0"/>
              </a:rPr>
              <a:t>	into an output of 6. </a:t>
            </a:r>
            <a:r>
              <a:rPr lang="en-GB" sz="1900" b="1" dirty="0">
                <a:solidFill>
                  <a:srgbClr val="388CDA"/>
                </a:solidFill>
                <a:latin typeface="Arial" panose="020B0604020202020204" pitchFamily="34" charset="0"/>
                <a:cs typeface="Arial" panose="020B0604020202020204" pitchFamily="34" charset="0"/>
              </a:rPr>
              <a:t>TRUE (they are – 6 and ÷ 2) </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A function machine multiplies by 12.</a:t>
            </a:r>
          </a:p>
          <a:p>
            <a:r>
              <a:rPr lang="en-GB" sz="1900" dirty="0">
                <a:solidFill>
                  <a:srgbClr val="388CDA"/>
                </a:solidFill>
                <a:latin typeface="Arial" panose="020B0604020202020204" pitchFamily="34" charset="0"/>
                <a:cs typeface="Arial" panose="020B0604020202020204" pitchFamily="34" charset="0"/>
              </a:rPr>
              <a:t>	The output is 12. The input must be 144.	</a:t>
            </a:r>
            <a:r>
              <a:rPr lang="en-GB" sz="1900" b="1" dirty="0">
                <a:solidFill>
                  <a:srgbClr val="388CDA"/>
                </a:solidFill>
                <a:latin typeface="Arial" panose="020B0604020202020204" pitchFamily="34" charset="0"/>
                <a:cs typeface="Arial" panose="020B0604020202020204" pitchFamily="34" charset="0"/>
              </a:rPr>
              <a:t>FALSE </a:t>
            </a:r>
          </a:p>
          <a:p>
            <a:pPr marL="457200" indent="-457200">
              <a:buAutoNum type="alphaLcParenR" startAt="3"/>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A function machine divides numbers by 1,000. The input is </a:t>
            </a:r>
            <a:r>
              <a:rPr lang="en-GB" sz="1900" i="1" dirty="0">
                <a:solidFill>
                  <a:srgbClr val="388CDA"/>
                </a:solidFill>
                <a:latin typeface="Arial" panose="020B0604020202020204" pitchFamily="34" charset="0"/>
                <a:cs typeface="Arial" panose="020B0604020202020204" pitchFamily="34" charset="0"/>
              </a:rPr>
              <a:t>b</a:t>
            </a:r>
            <a:r>
              <a:rPr lang="en-GB" sz="1900" dirty="0">
                <a:solidFill>
                  <a:srgbClr val="388CDA"/>
                </a:solidFill>
                <a:latin typeface="Arial" panose="020B0604020202020204" pitchFamily="34" charset="0"/>
                <a:cs typeface="Arial" panose="020B0604020202020204" pitchFamily="34" charset="0"/>
              </a:rPr>
              <a:t>. We can write</a:t>
            </a:r>
          </a:p>
          <a:p>
            <a:r>
              <a:rPr lang="en-GB" sz="1900" dirty="0">
                <a:solidFill>
                  <a:srgbClr val="388CDA"/>
                </a:solidFill>
                <a:latin typeface="Arial" panose="020B0604020202020204" pitchFamily="34" charset="0"/>
                <a:cs typeface="Arial" panose="020B0604020202020204" pitchFamily="34" charset="0"/>
              </a:rPr>
              <a:t>	the output as </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 1,000.					</a:t>
            </a:r>
            <a:r>
              <a:rPr lang="en-GB" sz="1900" b="1" dirty="0">
                <a:solidFill>
                  <a:srgbClr val="388CDA"/>
                </a:solidFill>
                <a:latin typeface="Arial" panose="020B0604020202020204" pitchFamily="34" charset="0"/>
                <a:cs typeface="Arial" panose="020B0604020202020204" pitchFamily="34" charset="0"/>
              </a:rPr>
              <a:t>TRUE</a:t>
            </a: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5"/>
            </a:pPr>
            <a:r>
              <a:rPr lang="en-GB" sz="1900" i="1" dirty="0">
                <a:solidFill>
                  <a:srgbClr val="388CDA"/>
                </a:solidFill>
                <a:latin typeface="Arial" panose="020B0604020202020204" pitchFamily="34" charset="0"/>
                <a:cs typeface="Arial" panose="020B0604020202020204" pitchFamily="34" charset="0"/>
              </a:rPr>
              <a:t>x</a:t>
            </a:r>
            <a:r>
              <a:rPr lang="en-GB" sz="1900" dirty="0">
                <a:solidFill>
                  <a:srgbClr val="388CDA"/>
                </a:solidFill>
                <a:latin typeface="Arial" panose="020B0604020202020204" pitchFamily="34" charset="0"/>
                <a:cs typeface="Arial" panose="020B0604020202020204" pitchFamily="34" charset="0"/>
              </a:rPr>
              <a:t> – 42 means 42 minus an unknown amount.	</a:t>
            </a:r>
          </a:p>
          <a:p>
            <a:r>
              <a:rPr lang="en-GB" sz="1900" b="1" dirty="0">
                <a:solidFill>
                  <a:srgbClr val="388CDA"/>
                </a:solidFill>
                <a:latin typeface="Arial" panose="020B0604020202020204" pitchFamily="34" charset="0"/>
                <a:cs typeface="Arial" panose="020B0604020202020204" pitchFamily="34" charset="0"/>
              </a:rPr>
              <a:t>	FALSE (It means an unknown amount minus 42!)</a:t>
            </a:r>
            <a:endParaRPr lang="en-GB" sz="2000" i="1"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44443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21162</TotalTime>
  <Words>1640</Words>
  <Application>Microsoft Office PowerPoint</Application>
  <PresentationFormat>On-screen Show (4:3)</PresentationFormat>
  <Paragraphs>660</Paragraphs>
  <Slides>39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Century Gothic</vt:lpstr>
      <vt:lpstr>Open Sans</vt:lpstr>
      <vt:lpstr>Source Sans Pro</vt:lpstr>
      <vt:lpstr>Tahoma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Sparky Teaching</dc:creator>
  <cp:lastModifiedBy>Jason Stephens</cp:lastModifiedBy>
  <cp:revision>520</cp:revision>
  <dcterms:created xsi:type="dcterms:W3CDTF">2018-09-08T23:27:11Z</dcterms:created>
  <dcterms:modified xsi:type="dcterms:W3CDTF">2019-02-03T19:30:43Z</dcterms:modified>
</cp:coreProperties>
</file>